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88" r:id="rId4"/>
    <p:sldId id="289" r:id="rId5"/>
    <p:sldId id="306" r:id="rId6"/>
    <p:sldId id="299" r:id="rId7"/>
    <p:sldId id="291" r:id="rId8"/>
    <p:sldId id="305" r:id="rId9"/>
    <p:sldId id="304" r:id="rId10"/>
    <p:sldId id="307" r:id="rId11"/>
    <p:sldId id="296" r:id="rId12"/>
    <p:sldId id="298" r:id="rId13"/>
    <p:sldId id="301" r:id="rId14"/>
    <p:sldId id="297" r:id="rId15"/>
    <p:sldId id="287"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00"/>
    <a:srgbClr val="0000FF"/>
    <a:srgbClr val="66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0" autoAdjust="0"/>
    <p:restoredTop sz="94660"/>
  </p:normalViewPr>
  <p:slideViewPr>
    <p:cSldViewPr>
      <p:cViewPr varScale="1">
        <p:scale>
          <a:sx n="82" d="100"/>
          <a:sy n="82" d="100"/>
        </p:scale>
        <p:origin x="156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BFB453E0-3FDB-4D60-BC68-F9E04CE67BD7}" type="datetimeFigureOut">
              <a:rPr lang="en-US"/>
              <a:pPr>
                <a:defRPr/>
              </a:pPr>
              <a:t>4/20/2018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1B7B479-7A47-4B04-B05D-9085466EBF5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1B7B479-7A47-4B04-B05D-9085466EBF50}"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33400"/>
            <a:ext cx="7772400" cy="838199"/>
          </a:xfrm>
        </p:spPr>
        <p:txBody>
          <a:bodyPr/>
          <a:lstStyle/>
          <a:p>
            <a:r>
              <a:rPr lang="en-US" dirty="0"/>
              <a:t>Click to edit Master title style</a:t>
            </a:r>
          </a:p>
        </p:txBody>
      </p:sp>
      <p:sp>
        <p:nvSpPr>
          <p:cNvPr id="3" name="Subtitle 2"/>
          <p:cNvSpPr>
            <a:spLocks noGrp="1"/>
          </p:cNvSpPr>
          <p:nvPr>
            <p:ph type="subTitle" idx="1"/>
          </p:nvPr>
        </p:nvSpPr>
        <p:spPr>
          <a:xfrm>
            <a:off x="381000" y="1447800"/>
            <a:ext cx="6400800" cy="9144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0" y="0"/>
            <a:ext cx="9144000" cy="1143000"/>
          </a:xfrm>
        </p:spPr>
        <p:txBody>
          <a:bodyPr/>
          <a:lstStyle>
            <a:lvl1pPr algn="ctr">
              <a:defRPr>
                <a:solidFill>
                  <a:schemeClr val="accent5">
                    <a:lumMod val="50000"/>
                  </a:schemeClr>
                </a:solidFill>
              </a:defRPr>
            </a:lvl1p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42634DA2-F163-4173-A205-9011123005E7}" type="slidenum">
              <a:rPr lang="en-US"/>
              <a:pPr>
                <a:defRPr/>
              </a:pPr>
              <a:t>‹#›</a:t>
            </a:fld>
            <a:endParaRPr lang="en-US" dirty="0"/>
          </a:p>
        </p:txBody>
      </p:sp>
      <p:sp>
        <p:nvSpPr>
          <p:cNvPr id="6" name="Footer Placeholder 4"/>
          <p:cNvSpPr>
            <a:spLocks noGrp="1"/>
          </p:cNvSpPr>
          <p:nvPr>
            <p:ph type="ftr" sz="quarter" idx="11"/>
          </p:nvPr>
        </p:nvSpPr>
        <p:spPr>
          <a:xfrm>
            <a:off x="457200" y="6477000"/>
            <a:ext cx="3962400" cy="381000"/>
          </a:xfrm>
          <a:prstGeom prst="rect">
            <a:avLst/>
          </a:prstGeom>
        </p:spPr>
        <p:txBody>
          <a:bodyPr/>
          <a:lstStyle>
            <a:lvl1pPr>
              <a:defRPr/>
            </a:lvl1pPr>
          </a:lstStyle>
          <a:p>
            <a:pPr>
              <a:defRPr/>
            </a:pPr>
            <a:r>
              <a:rPr lang="en-US"/>
              <a:t>www.PaymentServiceNetwork.com</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11" descr="psn logo3"/>
          <p:cNvPicPr>
            <a:picLocks noChangeAspect="1" noChangeArrowheads="1"/>
          </p:cNvPicPr>
          <p:nvPr userDrawn="1"/>
        </p:nvPicPr>
        <p:blipFill>
          <a:blip r:embed="rId5" cstate="print"/>
          <a:stretch>
            <a:fillRect/>
          </a:stretch>
        </p:blipFill>
        <p:spPr bwMode="auto">
          <a:xfrm>
            <a:off x="457200" y="6208426"/>
            <a:ext cx="1219200" cy="49717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hf sldNum="0" hdr="0" ftr="0" dt="0"/>
  <p:txStyles>
    <p:titleStyle>
      <a:lvl1pPr algn="ctr" rtl="0" fontAlgn="base">
        <a:spcBef>
          <a:spcPct val="0"/>
        </a:spcBef>
        <a:spcAft>
          <a:spcPct val="0"/>
        </a:spcAft>
        <a:defRPr sz="4400" b="1" kern="1200">
          <a:solidFill>
            <a:schemeClr val="accent5">
              <a:lumMod val="50000"/>
            </a:schemeClr>
          </a:solidFill>
          <a:latin typeface="+mj-lt"/>
          <a:ea typeface="+mj-ea"/>
          <a:cs typeface="+mj-cs"/>
        </a:defRPr>
      </a:lvl1pPr>
      <a:lvl2pPr algn="ctr" rtl="0" fontAlgn="base">
        <a:spcBef>
          <a:spcPct val="0"/>
        </a:spcBef>
        <a:spcAft>
          <a:spcPct val="0"/>
        </a:spcAft>
        <a:defRPr sz="4400" b="1">
          <a:solidFill>
            <a:schemeClr val="tx1"/>
          </a:solidFill>
          <a:latin typeface="Calibri" pitchFamily="34" charset="0"/>
        </a:defRPr>
      </a:lvl2pPr>
      <a:lvl3pPr algn="ctr" rtl="0" fontAlgn="base">
        <a:spcBef>
          <a:spcPct val="0"/>
        </a:spcBef>
        <a:spcAft>
          <a:spcPct val="0"/>
        </a:spcAft>
        <a:defRPr sz="4400" b="1">
          <a:solidFill>
            <a:schemeClr val="tx1"/>
          </a:solidFill>
          <a:latin typeface="Calibri" pitchFamily="34" charset="0"/>
        </a:defRPr>
      </a:lvl3pPr>
      <a:lvl4pPr algn="ctr" rtl="0" fontAlgn="base">
        <a:spcBef>
          <a:spcPct val="0"/>
        </a:spcBef>
        <a:spcAft>
          <a:spcPct val="0"/>
        </a:spcAft>
        <a:defRPr sz="4400" b="1">
          <a:solidFill>
            <a:schemeClr val="tx1"/>
          </a:solidFill>
          <a:latin typeface="Calibri" pitchFamily="34" charset="0"/>
        </a:defRPr>
      </a:lvl4pPr>
      <a:lvl5pPr algn="ctr" rtl="0" fontAlgn="base">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b="1" kern="1200">
          <a:solidFill>
            <a:schemeClr val="accent5">
              <a:lumMod val="50000"/>
            </a:schemeClr>
          </a:solidFill>
          <a:latin typeface="+mn-lt"/>
          <a:ea typeface="+mn-ea"/>
          <a:cs typeface="+mn-cs"/>
        </a:defRPr>
      </a:lvl1pPr>
      <a:lvl2pPr marL="742950" indent="-285750" algn="l" rtl="0" fontAlgn="base">
        <a:spcBef>
          <a:spcPct val="20000"/>
        </a:spcBef>
        <a:spcAft>
          <a:spcPct val="0"/>
        </a:spcAft>
        <a:buFont typeface="Arial" charset="0"/>
        <a:buChar char="–"/>
        <a:defRPr sz="2800" b="1" kern="1200">
          <a:solidFill>
            <a:schemeClr val="accent5">
              <a:lumMod val="50000"/>
            </a:schemeClr>
          </a:solidFill>
          <a:latin typeface="+mn-lt"/>
          <a:ea typeface="+mn-ea"/>
          <a:cs typeface="+mn-cs"/>
        </a:defRPr>
      </a:lvl2pPr>
      <a:lvl3pPr marL="1143000" indent="-228600" algn="l" rtl="0" fontAlgn="base">
        <a:spcBef>
          <a:spcPct val="20000"/>
        </a:spcBef>
        <a:spcAft>
          <a:spcPct val="0"/>
        </a:spcAft>
        <a:buFont typeface="Arial" charset="0"/>
        <a:buChar char="•"/>
        <a:defRPr sz="2400" b="1" kern="1200">
          <a:solidFill>
            <a:schemeClr val="accent5">
              <a:lumMod val="50000"/>
            </a:schemeClr>
          </a:solidFill>
          <a:latin typeface="+mn-lt"/>
          <a:ea typeface="+mn-ea"/>
          <a:cs typeface="+mn-cs"/>
        </a:defRPr>
      </a:lvl3pPr>
      <a:lvl4pPr marL="1600200" indent="-228600" algn="l" rtl="0" fontAlgn="base">
        <a:spcBef>
          <a:spcPct val="20000"/>
        </a:spcBef>
        <a:spcAft>
          <a:spcPct val="0"/>
        </a:spcAft>
        <a:buFont typeface="Arial" charset="0"/>
        <a:buChar char="–"/>
        <a:defRPr sz="2000" b="1" kern="1200">
          <a:solidFill>
            <a:schemeClr val="accent5">
              <a:lumMod val="50000"/>
            </a:schemeClr>
          </a:solidFill>
          <a:latin typeface="+mn-lt"/>
          <a:ea typeface="+mn-ea"/>
          <a:cs typeface="+mn-cs"/>
        </a:defRPr>
      </a:lvl4pPr>
      <a:lvl5pPr marL="2057400" indent="-228600" algn="l" rtl="0" fontAlgn="base">
        <a:spcBef>
          <a:spcPct val="20000"/>
        </a:spcBef>
        <a:spcAft>
          <a:spcPct val="0"/>
        </a:spcAft>
        <a:buFont typeface="Arial" charset="0"/>
        <a:buChar char="»"/>
        <a:defRPr sz="2000" b="1" kern="1200">
          <a:solidFill>
            <a:schemeClr val="accent5">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18" Type="http://schemas.openxmlformats.org/officeDocument/2006/relationships/image" Target="../media/image44.jpeg"/><Relationship Id="rId26" Type="http://schemas.openxmlformats.org/officeDocument/2006/relationships/image" Target="../media/image52.jpeg"/><Relationship Id="rId3" Type="http://schemas.openxmlformats.org/officeDocument/2006/relationships/image" Target="../media/image29.png"/><Relationship Id="rId21" Type="http://schemas.openxmlformats.org/officeDocument/2006/relationships/image" Target="../media/image47.jpeg"/><Relationship Id="rId7" Type="http://schemas.openxmlformats.org/officeDocument/2006/relationships/image" Target="../media/image33.jpeg"/><Relationship Id="rId12" Type="http://schemas.openxmlformats.org/officeDocument/2006/relationships/image" Target="../media/image38.jpeg"/><Relationship Id="rId17" Type="http://schemas.openxmlformats.org/officeDocument/2006/relationships/image" Target="../media/image43.png"/><Relationship Id="rId25" Type="http://schemas.openxmlformats.org/officeDocument/2006/relationships/image" Target="../media/image51.jpeg"/><Relationship Id="rId2" Type="http://schemas.openxmlformats.org/officeDocument/2006/relationships/notesSlide" Target="../notesSlides/notesSlide1.xml"/><Relationship Id="rId16" Type="http://schemas.openxmlformats.org/officeDocument/2006/relationships/image" Target="../media/image42.jpeg"/><Relationship Id="rId20" Type="http://schemas.openxmlformats.org/officeDocument/2006/relationships/image" Target="../media/image46.jpeg"/><Relationship Id="rId29"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32.jpeg"/><Relationship Id="rId11" Type="http://schemas.openxmlformats.org/officeDocument/2006/relationships/image" Target="../media/image37.jpeg"/><Relationship Id="rId24" Type="http://schemas.openxmlformats.org/officeDocument/2006/relationships/image" Target="../media/image50.jpeg"/><Relationship Id="rId5" Type="http://schemas.openxmlformats.org/officeDocument/2006/relationships/image" Target="../media/image31.jpeg"/><Relationship Id="rId15" Type="http://schemas.openxmlformats.org/officeDocument/2006/relationships/image" Target="../media/image41.jpeg"/><Relationship Id="rId23" Type="http://schemas.openxmlformats.org/officeDocument/2006/relationships/image" Target="../media/image49.png"/><Relationship Id="rId28" Type="http://schemas.openxmlformats.org/officeDocument/2006/relationships/image" Target="../media/image54.jpeg"/><Relationship Id="rId10" Type="http://schemas.openxmlformats.org/officeDocument/2006/relationships/image" Target="../media/image36.jpeg"/><Relationship Id="rId19" Type="http://schemas.openxmlformats.org/officeDocument/2006/relationships/image" Target="../media/image45.png"/><Relationship Id="rId31" Type="http://schemas.openxmlformats.org/officeDocument/2006/relationships/image" Target="../media/image57.jpeg"/><Relationship Id="rId4" Type="http://schemas.openxmlformats.org/officeDocument/2006/relationships/image" Target="../media/image30.jpeg"/><Relationship Id="rId9" Type="http://schemas.openxmlformats.org/officeDocument/2006/relationships/image" Target="../media/image35.jpeg"/><Relationship Id="rId14" Type="http://schemas.openxmlformats.org/officeDocument/2006/relationships/image" Target="../media/image40.jpeg"/><Relationship Id="rId22" Type="http://schemas.openxmlformats.org/officeDocument/2006/relationships/image" Target="../media/image48.png"/><Relationship Id="rId27" Type="http://schemas.openxmlformats.org/officeDocument/2006/relationships/image" Target="../media/image53.jpeg"/><Relationship Id="rId30" Type="http://schemas.openxmlformats.org/officeDocument/2006/relationships/image" Target="../media/image5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in Image of Woman 18603074.jpg"/>
          <p:cNvPicPr>
            <a:picLocks noChangeAspect="1"/>
          </p:cNvPicPr>
          <p:nvPr/>
        </p:nvPicPr>
        <p:blipFill>
          <a:blip r:embed="rId2" cstate="print"/>
          <a:srcRect r="11014"/>
          <a:stretch>
            <a:fillRect/>
          </a:stretch>
        </p:blipFill>
        <p:spPr>
          <a:xfrm>
            <a:off x="0" y="0"/>
            <a:ext cx="9144000" cy="6858000"/>
          </a:xfrm>
          <a:prstGeom prst="rect">
            <a:avLst/>
          </a:prstGeom>
        </p:spPr>
      </p:pic>
      <p:sp>
        <p:nvSpPr>
          <p:cNvPr id="6" name="TextBox 5"/>
          <p:cNvSpPr txBox="1"/>
          <p:nvPr/>
        </p:nvSpPr>
        <p:spPr>
          <a:xfrm>
            <a:off x="304800" y="533400"/>
            <a:ext cx="8382000" cy="1261884"/>
          </a:xfrm>
          <a:prstGeom prst="rect">
            <a:avLst/>
          </a:prstGeom>
          <a:noFill/>
          <a:scene3d>
            <a:camera prst="perspectiveFront"/>
            <a:lightRig rig="threePt" dir="t"/>
          </a:scene3d>
        </p:spPr>
        <p:txBody>
          <a:bodyPr wrap="square">
            <a:spAutoFit/>
            <a:sp3d extrusionH="57150">
              <a:bevelT w="38100" h="38100"/>
            </a:sp3d>
          </a:bodyPr>
          <a:lstStyle/>
          <a:p>
            <a:pPr fontAlgn="auto">
              <a:spcBef>
                <a:spcPts val="0"/>
              </a:spcBef>
              <a:spcAft>
                <a:spcPts val="0"/>
              </a:spcAft>
              <a:defRPr/>
            </a:pPr>
            <a:r>
              <a:rPr lang="en-US" sz="3800" b="1" dirty="0">
                <a:solidFill>
                  <a:schemeClr val="bg2">
                    <a:lumMod val="25000"/>
                  </a:schemeClr>
                </a:solidFill>
                <a:effectLst>
                  <a:outerShdw blurRad="50800" dist="38100" dir="2700000" algn="tl" rotWithShape="0">
                    <a:prstClr val="black">
                      <a:alpha val="40000"/>
                    </a:prstClr>
                  </a:outerShdw>
                </a:effectLst>
                <a:latin typeface="+mn-lt"/>
              </a:rPr>
              <a:t>6 Easy Steps to </a:t>
            </a:r>
            <a:br>
              <a:rPr lang="en-US" sz="3800" b="1" dirty="0">
                <a:solidFill>
                  <a:schemeClr val="bg2">
                    <a:lumMod val="25000"/>
                  </a:schemeClr>
                </a:solidFill>
                <a:effectLst>
                  <a:outerShdw blurRad="50800" dist="38100" dir="2700000" algn="tl" rotWithShape="0">
                    <a:prstClr val="black">
                      <a:alpha val="40000"/>
                    </a:prstClr>
                  </a:outerShdw>
                </a:effectLst>
                <a:latin typeface="+mn-lt"/>
              </a:rPr>
            </a:br>
            <a:r>
              <a:rPr lang="en-US" sz="3800" b="1" dirty="0">
                <a:solidFill>
                  <a:schemeClr val="bg2">
                    <a:lumMod val="25000"/>
                  </a:schemeClr>
                </a:solidFill>
                <a:effectLst>
                  <a:outerShdw blurRad="50800" dist="38100" dir="2700000" algn="tl" rotWithShape="0">
                    <a:prstClr val="black">
                      <a:alpha val="40000"/>
                    </a:prstClr>
                  </a:outerShdw>
                </a:effectLst>
                <a:latin typeface="+mn-lt"/>
              </a:rPr>
              <a:t>Online Payment Success</a:t>
            </a:r>
            <a:endParaRPr lang="en-US" sz="3800" dirty="0">
              <a:solidFill>
                <a:schemeClr val="bg2">
                  <a:lumMod val="25000"/>
                </a:schemeClr>
              </a:solidFill>
              <a:effectLst>
                <a:outerShdw blurRad="50800" dist="38100" dir="2700000" algn="tl" rotWithShape="0">
                  <a:prstClr val="black">
                    <a:alpha val="40000"/>
                  </a:prstClr>
                </a:outerShdw>
              </a:effectLst>
              <a:latin typeface="+mn-lt"/>
            </a:endParaRPr>
          </a:p>
        </p:txBody>
      </p:sp>
      <p:pic>
        <p:nvPicPr>
          <p:cNvPr id="7" name="Picture 3" descr="PSNlogo.png"/>
          <p:cNvPicPr>
            <a:picLocks noChangeAspect="1"/>
          </p:cNvPicPr>
          <p:nvPr/>
        </p:nvPicPr>
        <p:blipFill>
          <a:blip r:embed="rId3" cstate="print"/>
          <a:srcRect/>
          <a:stretch>
            <a:fillRect/>
          </a:stretch>
        </p:blipFill>
        <p:spPr bwMode="auto">
          <a:xfrm>
            <a:off x="6477000" y="5715000"/>
            <a:ext cx="2209800" cy="901020"/>
          </a:xfrm>
          <a:prstGeom prst="rect">
            <a:avLst/>
          </a:prstGeom>
          <a:noFill/>
          <a:ln w="9525">
            <a:noFill/>
            <a:miter lim="800000"/>
            <a:headEnd/>
            <a:tailEnd/>
          </a:ln>
        </p:spPr>
      </p:pic>
      <p:sp>
        <p:nvSpPr>
          <p:cNvPr id="8" name="TextBox 7"/>
          <p:cNvSpPr txBox="1"/>
          <p:nvPr/>
        </p:nvSpPr>
        <p:spPr>
          <a:xfrm>
            <a:off x="304800" y="228600"/>
            <a:ext cx="4495800" cy="369332"/>
          </a:xfrm>
          <a:prstGeom prst="rect">
            <a:avLst/>
          </a:prstGeom>
          <a:noFill/>
        </p:spPr>
        <p:txBody>
          <a:bodyPr wrap="square" rtlCol="0">
            <a:spAutoFit/>
          </a:bodyPr>
          <a:lstStyle/>
          <a:p>
            <a:r>
              <a:rPr lang="en-US" b="1" dirty="0">
                <a:solidFill>
                  <a:schemeClr val="bg2">
                    <a:lumMod val="25000"/>
                  </a:schemeClr>
                </a:solidFill>
                <a:effectLst>
                  <a:outerShdw blurRad="50800" dist="38100" dir="2700000" algn="tl" rotWithShape="0">
                    <a:prstClr val="black">
                      <a:alpha val="40000"/>
                    </a:prstClr>
                  </a:outerShdw>
                </a:effectLst>
              </a:rPr>
              <a:t>Getting Started with Your Customers</a:t>
            </a:r>
            <a:endParaRPr lang="en-US" dirty="0">
              <a:solidFill>
                <a:schemeClr val="bg2">
                  <a:lumMod val="25000"/>
                </a:schemeClr>
              </a:solidFill>
              <a:effectLst>
                <a:outerShdw blurRad="50800" dist="38100" dir="2700000" algn="tl" rotWithShape="0">
                  <a:prstClr val="black">
                    <a:alpha val="40000"/>
                  </a:prst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5A3927-8834-4A36-91AF-053CA6EF6A00}"/>
              </a:ext>
            </a:extLst>
          </p:cNvPr>
          <p:cNvSpPr>
            <a:spLocks noGrp="1"/>
          </p:cNvSpPr>
          <p:nvPr>
            <p:ph idx="1"/>
          </p:nvPr>
        </p:nvSpPr>
        <p:spPr/>
        <p:txBody>
          <a:bodyPr/>
          <a:lstStyle/>
          <a:p>
            <a:pPr marL="0" indent="0">
              <a:buNone/>
            </a:pPr>
            <a:r>
              <a:rPr lang="en-US" dirty="0"/>
              <a:t>When ordering your marketing templates, remember to provide…</a:t>
            </a:r>
          </a:p>
          <a:p>
            <a:r>
              <a:rPr lang="en-US" sz="2400" dirty="0"/>
              <a:t>Company name as commonly referred to by your customers</a:t>
            </a:r>
          </a:p>
          <a:p>
            <a:r>
              <a:rPr lang="en-US" sz="2400" dirty="0"/>
              <a:t>Website </a:t>
            </a:r>
            <a:r>
              <a:rPr lang="en-US" sz="2400" dirty="0" err="1"/>
              <a:t>url</a:t>
            </a:r>
            <a:r>
              <a:rPr lang="en-US" sz="2400" dirty="0"/>
              <a:t> on which you will place the link to PSN</a:t>
            </a:r>
          </a:p>
          <a:p>
            <a:r>
              <a:rPr lang="en-US" sz="2400" dirty="0"/>
              <a:t>What is being paid (examples: water, rent, application fee)</a:t>
            </a:r>
          </a:p>
          <a:p>
            <a:r>
              <a:rPr lang="en-US" sz="2400" dirty="0"/>
              <a:t>A logo, if you have one. Make sure it is</a:t>
            </a:r>
          </a:p>
          <a:p>
            <a:pPr lvl="1"/>
            <a:r>
              <a:rPr lang="en-US" sz="2000" dirty="0"/>
              <a:t>Saved as a </a:t>
            </a:r>
            <a:r>
              <a:rPr lang="en-US" sz="2000" dirty="0" err="1"/>
              <a:t>png</a:t>
            </a:r>
            <a:r>
              <a:rPr lang="en-US" sz="2000" dirty="0"/>
              <a:t> or jpg file</a:t>
            </a:r>
          </a:p>
          <a:p>
            <a:pPr lvl="1"/>
            <a:r>
              <a:rPr lang="en-US" sz="2000" dirty="0"/>
              <a:t>Saved in high-resolution (360 dpi)</a:t>
            </a:r>
          </a:p>
          <a:p>
            <a:pPr marL="457200" lvl="1" indent="0">
              <a:buNone/>
            </a:pPr>
            <a:endParaRPr lang="en-US" sz="2000" dirty="0"/>
          </a:p>
          <a:p>
            <a:endParaRPr lang="en-US" sz="2800" dirty="0"/>
          </a:p>
        </p:txBody>
      </p:sp>
      <p:sp>
        <p:nvSpPr>
          <p:cNvPr id="3" name="Title 2">
            <a:extLst>
              <a:ext uri="{FF2B5EF4-FFF2-40B4-BE49-F238E27FC236}">
                <a16:creationId xmlns:a16="http://schemas.microsoft.com/office/drawing/2014/main" id="{E1F389A5-504D-4B4E-BB22-FF4D9FED6CEE}"/>
              </a:ext>
            </a:extLst>
          </p:cNvPr>
          <p:cNvSpPr>
            <a:spLocks noGrp="1"/>
          </p:cNvSpPr>
          <p:nvPr>
            <p:ph type="title"/>
          </p:nvPr>
        </p:nvSpPr>
        <p:spPr/>
        <p:txBody>
          <a:bodyPr/>
          <a:lstStyle/>
          <a:p>
            <a:r>
              <a:rPr lang="en-US" dirty="0"/>
              <a:t>Step</a:t>
            </a:r>
            <a:r>
              <a:rPr lang="en-US" sz="3200" dirty="0"/>
              <a:t> </a:t>
            </a:r>
            <a:r>
              <a:rPr lang="en-US" sz="4800" dirty="0"/>
              <a:t>5</a:t>
            </a:r>
            <a:endParaRPr lang="en-US" dirty="0"/>
          </a:p>
        </p:txBody>
      </p:sp>
      <p:sp>
        <p:nvSpPr>
          <p:cNvPr id="4" name="Rectangle 3">
            <a:extLst>
              <a:ext uri="{FF2B5EF4-FFF2-40B4-BE49-F238E27FC236}">
                <a16:creationId xmlns:a16="http://schemas.microsoft.com/office/drawing/2014/main" id="{0D08B289-E41A-4160-8CE3-18FEA8D8ECA8}"/>
              </a:ext>
            </a:extLst>
          </p:cNvPr>
          <p:cNvSpPr/>
          <p:nvPr/>
        </p:nvSpPr>
        <p:spPr>
          <a:xfrm>
            <a:off x="-228600" y="10668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5" name="Content Placeholder 16">
            <a:extLst>
              <a:ext uri="{FF2B5EF4-FFF2-40B4-BE49-F238E27FC236}">
                <a16:creationId xmlns:a16="http://schemas.microsoft.com/office/drawing/2014/main" id="{A8556431-0266-4D2D-9BAA-C059B292A6BF}"/>
              </a:ext>
            </a:extLst>
          </p:cNvPr>
          <p:cNvSpPr txBox="1">
            <a:spLocks/>
          </p:cNvSpPr>
          <p:nvPr/>
        </p:nvSpPr>
        <p:spPr bwMode="auto">
          <a:xfrm>
            <a:off x="457200" y="1066801"/>
            <a:ext cx="8229600" cy="7619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b="1" kern="1200">
                <a:solidFill>
                  <a:schemeClr val="accent5">
                    <a:lumMod val="50000"/>
                  </a:schemeClr>
                </a:solidFill>
                <a:latin typeface="+mn-lt"/>
                <a:ea typeface="+mn-ea"/>
                <a:cs typeface="+mn-cs"/>
              </a:defRPr>
            </a:lvl1pPr>
            <a:lvl2pPr marL="742950" indent="-285750" algn="l" rtl="0" fontAlgn="base">
              <a:spcBef>
                <a:spcPct val="20000"/>
              </a:spcBef>
              <a:spcAft>
                <a:spcPct val="0"/>
              </a:spcAft>
              <a:buFont typeface="Arial" charset="0"/>
              <a:buChar char="–"/>
              <a:defRPr sz="2800" b="1" kern="1200">
                <a:solidFill>
                  <a:schemeClr val="accent5">
                    <a:lumMod val="50000"/>
                  </a:schemeClr>
                </a:solidFill>
                <a:latin typeface="+mn-lt"/>
                <a:ea typeface="+mn-ea"/>
                <a:cs typeface="+mn-cs"/>
              </a:defRPr>
            </a:lvl2pPr>
            <a:lvl3pPr marL="1143000" indent="-228600" algn="l" rtl="0" fontAlgn="base">
              <a:spcBef>
                <a:spcPct val="20000"/>
              </a:spcBef>
              <a:spcAft>
                <a:spcPct val="0"/>
              </a:spcAft>
              <a:buFont typeface="Arial" charset="0"/>
              <a:buChar char="•"/>
              <a:defRPr sz="2400" b="1" kern="1200">
                <a:solidFill>
                  <a:schemeClr val="accent5">
                    <a:lumMod val="50000"/>
                  </a:schemeClr>
                </a:solidFill>
                <a:latin typeface="+mn-lt"/>
                <a:ea typeface="+mn-ea"/>
                <a:cs typeface="+mn-cs"/>
              </a:defRPr>
            </a:lvl3pPr>
            <a:lvl4pPr marL="1600200" indent="-228600" algn="l" rtl="0" fontAlgn="base">
              <a:spcBef>
                <a:spcPct val="20000"/>
              </a:spcBef>
              <a:spcAft>
                <a:spcPct val="0"/>
              </a:spcAft>
              <a:buFont typeface="Arial" charset="0"/>
              <a:buChar char="–"/>
              <a:defRPr sz="2000" b="1" kern="1200">
                <a:solidFill>
                  <a:schemeClr val="accent5">
                    <a:lumMod val="50000"/>
                  </a:schemeClr>
                </a:solidFill>
                <a:latin typeface="+mn-lt"/>
                <a:ea typeface="+mn-ea"/>
                <a:cs typeface="+mn-cs"/>
              </a:defRPr>
            </a:lvl4pPr>
            <a:lvl5pPr marL="2057400" indent="-228600" algn="l" rtl="0" fontAlgn="base">
              <a:spcBef>
                <a:spcPct val="20000"/>
              </a:spcBef>
              <a:spcAft>
                <a:spcPct val="0"/>
              </a:spcAft>
              <a:buFont typeface="Arial" charset="0"/>
              <a:buChar char="»"/>
              <a:defRPr sz="2000" b="1" kern="1200">
                <a:solidFill>
                  <a:schemeClr val="accent5">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dirty="0">
                <a:solidFill>
                  <a:schemeClr val="bg1"/>
                </a:solidFill>
              </a:rPr>
              <a:t>Provide info for us to create your templates</a:t>
            </a:r>
          </a:p>
        </p:txBody>
      </p:sp>
    </p:spTree>
    <p:extLst>
      <p:ext uri="{BB962C8B-B14F-4D97-AF65-F5344CB8AC3E}">
        <p14:creationId xmlns:p14="http://schemas.microsoft.com/office/powerpoint/2010/main" val="3126733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8600" y="12192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rtlCol="0">
            <a:normAutofit/>
          </a:bodyPr>
          <a:lstStyle/>
          <a:p>
            <a:pPr fontAlgn="auto">
              <a:spcAft>
                <a:spcPts val="0"/>
              </a:spcAft>
              <a:defRPr/>
            </a:pPr>
            <a:r>
              <a:rPr lang="en-US" sz="6000" dirty="0">
                <a:latin typeface="+mn-lt"/>
              </a:rPr>
              <a:t>Step</a:t>
            </a:r>
            <a:r>
              <a:rPr lang="en-US" dirty="0">
                <a:latin typeface="+mn-lt"/>
              </a:rPr>
              <a:t> </a:t>
            </a:r>
            <a:r>
              <a:rPr lang="en-US" sz="6600" dirty="0">
                <a:latin typeface="+mn-lt"/>
              </a:rPr>
              <a:t>6</a:t>
            </a:r>
          </a:p>
        </p:txBody>
      </p:sp>
      <p:sp>
        <p:nvSpPr>
          <p:cNvPr id="19459" name="Content Placeholder 2"/>
          <p:cNvSpPr>
            <a:spLocks noGrp="1"/>
          </p:cNvSpPr>
          <p:nvPr>
            <p:ph idx="1"/>
          </p:nvPr>
        </p:nvSpPr>
        <p:spPr>
          <a:xfrm>
            <a:off x="152400" y="1219200"/>
            <a:ext cx="8839200" cy="4572000"/>
          </a:xfrm>
        </p:spPr>
        <p:txBody>
          <a:bodyPr/>
          <a:lstStyle/>
          <a:p>
            <a:pPr>
              <a:buNone/>
            </a:pPr>
            <a:r>
              <a:rPr lang="en-US" dirty="0">
                <a:solidFill>
                  <a:schemeClr val="bg1"/>
                </a:solidFill>
              </a:rPr>
              <a:t>Train staff who come in direct contact with payers</a:t>
            </a:r>
          </a:p>
          <a:p>
            <a:pPr lvl="1"/>
            <a:r>
              <a:rPr lang="en-US" sz="2400" dirty="0"/>
              <a:t>Use the How Customers Make Payments presentations</a:t>
            </a:r>
          </a:p>
          <a:p>
            <a:pPr lvl="1"/>
            <a:r>
              <a:rPr lang="en-US" sz="2400" dirty="0"/>
              <a:t>Have them make a practice payment, so they can tell customers how easy it is </a:t>
            </a:r>
            <a:r>
              <a:rPr lang="en-US" sz="2000" i="1" dirty="0"/>
              <a:t>(you can cancel this payment right away) </a:t>
            </a:r>
          </a:p>
          <a:p>
            <a:pPr lvl="1"/>
            <a:r>
              <a:rPr lang="en-US" sz="2400" dirty="0"/>
              <a:t>Make sure they understand the importance to your company as to why they should help persuade customers to pay online</a:t>
            </a:r>
          </a:p>
          <a:p>
            <a:pPr lvl="1"/>
            <a:r>
              <a:rPr lang="en-US" sz="2400" dirty="0"/>
              <a:t>Teach them what to say to customers who come in or call</a:t>
            </a:r>
          </a:p>
          <a:p>
            <a:pPr lvl="1"/>
            <a:r>
              <a:rPr lang="en-US" sz="2400" dirty="0"/>
              <a:t>Have handouts on “how to pay” at all customer </a:t>
            </a:r>
            <a:r>
              <a:rPr lang="en-US" sz="2400"/>
              <a:t>service areas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9459">
                                            <p:txEl>
                                              <p:pRg st="2" end="2"/>
                                            </p:txEl>
                                          </p:spTgt>
                                        </p:tgtEl>
                                        <p:attrNameLst>
                                          <p:attrName>style.visibility</p:attrName>
                                        </p:attrNameLst>
                                      </p:cBhvr>
                                      <p:to>
                                        <p:strVal val="visible"/>
                                      </p:to>
                                    </p:set>
                                    <p:animScale>
                                      <p:cBhvr>
                                        <p:cTn id="7" dur="500" decel="50000" fill="hold">
                                          <p:stCondLst>
                                            <p:cond delay="0"/>
                                          </p:stCondLst>
                                        </p:cTn>
                                        <p:tgtEl>
                                          <p:spTgt spid="1945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9459">
                                            <p:txEl>
                                              <p:pRg st="2" end="2"/>
                                            </p:txEl>
                                          </p:spTgt>
                                        </p:tgtEl>
                                        <p:attrNameLst>
                                          <p:attrName>ppt_x</p:attrName>
                                          <p:attrName>ppt_y</p:attrName>
                                        </p:attrNameLst>
                                      </p:cBhvr>
                                    </p:animMotion>
                                    <p:animEffect transition="in" filter="fade">
                                      <p:cBhvr>
                                        <p:cTn id="9" dur="500"/>
                                        <p:tgtEl>
                                          <p:spTgt spid="19459">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19459">
                                            <p:txEl>
                                              <p:pRg st="3" end="3"/>
                                            </p:txEl>
                                          </p:spTgt>
                                        </p:tgtEl>
                                        <p:attrNameLst>
                                          <p:attrName>style.visibility</p:attrName>
                                        </p:attrNameLst>
                                      </p:cBhvr>
                                      <p:to>
                                        <p:strVal val="visible"/>
                                      </p:to>
                                    </p:set>
                                    <p:animScale>
                                      <p:cBhvr>
                                        <p:cTn id="14" dur="500" decel="50000" fill="hold">
                                          <p:stCondLst>
                                            <p:cond delay="0"/>
                                          </p:stCondLst>
                                        </p:cTn>
                                        <p:tgtEl>
                                          <p:spTgt spid="19459">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500" decel="50000" fill="hold">
                                          <p:stCondLst>
                                            <p:cond delay="0"/>
                                          </p:stCondLst>
                                        </p:cTn>
                                        <p:tgtEl>
                                          <p:spTgt spid="19459">
                                            <p:txEl>
                                              <p:pRg st="3" end="3"/>
                                            </p:txEl>
                                          </p:spTgt>
                                        </p:tgtEl>
                                        <p:attrNameLst>
                                          <p:attrName>ppt_x</p:attrName>
                                          <p:attrName>ppt_y</p:attrName>
                                        </p:attrNameLst>
                                      </p:cBhvr>
                                    </p:animMotion>
                                    <p:animEffect transition="in" filter="fade">
                                      <p:cBhvr>
                                        <p:cTn id="16" dur="500"/>
                                        <p:tgtEl>
                                          <p:spTgt spid="1945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19459">
                                            <p:txEl>
                                              <p:pRg st="4" end="4"/>
                                            </p:txEl>
                                          </p:spTgt>
                                        </p:tgtEl>
                                        <p:attrNameLst>
                                          <p:attrName>style.visibility</p:attrName>
                                        </p:attrNameLst>
                                      </p:cBhvr>
                                      <p:to>
                                        <p:strVal val="visible"/>
                                      </p:to>
                                    </p:set>
                                    <p:animScale>
                                      <p:cBhvr>
                                        <p:cTn id="21" dur="500" decel="50000" fill="hold">
                                          <p:stCondLst>
                                            <p:cond delay="0"/>
                                          </p:stCondLst>
                                        </p:cTn>
                                        <p:tgtEl>
                                          <p:spTgt spid="19459">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500" decel="50000" fill="hold">
                                          <p:stCondLst>
                                            <p:cond delay="0"/>
                                          </p:stCondLst>
                                        </p:cTn>
                                        <p:tgtEl>
                                          <p:spTgt spid="19459">
                                            <p:txEl>
                                              <p:pRg st="4" end="4"/>
                                            </p:txEl>
                                          </p:spTgt>
                                        </p:tgtEl>
                                        <p:attrNameLst>
                                          <p:attrName>ppt_x</p:attrName>
                                          <p:attrName>ppt_y</p:attrName>
                                        </p:attrNameLst>
                                      </p:cBhvr>
                                    </p:animMotion>
                                    <p:animEffect transition="in" filter="fade">
                                      <p:cBhvr>
                                        <p:cTn id="23" dur="500"/>
                                        <p:tgtEl>
                                          <p:spTgt spid="19459">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nodeType="clickEffect">
                                  <p:stCondLst>
                                    <p:cond delay="0"/>
                                  </p:stCondLst>
                                  <p:childTnLst>
                                    <p:set>
                                      <p:cBhvr>
                                        <p:cTn id="27" dur="1" fill="hold">
                                          <p:stCondLst>
                                            <p:cond delay="0"/>
                                          </p:stCondLst>
                                        </p:cTn>
                                        <p:tgtEl>
                                          <p:spTgt spid="19459">
                                            <p:txEl>
                                              <p:pRg st="5" end="5"/>
                                            </p:txEl>
                                          </p:spTgt>
                                        </p:tgtEl>
                                        <p:attrNameLst>
                                          <p:attrName>style.visibility</p:attrName>
                                        </p:attrNameLst>
                                      </p:cBhvr>
                                      <p:to>
                                        <p:strVal val="visible"/>
                                      </p:to>
                                    </p:set>
                                    <p:animScale>
                                      <p:cBhvr>
                                        <p:cTn id="28" dur="500" decel="50000" fill="hold">
                                          <p:stCondLst>
                                            <p:cond delay="0"/>
                                          </p:stCondLst>
                                        </p:cTn>
                                        <p:tgtEl>
                                          <p:spTgt spid="19459">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500" decel="50000" fill="hold">
                                          <p:stCondLst>
                                            <p:cond delay="0"/>
                                          </p:stCondLst>
                                        </p:cTn>
                                        <p:tgtEl>
                                          <p:spTgt spid="19459">
                                            <p:txEl>
                                              <p:pRg st="5" end="5"/>
                                            </p:txEl>
                                          </p:spTgt>
                                        </p:tgtEl>
                                        <p:attrNameLst>
                                          <p:attrName>ppt_x</p:attrName>
                                          <p:attrName>ppt_y</p:attrName>
                                        </p:attrNameLst>
                                      </p:cBhvr>
                                    </p:animMotion>
                                    <p:animEffect transition="in" filter="fade">
                                      <p:cBhvr>
                                        <p:cTn id="30"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0" y="0"/>
            <a:ext cx="9144000" cy="114300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accent5">
                    <a:lumMod val="50000"/>
                  </a:schemeClr>
                </a:solidFill>
                <a:effectLst/>
                <a:uLnTx/>
                <a:uFillTx/>
                <a:latin typeface="+mn-lt"/>
                <a:ea typeface="+mj-ea"/>
                <a:cs typeface="+mj-cs"/>
              </a:rPr>
              <a:t>Incentive</a:t>
            </a:r>
            <a:endParaRPr kumimoji="0" lang="en-US" sz="3600" b="1" i="0" u="none" strike="noStrike" kern="1200" cap="none" spc="0" normalizeH="0" baseline="0" noProof="0" dirty="0">
              <a:ln>
                <a:noFill/>
              </a:ln>
              <a:solidFill>
                <a:schemeClr val="accent5">
                  <a:lumMod val="50000"/>
                </a:schemeClr>
              </a:solidFill>
              <a:effectLst/>
              <a:uLnTx/>
              <a:uFillTx/>
              <a:latin typeface="+mn-lt"/>
              <a:ea typeface="+mj-ea"/>
              <a:cs typeface="+mj-cs"/>
            </a:endParaRPr>
          </a:p>
        </p:txBody>
      </p:sp>
      <p:sp>
        <p:nvSpPr>
          <p:cNvPr id="6" name="Rectangle 5"/>
          <p:cNvSpPr/>
          <p:nvPr/>
        </p:nvSpPr>
        <p:spPr>
          <a:xfrm>
            <a:off x="-228600" y="10668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5" name="Content Placeholder 2"/>
          <p:cNvSpPr>
            <a:spLocks noGrp="1"/>
          </p:cNvSpPr>
          <p:nvPr>
            <p:ph idx="1"/>
          </p:nvPr>
        </p:nvSpPr>
        <p:spPr>
          <a:xfrm>
            <a:off x="457200" y="1143000"/>
            <a:ext cx="8229600" cy="5105400"/>
          </a:xfrm>
        </p:spPr>
        <p:txBody>
          <a:bodyPr rtlCol="0">
            <a:normAutofit fontScale="70000" lnSpcReduction="20000"/>
          </a:bodyPr>
          <a:lstStyle/>
          <a:p>
            <a:pPr marL="0" indent="0" fontAlgn="auto">
              <a:spcAft>
                <a:spcPts val="0"/>
              </a:spcAft>
              <a:buNone/>
              <a:defRPr/>
            </a:pPr>
            <a:r>
              <a:rPr lang="en-US" sz="4600" dirty="0">
                <a:solidFill>
                  <a:schemeClr val="bg1"/>
                </a:solidFill>
              </a:rPr>
              <a:t>Use incentives to encourage customers</a:t>
            </a:r>
            <a:br>
              <a:rPr lang="en-US" sz="4600" dirty="0">
                <a:solidFill>
                  <a:schemeClr val="bg1"/>
                </a:solidFill>
              </a:rPr>
            </a:br>
            <a:endParaRPr lang="en-US" sz="2600" dirty="0">
              <a:solidFill>
                <a:schemeClr val="bg1"/>
              </a:solidFill>
            </a:endParaRPr>
          </a:p>
          <a:p>
            <a:pPr lvl="1" fontAlgn="auto">
              <a:spcAft>
                <a:spcPts val="0"/>
              </a:spcAft>
              <a:buFont typeface="Arial" pitchFamily="34" charset="0"/>
              <a:buChar char="–"/>
              <a:defRPr/>
            </a:pPr>
            <a:r>
              <a:rPr lang="en-US" sz="3400" dirty="0"/>
              <a:t>Apply a monthly incentive discount for a specified number of months</a:t>
            </a:r>
          </a:p>
          <a:p>
            <a:pPr lvl="2" fontAlgn="auto">
              <a:spcAft>
                <a:spcPts val="0"/>
              </a:spcAft>
              <a:buFont typeface="Arial" pitchFamily="34" charset="0"/>
              <a:buChar char="•"/>
              <a:defRPr/>
            </a:pPr>
            <a:r>
              <a:rPr lang="en-US" sz="2600" dirty="0"/>
              <a:t>Generally calculated as a percentage of the savings realized from fewer customer service calls, reduction of paper remittances, less data input, </a:t>
            </a:r>
            <a:br>
              <a:rPr lang="en-US" sz="2600" dirty="0"/>
            </a:br>
            <a:r>
              <a:rPr lang="en-US" sz="2600" dirty="0"/>
              <a:t>fewer errors and improved cash flow</a:t>
            </a:r>
          </a:p>
          <a:p>
            <a:pPr lvl="1" fontAlgn="auto">
              <a:spcAft>
                <a:spcPts val="0"/>
              </a:spcAft>
              <a:buFont typeface="Arial" pitchFamily="34" charset="0"/>
              <a:buChar char="–"/>
              <a:defRPr/>
            </a:pPr>
            <a:r>
              <a:rPr lang="en-US" sz="3400" dirty="0"/>
              <a:t>Apply a one-time incentive discount</a:t>
            </a:r>
          </a:p>
          <a:p>
            <a:pPr lvl="2" fontAlgn="auto">
              <a:spcAft>
                <a:spcPts val="0"/>
              </a:spcAft>
              <a:buFont typeface="Arial" pitchFamily="34" charset="0"/>
              <a:buChar char="•"/>
              <a:defRPr/>
            </a:pPr>
            <a:r>
              <a:rPr lang="en-US" sz="2600" dirty="0"/>
              <a:t>Generally calculated as a percentage of the savings realized over a number of months</a:t>
            </a:r>
          </a:p>
          <a:p>
            <a:pPr lvl="1" fontAlgn="auto">
              <a:spcAft>
                <a:spcPts val="0"/>
              </a:spcAft>
              <a:defRPr/>
            </a:pPr>
            <a:r>
              <a:rPr lang="en-US" sz="3400" dirty="0"/>
              <a:t>Run a contest</a:t>
            </a:r>
          </a:p>
          <a:p>
            <a:pPr lvl="2" fontAlgn="auto">
              <a:spcAft>
                <a:spcPts val="0"/>
              </a:spcAft>
              <a:defRPr/>
            </a:pPr>
            <a:r>
              <a:rPr lang="en-US" sz="2600" dirty="0"/>
              <a:t>For each payment made online or by phone over the next 3 months, they get an entry into a drawing for a FREE “something” or cash or one month credit up to a specified amount</a:t>
            </a:r>
          </a:p>
          <a:p>
            <a:pPr lvl="3" fontAlgn="auto">
              <a:spcAft>
                <a:spcPts val="0"/>
              </a:spcAft>
              <a:defRPr/>
            </a:pPr>
            <a:r>
              <a:rPr lang="en-US" sz="2300" dirty="0"/>
              <a:t>Running the contest over a three-month period helps establish a pattern of behavior which they will be more likely to continue after the three months</a:t>
            </a:r>
          </a:p>
          <a:p>
            <a:pPr lvl="3" fontAlgn="auto">
              <a:spcAft>
                <a:spcPts val="0"/>
              </a:spcAft>
              <a:defRPr/>
            </a:pPr>
            <a:r>
              <a:rPr lang="en-US" sz="2300" dirty="0"/>
              <a:t>Local businesses may be happy to donate a prize in exchange for the publicity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43000"/>
            <a:ext cx="8382000" cy="5029200"/>
          </a:xfrm>
        </p:spPr>
        <p:txBody>
          <a:bodyPr/>
          <a:lstStyle/>
          <a:p>
            <a:pPr marL="0" indent="0">
              <a:buNone/>
            </a:pPr>
            <a:r>
              <a:rPr lang="en-US" sz="2200" dirty="0"/>
              <a:t>The more customers who pay online, the greater the benefits to your organization. But like everything else in life, you can’t just “build it and they will come.” It is important to set goals, execute your plan and then measure your results. </a:t>
            </a:r>
          </a:p>
          <a:p>
            <a:pPr marL="682625" indent="-220663"/>
            <a:r>
              <a:rPr lang="en-US" sz="1800" dirty="0"/>
              <a:t>What </a:t>
            </a:r>
            <a:r>
              <a:rPr lang="en-US" sz="1800" u="sng" dirty="0"/>
              <a:t>percentage</a:t>
            </a:r>
            <a:r>
              <a:rPr lang="en-US" sz="1800" dirty="0"/>
              <a:t> of customers do you want to pay online by the end of: </a:t>
            </a:r>
          </a:p>
          <a:p>
            <a:pPr marL="1082675" lvl="1" indent="-220663"/>
            <a:r>
              <a:rPr lang="en-US" sz="1600" dirty="0"/>
              <a:t>1</a:t>
            </a:r>
            <a:r>
              <a:rPr lang="en-US" sz="1600" baseline="30000" dirty="0"/>
              <a:t>st </a:t>
            </a:r>
            <a:r>
              <a:rPr lang="en-US" sz="1600" dirty="0"/>
              <a:t> quarter</a:t>
            </a:r>
          </a:p>
          <a:p>
            <a:pPr marL="1082675" lvl="1" indent="-220663"/>
            <a:r>
              <a:rPr lang="en-US" sz="1600" dirty="0"/>
              <a:t>2</a:t>
            </a:r>
            <a:r>
              <a:rPr lang="en-US" sz="1600" baseline="30000" dirty="0"/>
              <a:t>nd</a:t>
            </a:r>
            <a:r>
              <a:rPr lang="en-US" sz="1600" dirty="0"/>
              <a:t> quarter</a:t>
            </a:r>
          </a:p>
          <a:p>
            <a:pPr marL="1082675" lvl="1" indent="-220663"/>
            <a:r>
              <a:rPr lang="en-US" sz="1600" dirty="0"/>
              <a:t>3</a:t>
            </a:r>
            <a:r>
              <a:rPr lang="en-US" sz="1600" baseline="30000" dirty="0"/>
              <a:t>rd</a:t>
            </a:r>
            <a:r>
              <a:rPr lang="en-US" sz="1600" dirty="0"/>
              <a:t> quarter</a:t>
            </a:r>
          </a:p>
          <a:p>
            <a:pPr marL="1082675" lvl="1" indent="-220663"/>
            <a:r>
              <a:rPr lang="en-US" sz="1600" dirty="0"/>
              <a:t>First year</a:t>
            </a:r>
          </a:p>
          <a:p>
            <a:pPr marL="1082675" lvl="1" indent="-220663"/>
            <a:r>
              <a:rPr lang="en-US" sz="1600" dirty="0"/>
              <a:t>5 years</a:t>
            </a:r>
          </a:p>
          <a:p>
            <a:pPr marL="1082675" lvl="1" indent="-220663"/>
            <a:r>
              <a:rPr lang="en-US" sz="1600" dirty="0"/>
              <a:t>10 years (hopefully, everyone!)</a:t>
            </a:r>
          </a:p>
          <a:p>
            <a:pPr marL="682625" indent="-220663"/>
            <a:r>
              <a:rPr lang="en-US" sz="1800" dirty="0"/>
              <a:t>You can measure your progress by running reports on PSN</a:t>
            </a:r>
          </a:p>
          <a:p>
            <a:pPr marL="682625" indent="-220663"/>
            <a:r>
              <a:rPr lang="en-US" sz="1800" dirty="0"/>
              <a:t>Consistent messaging is critical to meeting your goals</a:t>
            </a:r>
          </a:p>
          <a:p>
            <a:pPr marL="682625" indent="-220663"/>
            <a:r>
              <a:rPr lang="en-US" sz="1800" dirty="0"/>
              <a:t>If you are not meeting your goals, call us. We can help with ideas or additional PSN solutions which may help convert more paper to electronic payments</a:t>
            </a:r>
          </a:p>
          <a:p>
            <a:pPr marL="1082675" lvl="1" indent="-220663"/>
            <a:endParaRPr lang="en-US" sz="1600" dirty="0"/>
          </a:p>
        </p:txBody>
      </p:sp>
      <p:sp>
        <p:nvSpPr>
          <p:cNvPr id="3" name="Title 2"/>
          <p:cNvSpPr>
            <a:spLocks noGrp="1"/>
          </p:cNvSpPr>
          <p:nvPr>
            <p:ph type="title"/>
          </p:nvPr>
        </p:nvSpPr>
        <p:spPr/>
        <p:txBody>
          <a:bodyPr/>
          <a:lstStyle/>
          <a:p>
            <a:r>
              <a:rPr lang="en-US" sz="6000" dirty="0"/>
              <a:t>Set Goals</a:t>
            </a:r>
          </a:p>
        </p:txBody>
      </p:sp>
      <p:pic>
        <p:nvPicPr>
          <p:cNvPr id="1027" name="Picture 3" descr="C:\Users\marll\AppData\Local\Microsoft\Windows\Temporary Internet Files\Content.IE5\MQCOSUOO\MC900250666[1].wmf"/>
          <p:cNvPicPr>
            <a:picLocks noChangeAspect="1" noChangeArrowheads="1"/>
          </p:cNvPicPr>
          <p:nvPr/>
        </p:nvPicPr>
        <p:blipFill>
          <a:blip r:embed="rId2" cstate="print"/>
          <a:srcRect/>
          <a:stretch>
            <a:fillRect/>
          </a:stretch>
        </p:blipFill>
        <p:spPr bwMode="auto">
          <a:xfrm>
            <a:off x="4876800" y="3048000"/>
            <a:ext cx="1439093" cy="12954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0"/>
            <a:ext cx="7924800" cy="4572000"/>
          </a:xfrm>
        </p:spPr>
        <p:txBody>
          <a:bodyPr rtlCol="0">
            <a:normAutofit lnSpcReduction="10000"/>
          </a:bodyPr>
          <a:lstStyle/>
          <a:p>
            <a:pPr fontAlgn="auto">
              <a:spcAft>
                <a:spcPts val="0"/>
              </a:spcAft>
              <a:buFont typeface="Arial" pitchFamily="34" charset="0"/>
              <a:buChar char="•"/>
              <a:defRPr/>
            </a:pPr>
            <a:r>
              <a:rPr lang="en-US" sz="2400" dirty="0"/>
              <a:t>Informing your customers is an </a:t>
            </a:r>
            <a:r>
              <a:rPr lang="en-US" sz="2400" dirty="0">
                <a:solidFill>
                  <a:schemeClr val="accent6">
                    <a:lumMod val="75000"/>
                  </a:schemeClr>
                </a:solidFill>
              </a:rPr>
              <a:t>ongoing process, </a:t>
            </a:r>
            <a:r>
              <a:rPr lang="en-US" sz="2400" dirty="0"/>
              <a:t>and we will help you along the way. </a:t>
            </a:r>
          </a:p>
          <a:p>
            <a:pPr fontAlgn="auto">
              <a:spcAft>
                <a:spcPts val="0"/>
              </a:spcAft>
              <a:buFont typeface="Arial" pitchFamily="34" charset="0"/>
              <a:buChar char="•"/>
              <a:defRPr/>
            </a:pPr>
            <a:r>
              <a:rPr lang="en-US" sz="2400" dirty="0"/>
              <a:t>Each year, you should develop a new plan for what you will do to have more and more customers pay online. We can help with new marketing pieces or other ideas.</a:t>
            </a:r>
          </a:p>
          <a:p>
            <a:pPr marL="285750" lvl="1" fontAlgn="auto">
              <a:spcAft>
                <a:spcPts val="0"/>
              </a:spcAft>
              <a:buFont typeface="Wingdings" pitchFamily="2" charset="2"/>
              <a:buChar char="ü"/>
              <a:defRPr/>
            </a:pPr>
            <a:r>
              <a:rPr lang="en-US" sz="2000" dirty="0"/>
              <a:t>These few steps are all it takes to have a </a:t>
            </a:r>
            <a:r>
              <a:rPr lang="en-US" sz="2000" dirty="0">
                <a:solidFill>
                  <a:srgbClr val="000099"/>
                </a:solidFill>
              </a:rPr>
              <a:t>successful transition </a:t>
            </a:r>
            <a:br>
              <a:rPr lang="en-US" sz="2000" dirty="0">
                <a:solidFill>
                  <a:srgbClr val="000099"/>
                </a:solidFill>
              </a:rPr>
            </a:br>
            <a:r>
              <a:rPr lang="en-US" sz="2000" dirty="0"/>
              <a:t>to PSN’s online and phone payment service. </a:t>
            </a:r>
          </a:p>
          <a:p>
            <a:pPr marL="1149350" lvl="1" indent="-234950" fontAlgn="auto">
              <a:spcAft>
                <a:spcPts val="0"/>
              </a:spcAft>
              <a:buFont typeface="+mj-lt"/>
              <a:buAutoNum type="arabicPeriod"/>
              <a:defRPr/>
            </a:pPr>
            <a:r>
              <a:rPr lang="en-US" sz="2000" dirty="0">
                <a:solidFill>
                  <a:schemeClr val="tx2">
                    <a:lumMod val="25000"/>
                  </a:schemeClr>
                </a:solidFill>
              </a:rPr>
              <a:t> </a:t>
            </a:r>
            <a:r>
              <a:rPr lang="en-US" sz="2000" dirty="0">
                <a:solidFill>
                  <a:schemeClr val="bg2">
                    <a:lumMod val="25000"/>
                  </a:schemeClr>
                </a:solidFill>
              </a:rPr>
              <a:t>Add links and information to your </a:t>
            </a:r>
            <a:r>
              <a:rPr lang="en-US" sz="2000" dirty="0">
                <a:solidFill>
                  <a:schemeClr val="accent6">
                    <a:lumMod val="75000"/>
                  </a:schemeClr>
                </a:solidFill>
              </a:rPr>
              <a:t>website</a:t>
            </a:r>
          </a:p>
          <a:p>
            <a:pPr marL="1149350" lvl="1" indent="-234950" fontAlgn="auto">
              <a:spcAft>
                <a:spcPts val="0"/>
              </a:spcAft>
              <a:buFont typeface="+mj-lt"/>
              <a:buAutoNum type="arabicPeriod"/>
              <a:defRPr/>
            </a:pPr>
            <a:r>
              <a:rPr lang="en-US" sz="2000" dirty="0">
                <a:solidFill>
                  <a:schemeClr val="bg2">
                    <a:lumMod val="25000"/>
                  </a:schemeClr>
                </a:solidFill>
              </a:rPr>
              <a:t> Put “how to pay” info on </a:t>
            </a:r>
            <a:r>
              <a:rPr lang="en-US" sz="2000" dirty="0">
                <a:solidFill>
                  <a:schemeClr val="accent6">
                    <a:lumMod val="75000"/>
                  </a:schemeClr>
                </a:solidFill>
              </a:rPr>
              <a:t>bill</a:t>
            </a:r>
          </a:p>
          <a:p>
            <a:pPr marL="1149350" lvl="1" indent="-234950" fontAlgn="auto">
              <a:spcAft>
                <a:spcPts val="0"/>
              </a:spcAft>
              <a:buFont typeface="+mj-lt"/>
              <a:buAutoNum type="arabicPeriod"/>
              <a:defRPr/>
            </a:pPr>
            <a:r>
              <a:rPr lang="en-US" sz="2000" dirty="0">
                <a:solidFill>
                  <a:schemeClr val="bg2">
                    <a:lumMod val="25000"/>
                  </a:schemeClr>
                </a:solidFill>
              </a:rPr>
              <a:t> Add “how to pay” information on your billing</a:t>
            </a:r>
            <a:r>
              <a:rPr lang="en-US" sz="2000" dirty="0">
                <a:solidFill>
                  <a:schemeClr val="bg2">
                    <a:lumMod val="50000"/>
                  </a:schemeClr>
                </a:solidFill>
              </a:rPr>
              <a:t> </a:t>
            </a:r>
            <a:r>
              <a:rPr lang="en-US" sz="2000" dirty="0">
                <a:solidFill>
                  <a:schemeClr val="accent6">
                    <a:lumMod val="75000"/>
                  </a:schemeClr>
                </a:solidFill>
              </a:rPr>
              <a:t>envelope</a:t>
            </a:r>
          </a:p>
          <a:p>
            <a:pPr marL="1149350" lvl="1" indent="-234950" fontAlgn="auto">
              <a:spcAft>
                <a:spcPts val="0"/>
              </a:spcAft>
              <a:buFont typeface="+mj-lt"/>
              <a:buAutoNum type="arabicPeriod"/>
              <a:defRPr/>
            </a:pPr>
            <a:r>
              <a:rPr lang="en-US" sz="2000" dirty="0">
                <a:solidFill>
                  <a:schemeClr val="bg2">
                    <a:lumMod val="25000"/>
                  </a:schemeClr>
                </a:solidFill>
              </a:rPr>
              <a:t> Create a marketing </a:t>
            </a:r>
            <a:r>
              <a:rPr lang="en-US" sz="2000" dirty="0">
                <a:solidFill>
                  <a:schemeClr val="accent6">
                    <a:lumMod val="75000"/>
                  </a:schemeClr>
                </a:solidFill>
              </a:rPr>
              <a:t>plan</a:t>
            </a:r>
            <a:r>
              <a:rPr lang="en-US" sz="2000" dirty="0">
                <a:solidFill>
                  <a:schemeClr val="bg2">
                    <a:lumMod val="50000"/>
                  </a:schemeClr>
                </a:solidFill>
              </a:rPr>
              <a:t> </a:t>
            </a:r>
            <a:r>
              <a:rPr lang="en-US" sz="2000" dirty="0">
                <a:solidFill>
                  <a:schemeClr val="bg2">
                    <a:lumMod val="25000"/>
                  </a:schemeClr>
                </a:solidFill>
              </a:rPr>
              <a:t>to inform customers</a:t>
            </a:r>
          </a:p>
          <a:p>
            <a:pPr marL="1149350" lvl="1" indent="-234950" fontAlgn="auto">
              <a:spcAft>
                <a:spcPts val="0"/>
              </a:spcAft>
              <a:buFont typeface="+mj-lt"/>
              <a:buAutoNum type="arabicPeriod"/>
              <a:defRPr/>
            </a:pPr>
            <a:r>
              <a:rPr lang="en-US" sz="2000" dirty="0">
                <a:solidFill>
                  <a:schemeClr val="bg2">
                    <a:lumMod val="25000"/>
                  </a:schemeClr>
                </a:solidFill>
              </a:rPr>
              <a:t> Create </a:t>
            </a:r>
            <a:r>
              <a:rPr lang="en-US" sz="2000" dirty="0">
                <a:solidFill>
                  <a:schemeClr val="accent6">
                    <a:lumMod val="75000"/>
                  </a:schemeClr>
                </a:solidFill>
              </a:rPr>
              <a:t>marketing pieces</a:t>
            </a:r>
          </a:p>
          <a:p>
            <a:pPr marL="1149350" lvl="1" indent="-234950" fontAlgn="auto">
              <a:spcAft>
                <a:spcPts val="0"/>
              </a:spcAft>
              <a:buFont typeface="+mj-lt"/>
              <a:buAutoNum type="arabicPeriod"/>
              <a:defRPr/>
            </a:pPr>
            <a:r>
              <a:rPr lang="en-US" sz="2000" dirty="0">
                <a:solidFill>
                  <a:schemeClr val="bg2">
                    <a:lumMod val="25000"/>
                  </a:schemeClr>
                </a:solidFill>
              </a:rPr>
              <a:t> </a:t>
            </a:r>
            <a:r>
              <a:rPr lang="en-US" sz="2000" dirty="0">
                <a:solidFill>
                  <a:schemeClr val="accent6">
                    <a:lumMod val="75000"/>
                  </a:schemeClr>
                </a:solidFill>
              </a:rPr>
              <a:t>Train</a:t>
            </a:r>
            <a:r>
              <a:rPr lang="en-US" sz="2000" dirty="0">
                <a:solidFill>
                  <a:schemeClr val="tx2">
                    <a:lumMod val="25000"/>
                  </a:schemeClr>
                </a:solidFill>
              </a:rPr>
              <a:t> </a:t>
            </a:r>
            <a:r>
              <a:rPr lang="en-US" sz="2000" dirty="0">
                <a:solidFill>
                  <a:schemeClr val="bg2">
                    <a:lumMod val="25000"/>
                  </a:schemeClr>
                </a:solidFill>
              </a:rPr>
              <a:t>your staff</a:t>
            </a:r>
          </a:p>
          <a:p>
            <a:pPr marL="457200" lvl="1" indent="-457200" fontAlgn="auto">
              <a:spcAft>
                <a:spcPts val="0"/>
              </a:spcAft>
              <a:buFont typeface="+mj-lt"/>
              <a:buAutoNum type="arabicPeriod"/>
              <a:defRPr/>
            </a:pPr>
            <a:endParaRPr lang="en-US" sz="2000" dirty="0"/>
          </a:p>
        </p:txBody>
      </p:sp>
      <p:sp>
        <p:nvSpPr>
          <p:cNvPr id="5" name="Title 1"/>
          <p:cNvSpPr>
            <a:spLocks noGrp="1"/>
          </p:cNvSpPr>
          <p:nvPr>
            <p:ph type="title"/>
          </p:nvPr>
        </p:nvSpPr>
        <p:spPr>
          <a:xfrm>
            <a:off x="0" y="0"/>
            <a:ext cx="9144000" cy="1143000"/>
          </a:xfrm>
        </p:spPr>
        <p:txBody>
          <a:bodyPr rtlCol="0">
            <a:normAutofit/>
          </a:bodyPr>
          <a:lstStyle/>
          <a:p>
            <a:pPr fontAlgn="auto">
              <a:spcAft>
                <a:spcPts val="0"/>
              </a:spcAft>
              <a:defRPr/>
            </a:pPr>
            <a:r>
              <a:rPr lang="en-US" sz="6000" dirty="0">
                <a:latin typeface="+mn-lt"/>
              </a:rPr>
              <a:t>That’s It!</a:t>
            </a:r>
            <a:endParaRPr lang="en-US" sz="6600" dirty="0">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295400"/>
            <a:ext cx="9144000" cy="4525963"/>
          </a:xfrm>
        </p:spPr>
        <p:txBody>
          <a:bodyPr rtlCol="0">
            <a:normAutofit/>
          </a:bodyPr>
          <a:lstStyle/>
          <a:p>
            <a:pPr algn="ctr" fontAlgn="auto">
              <a:spcAft>
                <a:spcPts val="0"/>
              </a:spcAft>
              <a:buFont typeface="Arial" pitchFamily="34" charset="0"/>
              <a:buNone/>
              <a:defRPr/>
            </a:pPr>
            <a:r>
              <a:rPr lang="en-US" dirty="0">
                <a:solidFill>
                  <a:schemeClr val="tx2">
                    <a:lumMod val="10000"/>
                  </a:schemeClr>
                </a:solidFill>
              </a:rPr>
              <a:t>Contact  your Service Account Manager for ideas, </a:t>
            </a:r>
            <a:br>
              <a:rPr lang="en-US" dirty="0">
                <a:solidFill>
                  <a:schemeClr val="tx2">
                    <a:lumMod val="10000"/>
                  </a:schemeClr>
                </a:solidFill>
              </a:rPr>
            </a:br>
            <a:r>
              <a:rPr lang="en-US" dirty="0">
                <a:solidFill>
                  <a:schemeClr val="tx2">
                    <a:lumMod val="10000"/>
                  </a:schemeClr>
                </a:solidFill>
              </a:rPr>
              <a:t>brainstorming, examples, templates or questions</a:t>
            </a:r>
          </a:p>
          <a:p>
            <a:pPr algn="ctr" fontAlgn="auto">
              <a:spcAft>
                <a:spcPts val="0"/>
              </a:spcAft>
              <a:buFont typeface="Arial" pitchFamily="34" charset="0"/>
              <a:buNone/>
              <a:defRPr/>
            </a:pPr>
            <a:endParaRPr lang="en-US" dirty="0">
              <a:solidFill>
                <a:srgbClr val="000000"/>
              </a:solidFill>
            </a:endParaRPr>
          </a:p>
          <a:p>
            <a:pPr algn="ctr" fontAlgn="auto">
              <a:spcAft>
                <a:spcPts val="0"/>
              </a:spcAft>
              <a:buFont typeface="Arial" pitchFamily="34" charset="0"/>
              <a:buNone/>
              <a:defRPr/>
            </a:pPr>
            <a:endParaRPr lang="en-US" dirty="0">
              <a:solidFill>
                <a:srgbClr val="000000"/>
              </a:solidFill>
            </a:endParaRPr>
          </a:p>
          <a:p>
            <a:pPr algn="ctr" fontAlgn="auto">
              <a:spcAft>
                <a:spcPts val="0"/>
              </a:spcAft>
              <a:buFont typeface="Arial" pitchFamily="34" charset="0"/>
              <a:buNone/>
              <a:defRPr/>
            </a:pPr>
            <a:r>
              <a:rPr lang="en-US" dirty="0">
                <a:solidFill>
                  <a:schemeClr val="tx2">
                    <a:lumMod val="90000"/>
                  </a:schemeClr>
                </a:solidFill>
              </a:rPr>
              <a:t>Voice: </a:t>
            </a:r>
            <a:r>
              <a:rPr lang="en-US" dirty="0">
                <a:solidFill>
                  <a:srgbClr val="000000"/>
                </a:solidFill>
              </a:rPr>
              <a:t>866.917.7368  </a:t>
            </a:r>
          </a:p>
          <a:p>
            <a:pPr algn="ctr" fontAlgn="auto">
              <a:spcAft>
                <a:spcPts val="0"/>
              </a:spcAft>
              <a:buFont typeface="Arial" pitchFamily="34" charset="0"/>
              <a:buNone/>
              <a:defRPr/>
            </a:pPr>
            <a:r>
              <a:rPr lang="en-US" dirty="0">
                <a:solidFill>
                  <a:schemeClr val="tx2">
                    <a:lumMod val="90000"/>
                  </a:schemeClr>
                </a:solidFill>
              </a:rPr>
              <a:t>Email: </a:t>
            </a:r>
            <a:r>
              <a:rPr lang="en-US" dirty="0">
                <a:solidFill>
                  <a:srgbClr val="000000"/>
                </a:solidFill>
              </a:rPr>
              <a:t>CustomerService@PaymentServiceNetwork.com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1371600"/>
            <a:ext cx="6781800" cy="4678363"/>
          </a:xfrm>
          <a:scene3d>
            <a:camera prst="perspectiveFront"/>
            <a:lightRig rig="threePt" dir="t"/>
          </a:scene3d>
        </p:spPr>
        <p:txBody>
          <a:bodyPr rtlCol="0">
            <a:normAutofit fontScale="85000" lnSpcReduction="20000"/>
          </a:bodyPr>
          <a:lstStyle/>
          <a:p>
            <a:pPr marL="0" indent="0" fontAlgn="auto">
              <a:spcAft>
                <a:spcPts val="0"/>
              </a:spcAft>
              <a:buFont typeface="Arial" pitchFamily="34" charset="0"/>
              <a:buNone/>
              <a:defRPr/>
            </a:pPr>
            <a:r>
              <a:rPr lang="en-US" dirty="0"/>
              <a:t>Now that you have selected the PSN online payment solution, it’s time to get started with your customers.</a:t>
            </a:r>
          </a:p>
          <a:p>
            <a:pPr fontAlgn="auto">
              <a:spcAft>
                <a:spcPts val="0"/>
              </a:spcAft>
              <a:buFont typeface="Arial" pitchFamily="34" charset="0"/>
              <a:buNone/>
              <a:defRPr/>
            </a:pPr>
            <a:endParaRPr lang="en-US" dirty="0"/>
          </a:p>
          <a:p>
            <a:pPr indent="0" fontAlgn="auto">
              <a:spcAft>
                <a:spcPts val="0"/>
              </a:spcAft>
              <a:buFont typeface="Arial" pitchFamily="34" charset="0"/>
              <a:buNone/>
              <a:defRPr/>
            </a:pPr>
            <a:r>
              <a:rPr lang="en-US" sz="2800" dirty="0"/>
              <a:t>There are just six steps to take to get your customers to pay electronically, and you can begin realizing cost savings, an improved cash flow and, most importantly, enhanced customer relationships. </a:t>
            </a:r>
            <a:br>
              <a:rPr lang="en-US" sz="2800" dirty="0"/>
            </a:br>
            <a:endParaRPr lang="en-US" sz="2800" dirty="0"/>
          </a:p>
          <a:p>
            <a:pPr indent="0" fontAlgn="auto">
              <a:spcAft>
                <a:spcPts val="0"/>
              </a:spcAft>
              <a:buFont typeface="Arial" pitchFamily="34" charset="0"/>
              <a:buNone/>
              <a:defRPr/>
            </a:pPr>
            <a:r>
              <a:rPr lang="en-US" sz="2800" dirty="0"/>
              <a:t>PSN is here to help you </a:t>
            </a:r>
            <a:r>
              <a:rPr lang="en-US" sz="2800" dirty="0">
                <a:solidFill>
                  <a:srgbClr val="000099"/>
                </a:solidFill>
              </a:rPr>
              <a:t>maximize your results </a:t>
            </a:r>
            <a:r>
              <a:rPr lang="en-US" sz="2800" dirty="0"/>
              <a:t>while </a:t>
            </a:r>
            <a:r>
              <a:rPr lang="en-US" sz="2800" dirty="0">
                <a:solidFill>
                  <a:srgbClr val="000099"/>
                </a:solidFill>
              </a:rPr>
              <a:t>minimizing your work. </a:t>
            </a:r>
            <a:br>
              <a:rPr lang="en-US" dirty="0"/>
            </a:br>
            <a:r>
              <a:rPr lang="en-US" dirty="0"/>
              <a:t>                   </a:t>
            </a:r>
          </a:p>
          <a:p>
            <a:pPr fontAlgn="auto">
              <a:spcAft>
                <a:spcPts val="0"/>
              </a:spcAft>
              <a:buFont typeface="Arial" pitchFamily="34" charset="0"/>
              <a:buChar char="•"/>
              <a:defRPr/>
            </a:pPr>
            <a:endParaRPr lang="en-US" dirty="0"/>
          </a:p>
        </p:txBody>
      </p:sp>
      <p:sp>
        <p:nvSpPr>
          <p:cNvPr id="4" name="Title 1"/>
          <p:cNvSpPr>
            <a:spLocks noGrp="1"/>
          </p:cNvSpPr>
          <p:nvPr>
            <p:ph type="title"/>
          </p:nvPr>
        </p:nvSpPr>
        <p:spPr>
          <a:xfrm>
            <a:off x="533400" y="0"/>
            <a:ext cx="7696200" cy="1143000"/>
          </a:xfrm>
        </p:spPr>
        <p:txBody>
          <a:bodyPr rtlCol="0">
            <a:normAutofit/>
          </a:bodyPr>
          <a:lstStyle/>
          <a:p>
            <a:pPr fontAlgn="auto">
              <a:spcAft>
                <a:spcPts val="0"/>
              </a:spcAft>
              <a:defRPr/>
            </a:pPr>
            <a:r>
              <a:rPr lang="en-US" sz="6000" dirty="0">
                <a:latin typeface="+mn-lt"/>
              </a:rPr>
              <a:t>Let’s Get Started </a:t>
            </a:r>
            <a:endParaRPr lang="en-US" sz="6600" dirty="0">
              <a:latin typeface="+mn-lt"/>
            </a:endParaRPr>
          </a:p>
        </p:txBody>
      </p:sp>
      <p:sp>
        <p:nvSpPr>
          <p:cNvPr id="5" name="TextBox 4"/>
          <p:cNvSpPr txBox="1"/>
          <p:nvPr/>
        </p:nvSpPr>
        <p:spPr>
          <a:xfrm rot="21411107">
            <a:off x="566411" y="927223"/>
            <a:ext cx="838200" cy="1107996"/>
          </a:xfrm>
          <a:prstGeom prst="rect">
            <a:avLst/>
          </a:prstGeom>
          <a:noFill/>
        </p:spPr>
        <p:txBody>
          <a:bodyPr wrap="square" rtlCol="0">
            <a:spAutoFit/>
            <a:scene3d>
              <a:camera prst="orthographicFront"/>
              <a:lightRig rig="threePt" dir="t"/>
            </a:scene3d>
            <a:sp3d extrusionH="57150">
              <a:bevelT w="82550" h="38100" prst="coolSlant"/>
            </a:sp3d>
          </a:bodyPr>
          <a:lstStyle/>
          <a:p>
            <a:r>
              <a:rPr lang="en-US" sz="6600" dirty="0">
                <a:effectLst>
                  <a:outerShdw blurRad="50800" dist="38100" dir="2700000" algn="tl" rotWithShape="0">
                    <a:prstClr val="black">
                      <a:alpha val="40000"/>
                    </a:prstClr>
                  </a:outerShdw>
                </a:effectLst>
              </a:rPr>
              <a:t>1</a:t>
            </a:r>
          </a:p>
        </p:txBody>
      </p:sp>
      <p:sp>
        <p:nvSpPr>
          <p:cNvPr id="6" name="TextBox 5"/>
          <p:cNvSpPr txBox="1"/>
          <p:nvPr/>
        </p:nvSpPr>
        <p:spPr>
          <a:xfrm rot="284742">
            <a:off x="414011" y="1635204"/>
            <a:ext cx="838200" cy="1107996"/>
          </a:xfrm>
          <a:prstGeom prst="rect">
            <a:avLst/>
          </a:prstGeom>
          <a:noFill/>
        </p:spPr>
        <p:txBody>
          <a:bodyPr wrap="square" rtlCol="0">
            <a:spAutoFit/>
            <a:scene3d>
              <a:camera prst="orthographicFront"/>
              <a:lightRig rig="threePt" dir="t"/>
            </a:scene3d>
            <a:sp3d extrusionH="57150">
              <a:bevelT w="82550" h="38100" prst="coolSlant"/>
            </a:sp3d>
          </a:bodyPr>
          <a:lstStyle/>
          <a:p>
            <a:r>
              <a:rPr lang="en-US" sz="6600" dirty="0">
                <a:effectLst>
                  <a:outerShdw blurRad="50800" dist="38100" dir="2700000" algn="tl" rotWithShape="0">
                    <a:prstClr val="black">
                      <a:alpha val="40000"/>
                    </a:prstClr>
                  </a:outerShdw>
                </a:effectLst>
              </a:rPr>
              <a:t>2</a:t>
            </a:r>
          </a:p>
        </p:txBody>
      </p:sp>
      <p:sp>
        <p:nvSpPr>
          <p:cNvPr id="7" name="TextBox 6"/>
          <p:cNvSpPr txBox="1"/>
          <p:nvPr/>
        </p:nvSpPr>
        <p:spPr>
          <a:xfrm rot="21323279">
            <a:off x="795011" y="2321004"/>
            <a:ext cx="838200" cy="1107996"/>
          </a:xfrm>
          <a:prstGeom prst="rect">
            <a:avLst/>
          </a:prstGeom>
          <a:noFill/>
        </p:spPr>
        <p:txBody>
          <a:bodyPr wrap="square" rtlCol="0">
            <a:spAutoFit/>
            <a:scene3d>
              <a:camera prst="orthographicFront"/>
              <a:lightRig rig="threePt" dir="t"/>
            </a:scene3d>
            <a:sp3d extrusionH="57150">
              <a:bevelT w="82550" h="38100" prst="coolSlant"/>
            </a:sp3d>
          </a:bodyPr>
          <a:lstStyle/>
          <a:p>
            <a:r>
              <a:rPr lang="en-US" sz="6600" dirty="0">
                <a:effectLst>
                  <a:outerShdw blurRad="50800" dist="38100" dir="2700000" algn="tl" rotWithShape="0">
                    <a:prstClr val="black">
                      <a:alpha val="40000"/>
                    </a:prstClr>
                  </a:outerShdw>
                </a:effectLst>
              </a:rPr>
              <a:t>3</a:t>
            </a:r>
          </a:p>
        </p:txBody>
      </p:sp>
      <p:sp>
        <p:nvSpPr>
          <p:cNvPr id="8" name="TextBox 7"/>
          <p:cNvSpPr txBox="1"/>
          <p:nvPr/>
        </p:nvSpPr>
        <p:spPr>
          <a:xfrm rot="634811">
            <a:off x="642611" y="3083004"/>
            <a:ext cx="838200" cy="1107996"/>
          </a:xfrm>
          <a:prstGeom prst="rect">
            <a:avLst/>
          </a:prstGeom>
          <a:noFill/>
        </p:spPr>
        <p:txBody>
          <a:bodyPr wrap="square" rtlCol="0">
            <a:spAutoFit/>
            <a:scene3d>
              <a:camera prst="orthographicFront"/>
              <a:lightRig rig="threePt" dir="t"/>
            </a:scene3d>
            <a:sp3d extrusionH="57150">
              <a:bevelT w="82550" h="38100" prst="coolSlant"/>
            </a:sp3d>
          </a:bodyPr>
          <a:lstStyle/>
          <a:p>
            <a:r>
              <a:rPr lang="en-US" sz="6600" dirty="0">
                <a:effectLst>
                  <a:outerShdw blurRad="50800" dist="38100" dir="2700000" algn="tl" rotWithShape="0">
                    <a:prstClr val="black">
                      <a:alpha val="40000"/>
                    </a:prstClr>
                  </a:outerShdw>
                </a:effectLst>
              </a:rPr>
              <a:t>4</a:t>
            </a:r>
          </a:p>
        </p:txBody>
      </p:sp>
      <p:sp>
        <p:nvSpPr>
          <p:cNvPr id="9" name="TextBox 8"/>
          <p:cNvSpPr txBox="1"/>
          <p:nvPr/>
        </p:nvSpPr>
        <p:spPr>
          <a:xfrm rot="20988725">
            <a:off x="795011" y="4395317"/>
            <a:ext cx="685800" cy="1107996"/>
          </a:xfrm>
          <a:prstGeom prst="rect">
            <a:avLst/>
          </a:prstGeom>
          <a:noFill/>
        </p:spPr>
        <p:txBody>
          <a:bodyPr wrap="square" rtlCol="0">
            <a:spAutoFit/>
            <a:scene3d>
              <a:camera prst="orthographicFront"/>
              <a:lightRig rig="threePt" dir="t"/>
            </a:scene3d>
            <a:sp3d extrusionH="57150">
              <a:bevelT w="82550" h="38100" prst="coolSlant"/>
            </a:sp3d>
          </a:bodyPr>
          <a:lstStyle/>
          <a:p>
            <a:r>
              <a:rPr lang="en-US" sz="6600" dirty="0">
                <a:effectLst>
                  <a:outerShdw blurRad="50800" dist="38100" dir="2700000" algn="tl" rotWithShape="0">
                    <a:prstClr val="black">
                      <a:alpha val="40000"/>
                    </a:prstClr>
                  </a:outerShdw>
                </a:effectLst>
              </a:rPr>
              <a:t>6</a:t>
            </a:r>
          </a:p>
        </p:txBody>
      </p:sp>
      <p:sp>
        <p:nvSpPr>
          <p:cNvPr id="10" name="TextBox 9"/>
          <p:cNvSpPr txBox="1"/>
          <p:nvPr/>
        </p:nvSpPr>
        <p:spPr>
          <a:xfrm rot="274249">
            <a:off x="337811" y="3810000"/>
            <a:ext cx="838200" cy="1107996"/>
          </a:xfrm>
          <a:prstGeom prst="rect">
            <a:avLst/>
          </a:prstGeom>
          <a:noFill/>
        </p:spPr>
        <p:txBody>
          <a:bodyPr wrap="square" rtlCol="0">
            <a:spAutoFit/>
            <a:scene3d>
              <a:camera prst="orthographicFront"/>
              <a:lightRig rig="threePt" dir="t"/>
            </a:scene3d>
            <a:sp3d extrusionH="57150">
              <a:bevelT w="82550" h="38100" prst="coolSlant"/>
            </a:sp3d>
          </a:bodyPr>
          <a:lstStyle/>
          <a:p>
            <a:r>
              <a:rPr lang="en-US" sz="6600" dirty="0">
                <a:effectLst>
                  <a:outerShdw blurRad="50800" dist="38100" dir="2700000" algn="tl" rotWithShape="0">
                    <a:prstClr val="black">
                      <a:alpha val="40000"/>
                    </a:prstClr>
                  </a:outerShdw>
                </a:effectLst>
              </a:rPr>
              <a:t>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1"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13716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33400" y="0"/>
            <a:ext cx="7696200" cy="1143000"/>
          </a:xfrm>
        </p:spPr>
        <p:txBody>
          <a:bodyPr rtlCol="0">
            <a:normAutofit/>
          </a:bodyPr>
          <a:lstStyle/>
          <a:p>
            <a:pPr fontAlgn="auto">
              <a:spcAft>
                <a:spcPts val="0"/>
              </a:spcAft>
              <a:defRPr/>
            </a:pPr>
            <a:r>
              <a:rPr lang="en-US" sz="6000" dirty="0">
                <a:latin typeface="+mn-lt"/>
              </a:rPr>
              <a:t>Step</a:t>
            </a:r>
            <a:r>
              <a:rPr lang="en-US" dirty="0">
                <a:latin typeface="+mn-lt"/>
              </a:rPr>
              <a:t> </a:t>
            </a:r>
            <a:r>
              <a:rPr lang="en-US" sz="6600" dirty="0">
                <a:latin typeface="+mn-lt"/>
              </a:rPr>
              <a:t>1</a:t>
            </a:r>
          </a:p>
        </p:txBody>
      </p:sp>
      <p:sp>
        <p:nvSpPr>
          <p:cNvPr id="11267" name="Content Placeholder 2"/>
          <p:cNvSpPr>
            <a:spLocks noGrp="1"/>
          </p:cNvSpPr>
          <p:nvPr>
            <p:ph idx="1"/>
          </p:nvPr>
        </p:nvSpPr>
        <p:spPr>
          <a:xfrm>
            <a:off x="381000" y="1371600"/>
            <a:ext cx="8610600" cy="4724400"/>
          </a:xfrm>
        </p:spPr>
        <p:txBody>
          <a:bodyPr/>
          <a:lstStyle/>
          <a:p>
            <a:pPr>
              <a:buNone/>
            </a:pPr>
            <a:r>
              <a:rPr lang="en-US" dirty="0">
                <a:solidFill>
                  <a:schemeClr val="bg1"/>
                </a:solidFill>
              </a:rPr>
              <a:t>Add links &amp; info to your website</a:t>
            </a:r>
          </a:p>
          <a:p>
            <a:pPr>
              <a:buNone/>
            </a:pPr>
            <a:endParaRPr lang="en-US" sz="1100" dirty="0"/>
          </a:p>
          <a:p>
            <a:pPr lvl="1"/>
            <a:r>
              <a:rPr lang="en-US" sz="2400" dirty="0">
                <a:solidFill>
                  <a:srgbClr val="FF0000"/>
                </a:solidFill>
              </a:rPr>
              <a:t>CRITICAL: </a:t>
            </a:r>
            <a:r>
              <a:rPr lang="en-US" sz="2400" u="sng" dirty="0"/>
              <a:t>Add navigation on your home page</a:t>
            </a:r>
            <a:r>
              <a:rPr lang="en-US" sz="2400" dirty="0"/>
              <a:t>. Don’t make people hunt for the link.</a:t>
            </a:r>
          </a:p>
          <a:p>
            <a:pPr lvl="2"/>
            <a:r>
              <a:rPr lang="en-US" sz="2000" dirty="0"/>
              <a:t>Place the link high on the page (no scrolling)</a:t>
            </a:r>
          </a:p>
          <a:p>
            <a:pPr lvl="2"/>
            <a:r>
              <a:rPr lang="en-US" sz="2000" dirty="0"/>
              <a:t>Link directly to PSN</a:t>
            </a:r>
          </a:p>
          <a:p>
            <a:pPr lvl="2"/>
            <a:r>
              <a:rPr lang="en-US" sz="2000" dirty="0"/>
              <a:t>OR link to a page that explains online payments </a:t>
            </a:r>
          </a:p>
          <a:p>
            <a:pPr lvl="2"/>
            <a:r>
              <a:rPr lang="en-US" sz="2000" dirty="0"/>
              <a:t>“Pay Your Bill Online” | “Pay Your Bill” | “Make a Payment” | etc.</a:t>
            </a:r>
          </a:p>
          <a:p>
            <a:pPr lvl="1"/>
            <a:r>
              <a:rPr lang="en-US" sz="2400" dirty="0">
                <a:solidFill>
                  <a:srgbClr val="FF0000"/>
                </a:solidFill>
              </a:rPr>
              <a:t>Use the unique </a:t>
            </a:r>
            <a:r>
              <a:rPr lang="en-US" sz="2400" dirty="0" err="1">
                <a:solidFill>
                  <a:srgbClr val="FF0000"/>
                </a:solidFill>
              </a:rPr>
              <a:t>url</a:t>
            </a:r>
            <a:r>
              <a:rPr lang="en-US" sz="2400" dirty="0">
                <a:solidFill>
                  <a:srgbClr val="FF0000"/>
                </a:solidFill>
              </a:rPr>
              <a:t> provided by PSN</a:t>
            </a:r>
          </a:p>
          <a:p>
            <a:pPr lvl="2"/>
            <a:r>
              <a:rPr lang="en-US" sz="2000" i="1" dirty="0"/>
              <a:t>DO NOT LINK to the PSN home page. This makes the process lengthier for your customers</a:t>
            </a:r>
          </a:p>
          <a:p>
            <a:pPr lvl="2"/>
            <a:r>
              <a:rPr lang="en-US" sz="2000" i="1" dirty="0"/>
              <a:t>The link we provide takes customers to your unique and customized login page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543800" cy="1143000"/>
          </a:xfrm>
        </p:spPr>
        <p:txBody>
          <a:bodyPr rtlCol="0">
            <a:normAutofit/>
          </a:bodyPr>
          <a:lstStyle/>
          <a:p>
            <a:pPr fontAlgn="auto">
              <a:spcAft>
                <a:spcPts val="0"/>
              </a:spcAft>
              <a:defRPr/>
            </a:pPr>
            <a:r>
              <a:rPr lang="en-US" sz="6000" dirty="0">
                <a:latin typeface="+mn-lt"/>
              </a:rPr>
              <a:t>Step</a:t>
            </a:r>
            <a:r>
              <a:rPr lang="en-US" dirty="0">
                <a:latin typeface="+mn-lt"/>
              </a:rPr>
              <a:t> </a:t>
            </a:r>
            <a:r>
              <a:rPr lang="en-US" sz="6600" dirty="0">
                <a:latin typeface="+mn-lt"/>
              </a:rPr>
              <a:t>2</a:t>
            </a:r>
          </a:p>
        </p:txBody>
      </p:sp>
      <p:pic>
        <p:nvPicPr>
          <p:cNvPr id="8" name="Picture 7" descr="computer-screen hi res.png"/>
          <p:cNvPicPr>
            <a:picLocks noChangeAspect="1"/>
          </p:cNvPicPr>
          <p:nvPr/>
        </p:nvPicPr>
        <p:blipFill>
          <a:blip r:embed="rId2" cstate="print"/>
          <a:stretch>
            <a:fillRect/>
          </a:stretch>
        </p:blipFill>
        <p:spPr>
          <a:xfrm>
            <a:off x="3733800" y="5630266"/>
            <a:ext cx="1133475" cy="1070000"/>
          </a:xfrm>
          <a:prstGeom prst="rect">
            <a:avLst/>
          </a:prstGeom>
        </p:spPr>
      </p:pic>
      <p:pic>
        <p:nvPicPr>
          <p:cNvPr id="10" name="Picture 9" descr="Android cutout.png"/>
          <p:cNvPicPr>
            <a:picLocks noChangeAspect="1"/>
          </p:cNvPicPr>
          <p:nvPr/>
        </p:nvPicPr>
        <p:blipFill>
          <a:blip r:embed="rId3" cstate="print"/>
          <a:stretch>
            <a:fillRect/>
          </a:stretch>
        </p:blipFill>
        <p:spPr>
          <a:xfrm>
            <a:off x="4953000" y="5638800"/>
            <a:ext cx="596774" cy="1052493"/>
          </a:xfrm>
          <a:prstGeom prst="rect">
            <a:avLst/>
          </a:prstGeom>
        </p:spPr>
      </p:pic>
      <p:pic>
        <p:nvPicPr>
          <p:cNvPr id="11" name="Picture 10" descr="Phone cut out.png"/>
          <p:cNvPicPr>
            <a:picLocks noChangeAspect="1"/>
          </p:cNvPicPr>
          <p:nvPr/>
        </p:nvPicPr>
        <p:blipFill>
          <a:blip r:embed="rId4" cstate="print"/>
          <a:stretch>
            <a:fillRect/>
          </a:stretch>
        </p:blipFill>
        <p:spPr>
          <a:xfrm>
            <a:off x="5489237" y="5257800"/>
            <a:ext cx="1063963" cy="1600200"/>
          </a:xfrm>
          <a:prstGeom prst="rect">
            <a:avLst/>
          </a:prstGeom>
        </p:spPr>
      </p:pic>
      <p:sp>
        <p:nvSpPr>
          <p:cNvPr id="12" name="Rectangle 11"/>
          <p:cNvSpPr/>
          <p:nvPr/>
        </p:nvSpPr>
        <p:spPr>
          <a:xfrm>
            <a:off x="-228600" y="13716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2291" name="Content Placeholder 2"/>
          <p:cNvSpPr>
            <a:spLocks noGrp="1"/>
          </p:cNvSpPr>
          <p:nvPr>
            <p:ph idx="1"/>
          </p:nvPr>
        </p:nvSpPr>
        <p:spPr>
          <a:xfrm>
            <a:off x="762000" y="1371600"/>
            <a:ext cx="8382000" cy="4191000"/>
          </a:xfrm>
        </p:spPr>
        <p:txBody>
          <a:bodyPr/>
          <a:lstStyle/>
          <a:p>
            <a:pPr marL="0" indent="0">
              <a:buNone/>
            </a:pPr>
            <a:r>
              <a:rPr lang="en-US" dirty="0">
                <a:solidFill>
                  <a:schemeClr val="bg1"/>
                </a:solidFill>
              </a:rPr>
              <a:t>Put information on your bill</a:t>
            </a:r>
            <a:br>
              <a:rPr lang="en-US" dirty="0">
                <a:solidFill>
                  <a:schemeClr val="bg1"/>
                </a:solidFill>
              </a:rPr>
            </a:br>
            <a:endParaRPr lang="en-US" sz="2000" dirty="0">
              <a:solidFill>
                <a:schemeClr val="bg1"/>
              </a:solidFill>
            </a:endParaRPr>
          </a:p>
          <a:p>
            <a:pPr>
              <a:buNone/>
            </a:pPr>
            <a:r>
              <a:rPr lang="en-US" sz="2800" dirty="0"/>
              <a:t>On the </a:t>
            </a:r>
            <a:r>
              <a:rPr lang="en-US" sz="2800" u="sng" dirty="0"/>
              <a:t>front and back of the bill</a:t>
            </a:r>
          </a:p>
          <a:p>
            <a:pPr lvl="1"/>
            <a:r>
              <a:rPr lang="en-US" sz="2400" dirty="0"/>
              <a:t>Pay online at [your website address]</a:t>
            </a:r>
          </a:p>
          <a:p>
            <a:pPr lvl="1"/>
            <a:r>
              <a:rPr lang="en-US" sz="2400" dirty="0"/>
              <a:t>Pay by mobile app [app name provided by PSN]</a:t>
            </a:r>
          </a:p>
          <a:p>
            <a:pPr lvl="1"/>
            <a:r>
              <a:rPr lang="en-US" sz="2400" dirty="0"/>
              <a:t>Pay by phone at [number provided by PSN]</a:t>
            </a:r>
          </a:p>
          <a:p>
            <a:pPr lvl="1"/>
            <a:r>
              <a:rPr lang="en-US" sz="2400" dirty="0"/>
              <a:t>It is eye-catching to use computer and phone icons </a:t>
            </a:r>
            <a:br>
              <a:rPr lang="en-US" sz="2400" dirty="0"/>
            </a:br>
            <a:r>
              <a:rPr lang="en-US" sz="2400" dirty="0"/>
              <a:t>for attention (it can be clip art or PSN can provide images</a:t>
            </a:r>
            <a:r>
              <a:rPr lang="en-US" sz="2600"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7772400" cy="4525963"/>
          </a:xfrm>
        </p:spPr>
        <p:txBody>
          <a:bodyPr/>
          <a:lstStyle/>
          <a:p>
            <a:pPr marL="0" indent="0">
              <a:buNone/>
            </a:pPr>
            <a:r>
              <a:rPr lang="en-US" dirty="0"/>
              <a:t>PSN gets numerous customer calls asking questions about their bills. Many of these customers say they got our number from their billing statement. </a:t>
            </a:r>
          </a:p>
          <a:p>
            <a:pPr marL="0" indent="0">
              <a:buNone/>
            </a:pPr>
            <a:endParaRPr lang="en-US" sz="1800" dirty="0"/>
          </a:p>
          <a:p>
            <a:pPr marL="2522538" indent="0">
              <a:buNone/>
            </a:pPr>
            <a:r>
              <a:rPr lang="en-US" dirty="0">
                <a:solidFill>
                  <a:srgbClr val="FF0000"/>
                </a:solidFill>
              </a:rPr>
              <a:t>Make sure to note that the PSN phone number is for making payments only. </a:t>
            </a:r>
          </a:p>
          <a:p>
            <a:pPr marL="2522538"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Billing Note</a:t>
            </a:r>
          </a:p>
        </p:txBody>
      </p:sp>
      <p:sp>
        <p:nvSpPr>
          <p:cNvPr id="4" name="Arrow: Pentagon 3"/>
          <p:cNvSpPr/>
          <p:nvPr/>
        </p:nvSpPr>
        <p:spPr>
          <a:xfrm>
            <a:off x="1143000" y="3962400"/>
            <a:ext cx="1828800" cy="685800"/>
          </a:xfrm>
          <a:prstGeom prst="homePlat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3466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67400" y="2221468"/>
            <a:ext cx="2895600" cy="2960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envelope2.png"/>
          <p:cNvPicPr>
            <a:picLocks noChangeAspect="1"/>
          </p:cNvPicPr>
          <p:nvPr/>
        </p:nvPicPr>
        <p:blipFill>
          <a:blip r:embed="rId2" cstate="print"/>
          <a:stretch>
            <a:fillRect/>
          </a:stretch>
        </p:blipFill>
        <p:spPr>
          <a:xfrm>
            <a:off x="162550" y="1752600"/>
            <a:ext cx="4500974" cy="1963427"/>
          </a:xfrm>
          <a:prstGeom prst="rect">
            <a:avLst/>
          </a:prstGeom>
          <a:ln>
            <a:noFill/>
          </a:ln>
          <a:effectLst>
            <a:outerShdw blurRad="292100" dist="139700" dir="2700000" algn="tl" rotWithShape="0">
              <a:srgbClr val="333333">
                <a:alpha val="65000"/>
              </a:srgbClr>
            </a:outerShdw>
          </a:effectLst>
        </p:spPr>
      </p:pic>
      <p:pic>
        <p:nvPicPr>
          <p:cNvPr id="24" name="Picture 23" descr="envelope3.png"/>
          <p:cNvPicPr>
            <a:picLocks noChangeAspect="1"/>
          </p:cNvPicPr>
          <p:nvPr/>
        </p:nvPicPr>
        <p:blipFill>
          <a:blip r:embed="rId3" cstate="print"/>
          <a:stretch>
            <a:fillRect/>
          </a:stretch>
        </p:blipFill>
        <p:spPr>
          <a:xfrm>
            <a:off x="400824" y="2444625"/>
            <a:ext cx="4683003" cy="2006529"/>
          </a:xfrm>
          <a:prstGeom prst="rect">
            <a:avLst/>
          </a:prstGeom>
          <a:ln>
            <a:noFill/>
          </a:ln>
          <a:effectLst>
            <a:outerShdw blurRad="292100" dist="139700" dir="2700000" algn="tl" rotWithShape="0">
              <a:srgbClr val="333333">
                <a:alpha val="65000"/>
              </a:srgbClr>
            </a:outerShdw>
          </a:effectLst>
        </p:spPr>
      </p:pic>
      <p:pic>
        <p:nvPicPr>
          <p:cNvPr id="25" name="Picture 24" descr="envelope.png"/>
          <p:cNvPicPr>
            <a:picLocks noChangeAspect="1"/>
          </p:cNvPicPr>
          <p:nvPr/>
        </p:nvPicPr>
        <p:blipFill>
          <a:blip r:embed="rId4" cstate="print"/>
          <a:stretch>
            <a:fillRect/>
          </a:stretch>
        </p:blipFill>
        <p:spPr>
          <a:xfrm>
            <a:off x="868343" y="3112418"/>
            <a:ext cx="4456132" cy="1909322"/>
          </a:xfrm>
          <a:prstGeom prst="rect">
            <a:avLst/>
          </a:prstGeom>
          <a:ln>
            <a:noFill/>
          </a:ln>
          <a:effectLst>
            <a:outerShdw blurRad="292100" dist="139700" dir="2700000" algn="tl" rotWithShape="0">
              <a:srgbClr val="333333">
                <a:alpha val="65000"/>
              </a:srgbClr>
            </a:outerShdw>
          </a:effectLst>
        </p:spPr>
      </p:pic>
      <p:sp>
        <p:nvSpPr>
          <p:cNvPr id="14338" name="Title 2"/>
          <p:cNvSpPr>
            <a:spLocks noGrp="1"/>
          </p:cNvSpPr>
          <p:nvPr>
            <p:ph type="title"/>
          </p:nvPr>
        </p:nvSpPr>
        <p:spPr/>
        <p:txBody>
          <a:bodyPr/>
          <a:lstStyle/>
          <a:p>
            <a:r>
              <a:rPr lang="en-US"/>
              <a:t>Step</a:t>
            </a:r>
            <a:r>
              <a:rPr lang="en-US" sz="3200"/>
              <a:t> </a:t>
            </a:r>
            <a:r>
              <a:rPr lang="en-US" sz="4800"/>
              <a:t>3</a:t>
            </a:r>
            <a:endParaRPr lang="en-US"/>
          </a:p>
        </p:txBody>
      </p:sp>
      <p:pic>
        <p:nvPicPr>
          <p:cNvPr id="15" name="Picture 14" descr="tree knocked out.png"/>
          <p:cNvPicPr>
            <a:picLocks noChangeAspect="1"/>
          </p:cNvPicPr>
          <p:nvPr/>
        </p:nvPicPr>
        <p:blipFill>
          <a:blip r:embed="rId5" cstate="print"/>
          <a:stretch>
            <a:fillRect/>
          </a:stretch>
        </p:blipFill>
        <p:spPr>
          <a:xfrm>
            <a:off x="5879448" y="2970670"/>
            <a:ext cx="1219200" cy="1429288"/>
          </a:xfrm>
          <a:prstGeom prst="rect">
            <a:avLst/>
          </a:prstGeom>
          <a:ln>
            <a:noFill/>
          </a:ln>
          <a:effectLst/>
        </p:spPr>
      </p:pic>
      <p:sp>
        <p:nvSpPr>
          <p:cNvPr id="16" name="TextBox 10"/>
          <p:cNvSpPr txBox="1">
            <a:spLocks noChangeArrowheads="1"/>
          </p:cNvSpPr>
          <p:nvPr/>
        </p:nvSpPr>
        <p:spPr bwMode="auto">
          <a:xfrm>
            <a:off x="5943600" y="1764268"/>
            <a:ext cx="2895600" cy="369332"/>
          </a:xfrm>
          <a:prstGeom prst="rect">
            <a:avLst/>
          </a:prstGeom>
          <a:noFill/>
          <a:ln w="9525">
            <a:noFill/>
            <a:miter lim="800000"/>
            <a:headEnd/>
            <a:tailEnd/>
          </a:ln>
        </p:spPr>
        <p:txBody>
          <a:bodyPr wrap="square">
            <a:spAutoFit/>
          </a:bodyPr>
          <a:lstStyle/>
          <a:p>
            <a:pPr algn="ctr"/>
            <a:r>
              <a:rPr lang="en-US" dirty="0">
                <a:solidFill>
                  <a:srgbClr val="000000"/>
                </a:solidFill>
                <a:latin typeface="Calibri" pitchFamily="34" charset="0"/>
              </a:rPr>
              <a:t>Sample images</a:t>
            </a:r>
          </a:p>
        </p:txBody>
      </p:sp>
      <p:cxnSp>
        <p:nvCxnSpPr>
          <p:cNvPr id="19" name="Straight Connector 18"/>
          <p:cNvCxnSpPr/>
          <p:nvPr/>
        </p:nvCxnSpPr>
        <p:spPr>
          <a:xfrm rot="5400000">
            <a:off x="3947160" y="3444240"/>
            <a:ext cx="3383280" cy="0"/>
          </a:xfrm>
          <a:prstGeom prst="line">
            <a:avLst/>
          </a:prstGeom>
          <a:ln>
            <a:solidFill>
              <a:schemeClr val="tx2">
                <a:lumMod val="10000"/>
              </a:schemeClr>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57200" y="5181600"/>
            <a:ext cx="8458200" cy="1015663"/>
          </a:xfrm>
          <a:prstGeom prst="rect">
            <a:avLst/>
          </a:prstGeom>
        </p:spPr>
        <p:txBody>
          <a:bodyPr wrap="square">
            <a:spAutoFit/>
          </a:bodyPr>
          <a:lstStyle/>
          <a:p>
            <a:pPr marL="0" indent="0">
              <a:buNone/>
            </a:pPr>
            <a:r>
              <a:rPr lang="en-US" sz="2000" dirty="0"/>
              <a:t>If you use envelopes for billing, have the printer add information on the flap—generally at no cost. We can work with your printer, provide images and examples. Just let your Service Account Manager know.</a:t>
            </a:r>
          </a:p>
        </p:txBody>
      </p:sp>
      <p:pic>
        <p:nvPicPr>
          <p:cNvPr id="26" name="Picture 25" descr="Grouped stacked all w AmEx.png"/>
          <p:cNvPicPr>
            <a:picLocks noChangeAspect="1"/>
          </p:cNvPicPr>
          <p:nvPr/>
        </p:nvPicPr>
        <p:blipFill>
          <a:blip r:embed="rId6" cstate="print"/>
          <a:stretch>
            <a:fillRect/>
          </a:stretch>
        </p:blipFill>
        <p:spPr>
          <a:xfrm>
            <a:off x="6477000" y="2406846"/>
            <a:ext cx="1905000" cy="553176"/>
          </a:xfrm>
          <a:prstGeom prst="rect">
            <a:avLst/>
          </a:prstGeom>
        </p:spPr>
      </p:pic>
      <p:pic>
        <p:nvPicPr>
          <p:cNvPr id="27" name="Picture 26" descr="Pay online button.jpg"/>
          <p:cNvPicPr>
            <a:picLocks noChangeAspect="1"/>
          </p:cNvPicPr>
          <p:nvPr/>
        </p:nvPicPr>
        <p:blipFill>
          <a:blip r:embed="rId7" cstate="print"/>
          <a:stretch>
            <a:fillRect/>
          </a:stretch>
        </p:blipFill>
        <p:spPr>
          <a:xfrm>
            <a:off x="7258136" y="3216177"/>
            <a:ext cx="1333328" cy="1066800"/>
          </a:xfrm>
          <a:prstGeom prst="rect">
            <a:avLst/>
          </a:prstGeom>
        </p:spPr>
      </p:pic>
      <p:pic>
        <p:nvPicPr>
          <p:cNvPr id="29" name="Picture 28" descr="Electronics cut our hi-res.png"/>
          <p:cNvPicPr>
            <a:picLocks noChangeAspect="1"/>
          </p:cNvPicPr>
          <p:nvPr/>
        </p:nvPicPr>
        <p:blipFill>
          <a:blip r:embed="rId8" cstate="print"/>
          <a:stretch>
            <a:fillRect/>
          </a:stretch>
        </p:blipFill>
        <p:spPr>
          <a:xfrm>
            <a:off x="6781800" y="3981450"/>
            <a:ext cx="1600200" cy="1200150"/>
          </a:xfrm>
          <a:prstGeom prst="rect">
            <a:avLst/>
          </a:prstGeom>
        </p:spPr>
      </p:pic>
      <p:sp>
        <p:nvSpPr>
          <p:cNvPr id="30" name="Rectangle 29"/>
          <p:cNvSpPr/>
          <p:nvPr/>
        </p:nvSpPr>
        <p:spPr>
          <a:xfrm>
            <a:off x="-228600" y="11430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r>
              <a:rPr lang="en-US" sz="2800" b="1" dirty="0"/>
              <a:t>	Add “how to pay” info on envelopes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0" y="13716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rtlCol="0">
            <a:normAutofit/>
          </a:bodyPr>
          <a:lstStyle/>
          <a:p>
            <a:pPr fontAlgn="auto">
              <a:spcAft>
                <a:spcPts val="0"/>
              </a:spcAft>
              <a:defRPr/>
            </a:pPr>
            <a:r>
              <a:rPr lang="en-US" sz="6000" dirty="0">
                <a:latin typeface="+mn-lt"/>
              </a:rPr>
              <a:t>Step</a:t>
            </a:r>
            <a:r>
              <a:rPr lang="en-US" dirty="0">
                <a:latin typeface="+mn-lt"/>
              </a:rPr>
              <a:t> </a:t>
            </a:r>
            <a:r>
              <a:rPr lang="en-US" sz="6600" dirty="0">
                <a:latin typeface="+mn-lt"/>
              </a:rPr>
              <a:t>4</a:t>
            </a:r>
          </a:p>
        </p:txBody>
      </p:sp>
      <p:sp>
        <p:nvSpPr>
          <p:cNvPr id="15364" name="Content Placeholder 2"/>
          <p:cNvSpPr>
            <a:spLocks noGrp="1"/>
          </p:cNvSpPr>
          <p:nvPr>
            <p:ph idx="1"/>
          </p:nvPr>
        </p:nvSpPr>
        <p:spPr>
          <a:xfrm>
            <a:off x="685800" y="1371600"/>
            <a:ext cx="7924800" cy="4800600"/>
          </a:xfrm>
        </p:spPr>
        <p:txBody>
          <a:bodyPr/>
          <a:lstStyle/>
          <a:p>
            <a:pPr marL="0" indent="0">
              <a:buNone/>
            </a:pPr>
            <a:r>
              <a:rPr lang="en-US" dirty="0">
                <a:solidFill>
                  <a:schemeClr val="bg1"/>
                </a:solidFill>
              </a:rPr>
              <a:t>Create a plan</a:t>
            </a:r>
          </a:p>
          <a:p>
            <a:pPr marL="0" indent="0">
              <a:buNone/>
            </a:pPr>
            <a:r>
              <a:rPr lang="en-US" dirty="0"/>
              <a:t>Consider including:</a:t>
            </a:r>
          </a:p>
          <a:p>
            <a:pPr marL="400050" lvl="1" indent="0"/>
            <a:r>
              <a:rPr lang="en-US" sz="2400" dirty="0"/>
              <a:t> Stuffers in your bills</a:t>
            </a:r>
          </a:p>
          <a:p>
            <a:pPr marL="400050" lvl="1" indent="0"/>
            <a:r>
              <a:rPr lang="en-US" sz="2400" dirty="0"/>
              <a:t> Letters or postcards</a:t>
            </a:r>
          </a:p>
          <a:p>
            <a:pPr marL="400050" lvl="1" indent="0"/>
            <a:r>
              <a:rPr lang="en-US" sz="2400" dirty="0"/>
              <a:t> Handouts</a:t>
            </a:r>
          </a:p>
          <a:p>
            <a:pPr marL="400050" lvl="1" indent="0"/>
            <a:r>
              <a:rPr lang="en-US" sz="2400" dirty="0"/>
              <a:t> Posters</a:t>
            </a:r>
          </a:p>
          <a:p>
            <a:pPr marL="400050" lvl="1" indent="0"/>
            <a:r>
              <a:rPr lang="en-US" sz="2400" dirty="0"/>
              <a:t> Email notifications</a:t>
            </a:r>
          </a:p>
          <a:p>
            <a:pPr marL="400050" lvl="1" indent="0"/>
            <a:r>
              <a:rPr lang="en-US" sz="2400" dirty="0"/>
              <a:t> Press release or interview with local media</a:t>
            </a:r>
          </a:p>
          <a:p>
            <a:pPr marL="400050" lvl="1" indent="0"/>
            <a:r>
              <a:rPr lang="en-US" sz="2400" dirty="0"/>
              <a:t> Running contests to promote the new service</a:t>
            </a:r>
          </a:p>
          <a:p>
            <a:pPr marL="400050" lvl="1" indent="0">
              <a:buNone/>
            </a:pPr>
            <a:r>
              <a:rPr lang="en-US" sz="2400" dirty="0">
                <a:solidFill>
                  <a:schemeClr val="tx1">
                    <a:lumMod val="50000"/>
                    <a:lumOff val="50000"/>
                  </a:schemeClr>
                </a:solidFill>
              </a:rPr>
              <a:t>A downloadable plan is available in Guides &amp; Forms </a:t>
            </a:r>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sz="2400" dirty="0"/>
          </a:p>
          <a:p>
            <a:pPr marL="400050" lvl="1" indent="0"/>
            <a:endParaRPr lang="en-US" dirty="0"/>
          </a:p>
          <a:p>
            <a:pPr marL="0" indent="0"/>
            <a:endParaRPr lang="en-US" dirty="0"/>
          </a:p>
          <a:p>
            <a:pPr marL="0" indent="0">
              <a:buNone/>
            </a:pPr>
            <a:endParaRPr lang="en-US" sz="2400" dirty="0"/>
          </a:p>
        </p:txBody>
      </p:sp>
      <p:sp>
        <p:nvSpPr>
          <p:cNvPr id="8" name="TextBox 7"/>
          <p:cNvSpPr txBox="1"/>
          <p:nvPr/>
        </p:nvSpPr>
        <p:spPr>
          <a:xfrm>
            <a:off x="4419600" y="2514600"/>
            <a:ext cx="3886200" cy="1477328"/>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marL="0" lvl="1"/>
            <a:r>
              <a:rPr lang="en-US" sz="2400" i="1" dirty="0">
                <a:solidFill>
                  <a:schemeClr val="accent5">
                    <a:lumMod val="50000"/>
                  </a:schemeClr>
                </a:solidFill>
              </a:rPr>
              <a:t>Schedule when each is to happen; make sure to repeat efforts continually.</a:t>
            </a:r>
          </a:p>
          <a:p>
            <a:endParaRPr lang="en-US" i="1" dirty="0">
              <a:solidFill>
                <a:schemeClr val="accent5">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5364">
                                            <p:txEl>
                                              <p:pRg st="2" end="2"/>
                                            </p:txEl>
                                          </p:spTgt>
                                        </p:tgtEl>
                                        <p:attrNameLst>
                                          <p:attrName>style.visibility</p:attrName>
                                        </p:attrNameLst>
                                      </p:cBhvr>
                                      <p:to>
                                        <p:strVal val="visible"/>
                                      </p:to>
                                    </p:set>
                                    <p:animEffect transition="in" filter="fade">
                                      <p:cBhvr>
                                        <p:cTn id="7" dur="385" decel="100000"/>
                                        <p:tgtEl>
                                          <p:spTgt spid="15364">
                                            <p:txEl>
                                              <p:pRg st="2" end="2"/>
                                            </p:txEl>
                                          </p:spTgt>
                                        </p:tgtEl>
                                      </p:cBhvr>
                                    </p:animEffect>
                                    <p:animScale>
                                      <p:cBhvr>
                                        <p:cTn id="8" dur="385" decel="100000"/>
                                        <p:tgtEl>
                                          <p:spTgt spid="15364">
                                            <p:txEl>
                                              <p:pRg st="2" end="2"/>
                                            </p:txEl>
                                          </p:spTgt>
                                        </p:tgtEl>
                                      </p:cBhvr>
                                      <p:from x="10000" y="10000"/>
                                      <p:to x="200000" y="450000"/>
                                    </p:animScale>
                                    <p:animScale>
                                      <p:cBhvr>
                                        <p:cTn id="9" dur="615" accel="100000" fill="hold">
                                          <p:stCondLst>
                                            <p:cond delay="385"/>
                                          </p:stCondLst>
                                        </p:cTn>
                                        <p:tgtEl>
                                          <p:spTgt spid="15364">
                                            <p:txEl>
                                              <p:pRg st="2" end="2"/>
                                            </p:txEl>
                                          </p:spTgt>
                                        </p:tgtEl>
                                      </p:cBhvr>
                                      <p:from x="200000" y="450000"/>
                                      <p:to x="100000" y="100000"/>
                                    </p:animScale>
                                    <p:set>
                                      <p:cBhvr>
                                        <p:cTn id="10" dur="385" fill="hold"/>
                                        <p:tgtEl>
                                          <p:spTgt spid="15364">
                                            <p:txEl>
                                              <p:pRg st="2" end="2"/>
                                            </p:txEl>
                                          </p:spTgt>
                                        </p:tgtEl>
                                        <p:attrNameLst>
                                          <p:attrName>ppt_x</p:attrName>
                                        </p:attrNameLst>
                                      </p:cBhvr>
                                      <p:to>
                                        <p:strVal val="(0.5)"/>
                                      </p:to>
                                    </p:set>
                                    <p:anim from="(0.5)" to="(#ppt_x)" calcmode="lin" valueType="num">
                                      <p:cBhvr>
                                        <p:cTn id="11" dur="615" accel="100000" fill="hold">
                                          <p:stCondLst>
                                            <p:cond delay="385"/>
                                          </p:stCondLst>
                                        </p:cTn>
                                        <p:tgtEl>
                                          <p:spTgt spid="15364">
                                            <p:txEl>
                                              <p:pRg st="2" end="2"/>
                                            </p:txEl>
                                          </p:spTgt>
                                        </p:tgtEl>
                                        <p:attrNameLst>
                                          <p:attrName>ppt_x</p:attrName>
                                        </p:attrNameLst>
                                      </p:cBhvr>
                                    </p:anim>
                                    <p:set>
                                      <p:cBhvr>
                                        <p:cTn id="12" dur="385" fill="hold"/>
                                        <p:tgtEl>
                                          <p:spTgt spid="15364">
                                            <p:txEl>
                                              <p:pRg st="2" end="2"/>
                                            </p:txEl>
                                          </p:spTgt>
                                        </p:tgtEl>
                                        <p:attrNameLst>
                                          <p:attrName>ppt_y</p:attrName>
                                        </p:attrNameLst>
                                      </p:cBhvr>
                                      <p:to>
                                        <p:strVal val="(#ppt_y+0.4)"/>
                                      </p:to>
                                    </p:set>
                                    <p:anim from="(#ppt_y+0.4)" to="(#ppt_y)" calcmode="lin" valueType="num">
                                      <p:cBhvr>
                                        <p:cTn id="13" dur="615" accel="100000" fill="hold">
                                          <p:stCondLst>
                                            <p:cond delay="385"/>
                                          </p:stCondLst>
                                        </p:cTn>
                                        <p:tgtEl>
                                          <p:spTgt spid="15364">
                                            <p:txEl>
                                              <p:pRg st="2" end="2"/>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nodeType="clickEffect">
                                  <p:stCondLst>
                                    <p:cond delay="0"/>
                                  </p:stCondLst>
                                  <p:childTnLst>
                                    <p:set>
                                      <p:cBhvr>
                                        <p:cTn id="17" dur="1" fill="hold">
                                          <p:stCondLst>
                                            <p:cond delay="0"/>
                                          </p:stCondLst>
                                        </p:cTn>
                                        <p:tgtEl>
                                          <p:spTgt spid="15364">
                                            <p:txEl>
                                              <p:pRg st="3" end="3"/>
                                            </p:txEl>
                                          </p:spTgt>
                                        </p:tgtEl>
                                        <p:attrNameLst>
                                          <p:attrName>style.visibility</p:attrName>
                                        </p:attrNameLst>
                                      </p:cBhvr>
                                      <p:to>
                                        <p:strVal val="visible"/>
                                      </p:to>
                                    </p:set>
                                    <p:animEffect transition="in" filter="fade">
                                      <p:cBhvr>
                                        <p:cTn id="18" dur="385" decel="100000"/>
                                        <p:tgtEl>
                                          <p:spTgt spid="15364">
                                            <p:txEl>
                                              <p:pRg st="3" end="3"/>
                                            </p:txEl>
                                          </p:spTgt>
                                        </p:tgtEl>
                                      </p:cBhvr>
                                    </p:animEffect>
                                    <p:animScale>
                                      <p:cBhvr>
                                        <p:cTn id="19" dur="385" decel="100000"/>
                                        <p:tgtEl>
                                          <p:spTgt spid="15364">
                                            <p:txEl>
                                              <p:pRg st="3" end="3"/>
                                            </p:txEl>
                                          </p:spTgt>
                                        </p:tgtEl>
                                      </p:cBhvr>
                                      <p:from x="10000" y="10000"/>
                                      <p:to x="200000" y="450000"/>
                                    </p:animScale>
                                    <p:animScale>
                                      <p:cBhvr>
                                        <p:cTn id="20" dur="615" accel="100000" fill="hold">
                                          <p:stCondLst>
                                            <p:cond delay="385"/>
                                          </p:stCondLst>
                                        </p:cTn>
                                        <p:tgtEl>
                                          <p:spTgt spid="15364">
                                            <p:txEl>
                                              <p:pRg st="3" end="3"/>
                                            </p:txEl>
                                          </p:spTgt>
                                        </p:tgtEl>
                                      </p:cBhvr>
                                      <p:from x="200000" y="450000"/>
                                      <p:to x="100000" y="100000"/>
                                    </p:animScale>
                                    <p:set>
                                      <p:cBhvr>
                                        <p:cTn id="21" dur="385" fill="hold"/>
                                        <p:tgtEl>
                                          <p:spTgt spid="15364">
                                            <p:txEl>
                                              <p:pRg st="3" end="3"/>
                                            </p:txEl>
                                          </p:spTgt>
                                        </p:tgtEl>
                                        <p:attrNameLst>
                                          <p:attrName>ppt_x</p:attrName>
                                        </p:attrNameLst>
                                      </p:cBhvr>
                                      <p:to>
                                        <p:strVal val="(0.5)"/>
                                      </p:to>
                                    </p:set>
                                    <p:anim from="(0.5)" to="(#ppt_x)" calcmode="lin" valueType="num">
                                      <p:cBhvr>
                                        <p:cTn id="22" dur="615" accel="100000" fill="hold">
                                          <p:stCondLst>
                                            <p:cond delay="385"/>
                                          </p:stCondLst>
                                        </p:cTn>
                                        <p:tgtEl>
                                          <p:spTgt spid="15364">
                                            <p:txEl>
                                              <p:pRg st="3" end="3"/>
                                            </p:txEl>
                                          </p:spTgt>
                                        </p:tgtEl>
                                        <p:attrNameLst>
                                          <p:attrName>ppt_x</p:attrName>
                                        </p:attrNameLst>
                                      </p:cBhvr>
                                    </p:anim>
                                    <p:set>
                                      <p:cBhvr>
                                        <p:cTn id="23" dur="385" fill="hold"/>
                                        <p:tgtEl>
                                          <p:spTgt spid="15364">
                                            <p:txEl>
                                              <p:pRg st="3" end="3"/>
                                            </p:txEl>
                                          </p:spTgt>
                                        </p:tgtEl>
                                        <p:attrNameLst>
                                          <p:attrName>ppt_y</p:attrName>
                                        </p:attrNameLst>
                                      </p:cBhvr>
                                      <p:to>
                                        <p:strVal val="(#ppt_y+0.4)"/>
                                      </p:to>
                                    </p:set>
                                    <p:anim from="(#ppt_y+0.4)" to="(#ppt_y)" calcmode="lin" valueType="num">
                                      <p:cBhvr>
                                        <p:cTn id="24" dur="615" accel="100000" fill="hold">
                                          <p:stCondLst>
                                            <p:cond delay="385"/>
                                          </p:stCondLst>
                                        </p:cTn>
                                        <p:tgtEl>
                                          <p:spTgt spid="15364">
                                            <p:txEl>
                                              <p:pRg st="3" end="3"/>
                                            </p:txEl>
                                          </p:spTgt>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nodeType="clickEffect">
                                  <p:stCondLst>
                                    <p:cond delay="0"/>
                                  </p:stCondLst>
                                  <p:childTnLst>
                                    <p:set>
                                      <p:cBhvr>
                                        <p:cTn id="28" dur="1" fill="hold">
                                          <p:stCondLst>
                                            <p:cond delay="0"/>
                                          </p:stCondLst>
                                        </p:cTn>
                                        <p:tgtEl>
                                          <p:spTgt spid="15364">
                                            <p:txEl>
                                              <p:pRg st="4" end="4"/>
                                            </p:txEl>
                                          </p:spTgt>
                                        </p:tgtEl>
                                        <p:attrNameLst>
                                          <p:attrName>style.visibility</p:attrName>
                                        </p:attrNameLst>
                                      </p:cBhvr>
                                      <p:to>
                                        <p:strVal val="visible"/>
                                      </p:to>
                                    </p:set>
                                    <p:animEffect transition="in" filter="fade">
                                      <p:cBhvr>
                                        <p:cTn id="29" dur="385" decel="100000"/>
                                        <p:tgtEl>
                                          <p:spTgt spid="15364">
                                            <p:txEl>
                                              <p:pRg st="4" end="4"/>
                                            </p:txEl>
                                          </p:spTgt>
                                        </p:tgtEl>
                                      </p:cBhvr>
                                    </p:animEffect>
                                    <p:animScale>
                                      <p:cBhvr>
                                        <p:cTn id="30" dur="385" decel="100000"/>
                                        <p:tgtEl>
                                          <p:spTgt spid="15364">
                                            <p:txEl>
                                              <p:pRg st="4" end="4"/>
                                            </p:txEl>
                                          </p:spTgt>
                                        </p:tgtEl>
                                      </p:cBhvr>
                                      <p:from x="10000" y="10000"/>
                                      <p:to x="200000" y="450000"/>
                                    </p:animScale>
                                    <p:animScale>
                                      <p:cBhvr>
                                        <p:cTn id="31" dur="615" accel="100000" fill="hold">
                                          <p:stCondLst>
                                            <p:cond delay="385"/>
                                          </p:stCondLst>
                                        </p:cTn>
                                        <p:tgtEl>
                                          <p:spTgt spid="15364">
                                            <p:txEl>
                                              <p:pRg st="4" end="4"/>
                                            </p:txEl>
                                          </p:spTgt>
                                        </p:tgtEl>
                                      </p:cBhvr>
                                      <p:from x="200000" y="450000"/>
                                      <p:to x="100000" y="100000"/>
                                    </p:animScale>
                                    <p:set>
                                      <p:cBhvr>
                                        <p:cTn id="32" dur="385" fill="hold"/>
                                        <p:tgtEl>
                                          <p:spTgt spid="15364">
                                            <p:txEl>
                                              <p:pRg st="4" end="4"/>
                                            </p:txEl>
                                          </p:spTgt>
                                        </p:tgtEl>
                                        <p:attrNameLst>
                                          <p:attrName>ppt_x</p:attrName>
                                        </p:attrNameLst>
                                      </p:cBhvr>
                                      <p:to>
                                        <p:strVal val="(0.5)"/>
                                      </p:to>
                                    </p:set>
                                    <p:anim from="(0.5)" to="(#ppt_x)" calcmode="lin" valueType="num">
                                      <p:cBhvr>
                                        <p:cTn id="33" dur="615" accel="100000" fill="hold">
                                          <p:stCondLst>
                                            <p:cond delay="385"/>
                                          </p:stCondLst>
                                        </p:cTn>
                                        <p:tgtEl>
                                          <p:spTgt spid="15364">
                                            <p:txEl>
                                              <p:pRg st="4" end="4"/>
                                            </p:txEl>
                                          </p:spTgt>
                                        </p:tgtEl>
                                        <p:attrNameLst>
                                          <p:attrName>ppt_x</p:attrName>
                                        </p:attrNameLst>
                                      </p:cBhvr>
                                    </p:anim>
                                    <p:set>
                                      <p:cBhvr>
                                        <p:cTn id="34" dur="385" fill="hold"/>
                                        <p:tgtEl>
                                          <p:spTgt spid="15364">
                                            <p:txEl>
                                              <p:pRg st="4" end="4"/>
                                            </p:txEl>
                                          </p:spTgt>
                                        </p:tgtEl>
                                        <p:attrNameLst>
                                          <p:attrName>ppt_y</p:attrName>
                                        </p:attrNameLst>
                                      </p:cBhvr>
                                      <p:to>
                                        <p:strVal val="(#ppt_y+0.4)"/>
                                      </p:to>
                                    </p:set>
                                    <p:anim from="(#ppt_y+0.4)" to="(#ppt_y)" calcmode="lin" valueType="num">
                                      <p:cBhvr>
                                        <p:cTn id="35" dur="615" accel="100000" fill="hold">
                                          <p:stCondLst>
                                            <p:cond delay="385"/>
                                          </p:stCondLst>
                                        </p:cTn>
                                        <p:tgtEl>
                                          <p:spTgt spid="15364">
                                            <p:txEl>
                                              <p:pRg st="4" end="4"/>
                                            </p:txEl>
                                          </p:spTgt>
                                        </p:tgtEl>
                                        <p:attrNameLst>
                                          <p:attrName>ppt_y</p:attrName>
                                        </p:attrNameLst>
                                      </p:cBhvr>
                                    </p:anim>
                                  </p:childTnLst>
                                </p:cTn>
                              </p:par>
                            </p:childTnLst>
                          </p:cTn>
                        </p:par>
                      </p:childTnLst>
                    </p:cTn>
                  </p:par>
                  <p:par>
                    <p:cTn id="36" fill="hold">
                      <p:stCondLst>
                        <p:cond delay="indefinite"/>
                      </p:stCondLst>
                      <p:childTnLst>
                        <p:par>
                          <p:cTn id="37" fill="hold">
                            <p:stCondLst>
                              <p:cond delay="0"/>
                            </p:stCondLst>
                            <p:childTnLst>
                              <p:par>
                                <p:cTn id="38" presetID="51" presetClass="entr" presetSubtype="0" fill="hold" nodeType="clickEffect">
                                  <p:stCondLst>
                                    <p:cond delay="0"/>
                                  </p:stCondLst>
                                  <p:childTnLst>
                                    <p:set>
                                      <p:cBhvr>
                                        <p:cTn id="39" dur="1" fill="hold">
                                          <p:stCondLst>
                                            <p:cond delay="0"/>
                                          </p:stCondLst>
                                        </p:cTn>
                                        <p:tgtEl>
                                          <p:spTgt spid="15364">
                                            <p:txEl>
                                              <p:pRg st="5" end="5"/>
                                            </p:txEl>
                                          </p:spTgt>
                                        </p:tgtEl>
                                        <p:attrNameLst>
                                          <p:attrName>style.visibility</p:attrName>
                                        </p:attrNameLst>
                                      </p:cBhvr>
                                      <p:to>
                                        <p:strVal val="visible"/>
                                      </p:to>
                                    </p:set>
                                    <p:animEffect transition="in" filter="fade">
                                      <p:cBhvr>
                                        <p:cTn id="40" dur="385" decel="100000"/>
                                        <p:tgtEl>
                                          <p:spTgt spid="15364">
                                            <p:txEl>
                                              <p:pRg st="5" end="5"/>
                                            </p:txEl>
                                          </p:spTgt>
                                        </p:tgtEl>
                                      </p:cBhvr>
                                    </p:animEffect>
                                    <p:animScale>
                                      <p:cBhvr>
                                        <p:cTn id="41" dur="385" decel="100000"/>
                                        <p:tgtEl>
                                          <p:spTgt spid="15364">
                                            <p:txEl>
                                              <p:pRg st="5" end="5"/>
                                            </p:txEl>
                                          </p:spTgt>
                                        </p:tgtEl>
                                      </p:cBhvr>
                                      <p:from x="10000" y="10000"/>
                                      <p:to x="200000" y="450000"/>
                                    </p:animScale>
                                    <p:animScale>
                                      <p:cBhvr>
                                        <p:cTn id="42" dur="615" accel="100000" fill="hold">
                                          <p:stCondLst>
                                            <p:cond delay="385"/>
                                          </p:stCondLst>
                                        </p:cTn>
                                        <p:tgtEl>
                                          <p:spTgt spid="15364">
                                            <p:txEl>
                                              <p:pRg st="5" end="5"/>
                                            </p:txEl>
                                          </p:spTgt>
                                        </p:tgtEl>
                                      </p:cBhvr>
                                      <p:from x="200000" y="450000"/>
                                      <p:to x="100000" y="100000"/>
                                    </p:animScale>
                                    <p:set>
                                      <p:cBhvr>
                                        <p:cTn id="43" dur="385" fill="hold"/>
                                        <p:tgtEl>
                                          <p:spTgt spid="15364">
                                            <p:txEl>
                                              <p:pRg st="5" end="5"/>
                                            </p:txEl>
                                          </p:spTgt>
                                        </p:tgtEl>
                                        <p:attrNameLst>
                                          <p:attrName>ppt_x</p:attrName>
                                        </p:attrNameLst>
                                      </p:cBhvr>
                                      <p:to>
                                        <p:strVal val="(0.5)"/>
                                      </p:to>
                                    </p:set>
                                    <p:anim from="(0.5)" to="(#ppt_x)" calcmode="lin" valueType="num">
                                      <p:cBhvr>
                                        <p:cTn id="44" dur="615" accel="100000" fill="hold">
                                          <p:stCondLst>
                                            <p:cond delay="385"/>
                                          </p:stCondLst>
                                        </p:cTn>
                                        <p:tgtEl>
                                          <p:spTgt spid="15364">
                                            <p:txEl>
                                              <p:pRg st="5" end="5"/>
                                            </p:txEl>
                                          </p:spTgt>
                                        </p:tgtEl>
                                        <p:attrNameLst>
                                          <p:attrName>ppt_x</p:attrName>
                                        </p:attrNameLst>
                                      </p:cBhvr>
                                    </p:anim>
                                    <p:set>
                                      <p:cBhvr>
                                        <p:cTn id="45" dur="385" fill="hold"/>
                                        <p:tgtEl>
                                          <p:spTgt spid="15364">
                                            <p:txEl>
                                              <p:pRg st="5" end="5"/>
                                            </p:txEl>
                                          </p:spTgt>
                                        </p:tgtEl>
                                        <p:attrNameLst>
                                          <p:attrName>ppt_y</p:attrName>
                                        </p:attrNameLst>
                                      </p:cBhvr>
                                      <p:to>
                                        <p:strVal val="(#ppt_y+0.4)"/>
                                      </p:to>
                                    </p:set>
                                    <p:anim from="(#ppt_y+0.4)" to="(#ppt_y)" calcmode="lin" valueType="num">
                                      <p:cBhvr>
                                        <p:cTn id="46" dur="615" accel="100000" fill="hold">
                                          <p:stCondLst>
                                            <p:cond delay="385"/>
                                          </p:stCondLst>
                                        </p:cTn>
                                        <p:tgtEl>
                                          <p:spTgt spid="15364">
                                            <p:txEl>
                                              <p:pRg st="5" end="5"/>
                                            </p:txEl>
                                          </p:spTgt>
                                        </p:tgtEl>
                                        <p:attrNameLst>
                                          <p:attrName>ppt_y</p:attrName>
                                        </p:attrNameLst>
                                      </p:cBhvr>
                                    </p:anim>
                                  </p:childTnLst>
                                </p:cTn>
                              </p:par>
                            </p:childTnLst>
                          </p:cTn>
                        </p:par>
                      </p:childTnLst>
                    </p:cTn>
                  </p:par>
                  <p:par>
                    <p:cTn id="47" fill="hold">
                      <p:stCondLst>
                        <p:cond delay="indefinite"/>
                      </p:stCondLst>
                      <p:childTnLst>
                        <p:par>
                          <p:cTn id="48" fill="hold">
                            <p:stCondLst>
                              <p:cond delay="0"/>
                            </p:stCondLst>
                            <p:childTnLst>
                              <p:par>
                                <p:cTn id="49" presetID="51" presetClass="entr" presetSubtype="0" fill="hold" nodeType="clickEffect">
                                  <p:stCondLst>
                                    <p:cond delay="0"/>
                                  </p:stCondLst>
                                  <p:childTnLst>
                                    <p:set>
                                      <p:cBhvr>
                                        <p:cTn id="50" dur="1" fill="hold">
                                          <p:stCondLst>
                                            <p:cond delay="0"/>
                                          </p:stCondLst>
                                        </p:cTn>
                                        <p:tgtEl>
                                          <p:spTgt spid="15364">
                                            <p:txEl>
                                              <p:pRg st="6" end="6"/>
                                            </p:txEl>
                                          </p:spTgt>
                                        </p:tgtEl>
                                        <p:attrNameLst>
                                          <p:attrName>style.visibility</p:attrName>
                                        </p:attrNameLst>
                                      </p:cBhvr>
                                      <p:to>
                                        <p:strVal val="visible"/>
                                      </p:to>
                                    </p:set>
                                    <p:animEffect transition="in" filter="fade">
                                      <p:cBhvr>
                                        <p:cTn id="51" dur="385" decel="100000"/>
                                        <p:tgtEl>
                                          <p:spTgt spid="15364">
                                            <p:txEl>
                                              <p:pRg st="6" end="6"/>
                                            </p:txEl>
                                          </p:spTgt>
                                        </p:tgtEl>
                                      </p:cBhvr>
                                    </p:animEffect>
                                    <p:animScale>
                                      <p:cBhvr>
                                        <p:cTn id="52" dur="385" decel="100000"/>
                                        <p:tgtEl>
                                          <p:spTgt spid="15364">
                                            <p:txEl>
                                              <p:pRg st="6" end="6"/>
                                            </p:txEl>
                                          </p:spTgt>
                                        </p:tgtEl>
                                      </p:cBhvr>
                                      <p:from x="10000" y="10000"/>
                                      <p:to x="200000" y="450000"/>
                                    </p:animScale>
                                    <p:animScale>
                                      <p:cBhvr>
                                        <p:cTn id="53" dur="615" accel="100000" fill="hold">
                                          <p:stCondLst>
                                            <p:cond delay="385"/>
                                          </p:stCondLst>
                                        </p:cTn>
                                        <p:tgtEl>
                                          <p:spTgt spid="15364">
                                            <p:txEl>
                                              <p:pRg st="6" end="6"/>
                                            </p:txEl>
                                          </p:spTgt>
                                        </p:tgtEl>
                                      </p:cBhvr>
                                      <p:from x="200000" y="450000"/>
                                      <p:to x="100000" y="100000"/>
                                    </p:animScale>
                                    <p:set>
                                      <p:cBhvr>
                                        <p:cTn id="54" dur="385" fill="hold"/>
                                        <p:tgtEl>
                                          <p:spTgt spid="15364">
                                            <p:txEl>
                                              <p:pRg st="6" end="6"/>
                                            </p:txEl>
                                          </p:spTgt>
                                        </p:tgtEl>
                                        <p:attrNameLst>
                                          <p:attrName>ppt_x</p:attrName>
                                        </p:attrNameLst>
                                      </p:cBhvr>
                                      <p:to>
                                        <p:strVal val="(0.5)"/>
                                      </p:to>
                                    </p:set>
                                    <p:anim from="(0.5)" to="(#ppt_x)" calcmode="lin" valueType="num">
                                      <p:cBhvr>
                                        <p:cTn id="55" dur="615" accel="100000" fill="hold">
                                          <p:stCondLst>
                                            <p:cond delay="385"/>
                                          </p:stCondLst>
                                        </p:cTn>
                                        <p:tgtEl>
                                          <p:spTgt spid="15364">
                                            <p:txEl>
                                              <p:pRg st="6" end="6"/>
                                            </p:txEl>
                                          </p:spTgt>
                                        </p:tgtEl>
                                        <p:attrNameLst>
                                          <p:attrName>ppt_x</p:attrName>
                                        </p:attrNameLst>
                                      </p:cBhvr>
                                    </p:anim>
                                    <p:set>
                                      <p:cBhvr>
                                        <p:cTn id="56" dur="385" fill="hold"/>
                                        <p:tgtEl>
                                          <p:spTgt spid="15364">
                                            <p:txEl>
                                              <p:pRg st="6" end="6"/>
                                            </p:txEl>
                                          </p:spTgt>
                                        </p:tgtEl>
                                        <p:attrNameLst>
                                          <p:attrName>ppt_y</p:attrName>
                                        </p:attrNameLst>
                                      </p:cBhvr>
                                      <p:to>
                                        <p:strVal val="(#ppt_y+0.4)"/>
                                      </p:to>
                                    </p:set>
                                    <p:anim from="(#ppt_y+0.4)" to="(#ppt_y)" calcmode="lin" valueType="num">
                                      <p:cBhvr>
                                        <p:cTn id="57" dur="615" accel="100000" fill="hold">
                                          <p:stCondLst>
                                            <p:cond delay="385"/>
                                          </p:stCondLst>
                                        </p:cTn>
                                        <p:tgtEl>
                                          <p:spTgt spid="15364">
                                            <p:txEl>
                                              <p:pRg st="6" end="6"/>
                                            </p:txEl>
                                          </p:spTgt>
                                        </p:tgtEl>
                                        <p:attrNameLst>
                                          <p:attrName>ppt_y</p:attrName>
                                        </p:attrNameLst>
                                      </p:cBhvr>
                                    </p:anim>
                                  </p:childTnLst>
                                </p:cTn>
                              </p:par>
                            </p:childTnLst>
                          </p:cTn>
                        </p:par>
                      </p:childTnLst>
                    </p:cTn>
                  </p:par>
                  <p:par>
                    <p:cTn id="58" fill="hold">
                      <p:stCondLst>
                        <p:cond delay="indefinite"/>
                      </p:stCondLst>
                      <p:childTnLst>
                        <p:par>
                          <p:cTn id="59" fill="hold">
                            <p:stCondLst>
                              <p:cond delay="0"/>
                            </p:stCondLst>
                            <p:childTnLst>
                              <p:par>
                                <p:cTn id="60" presetID="51" presetClass="entr" presetSubtype="0" fill="hold" nodeType="clickEffect">
                                  <p:stCondLst>
                                    <p:cond delay="0"/>
                                  </p:stCondLst>
                                  <p:childTnLst>
                                    <p:set>
                                      <p:cBhvr>
                                        <p:cTn id="61" dur="1" fill="hold">
                                          <p:stCondLst>
                                            <p:cond delay="0"/>
                                          </p:stCondLst>
                                        </p:cTn>
                                        <p:tgtEl>
                                          <p:spTgt spid="15364">
                                            <p:txEl>
                                              <p:pRg st="7" end="7"/>
                                            </p:txEl>
                                          </p:spTgt>
                                        </p:tgtEl>
                                        <p:attrNameLst>
                                          <p:attrName>style.visibility</p:attrName>
                                        </p:attrNameLst>
                                      </p:cBhvr>
                                      <p:to>
                                        <p:strVal val="visible"/>
                                      </p:to>
                                    </p:set>
                                    <p:animEffect transition="in" filter="fade">
                                      <p:cBhvr>
                                        <p:cTn id="62" dur="385" decel="100000"/>
                                        <p:tgtEl>
                                          <p:spTgt spid="15364">
                                            <p:txEl>
                                              <p:pRg st="7" end="7"/>
                                            </p:txEl>
                                          </p:spTgt>
                                        </p:tgtEl>
                                      </p:cBhvr>
                                    </p:animEffect>
                                    <p:animScale>
                                      <p:cBhvr>
                                        <p:cTn id="63" dur="385" decel="100000"/>
                                        <p:tgtEl>
                                          <p:spTgt spid="15364">
                                            <p:txEl>
                                              <p:pRg st="7" end="7"/>
                                            </p:txEl>
                                          </p:spTgt>
                                        </p:tgtEl>
                                      </p:cBhvr>
                                      <p:from x="10000" y="10000"/>
                                      <p:to x="200000" y="450000"/>
                                    </p:animScale>
                                    <p:animScale>
                                      <p:cBhvr>
                                        <p:cTn id="64" dur="615" accel="100000" fill="hold">
                                          <p:stCondLst>
                                            <p:cond delay="385"/>
                                          </p:stCondLst>
                                        </p:cTn>
                                        <p:tgtEl>
                                          <p:spTgt spid="15364">
                                            <p:txEl>
                                              <p:pRg st="7" end="7"/>
                                            </p:txEl>
                                          </p:spTgt>
                                        </p:tgtEl>
                                      </p:cBhvr>
                                      <p:from x="200000" y="450000"/>
                                      <p:to x="100000" y="100000"/>
                                    </p:animScale>
                                    <p:set>
                                      <p:cBhvr>
                                        <p:cTn id="65" dur="385" fill="hold"/>
                                        <p:tgtEl>
                                          <p:spTgt spid="15364">
                                            <p:txEl>
                                              <p:pRg st="7" end="7"/>
                                            </p:txEl>
                                          </p:spTgt>
                                        </p:tgtEl>
                                        <p:attrNameLst>
                                          <p:attrName>ppt_x</p:attrName>
                                        </p:attrNameLst>
                                      </p:cBhvr>
                                      <p:to>
                                        <p:strVal val="(0.5)"/>
                                      </p:to>
                                    </p:set>
                                    <p:anim from="(0.5)" to="(#ppt_x)" calcmode="lin" valueType="num">
                                      <p:cBhvr>
                                        <p:cTn id="66" dur="615" accel="100000" fill="hold">
                                          <p:stCondLst>
                                            <p:cond delay="385"/>
                                          </p:stCondLst>
                                        </p:cTn>
                                        <p:tgtEl>
                                          <p:spTgt spid="15364">
                                            <p:txEl>
                                              <p:pRg st="7" end="7"/>
                                            </p:txEl>
                                          </p:spTgt>
                                        </p:tgtEl>
                                        <p:attrNameLst>
                                          <p:attrName>ppt_x</p:attrName>
                                        </p:attrNameLst>
                                      </p:cBhvr>
                                    </p:anim>
                                    <p:set>
                                      <p:cBhvr>
                                        <p:cTn id="67" dur="385" fill="hold"/>
                                        <p:tgtEl>
                                          <p:spTgt spid="15364">
                                            <p:txEl>
                                              <p:pRg st="7" end="7"/>
                                            </p:txEl>
                                          </p:spTgt>
                                        </p:tgtEl>
                                        <p:attrNameLst>
                                          <p:attrName>ppt_y</p:attrName>
                                        </p:attrNameLst>
                                      </p:cBhvr>
                                      <p:to>
                                        <p:strVal val="(#ppt_y+0.4)"/>
                                      </p:to>
                                    </p:set>
                                    <p:anim from="(#ppt_y+0.4)" to="(#ppt_y)" calcmode="lin" valueType="num">
                                      <p:cBhvr>
                                        <p:cTn id="68" dur="615" accel="100000" fill="hold">
                                          <p:stCondLst>
                                            <p:cond delay="385"/>
                                          </p:stCondLst>
                                        </p:cTn>
                                        <p:tgtEl>
                                          <p:spTgt spid="15364">
                                            <p:txEl>
                                              <p:pRg st="7" end="7"/>
                                            </p:txEl>
                                          </p:spTgt>
                                        </p:tgtEl>
                                        <p:attrNameLst>
                                          <p:attrName>ppt_y</p:attrName>
                                        </p:attrNameLst>
                                      </p:cBhvr>
                                    </p:anim>
                                  </p:childTnLst>
                                </p:cTn>
                              </p:par>
                            </p:childTnLst>
                          </p:cTn>
                        </p:par>
                      </p:childTnLst>
                    </p:cTn>
                  </p:par>
                  <p:par>
                    <p:cTn id="69" fill="hold">
                      <p:stCondLst>
                        <p:cond delay="indefinite"/>
                      </p:stCondLst>
                      <p:childTnLst>
                        <p:par>
                          <p:cTn id="70" fill="hold">
                            <p:stCondLst>
                              <p:cond delay="0"/>
                            </p:stCondLst>
                            <p:childTnLst>
                              <p:par>
                                <p:cTn id="71" presetID="51" presetClass="entr" presetSubtype="0" fill="hold" nodeType="clickEffect">
                                  <p:stCondLst>
                                    <p:cond delay="0"/>
                                  </p:stCondLst>
                                  <p:childTnLst>
                                    <p:set>
                                      <p:cBhvr>
                                        <p:cTn id="72" dur="1" fill="hold">
                                          <p:stCondLst>
                                            <p:cond delay="0"/>
                                          </p:stCondLst>
                                        </p:cTn>
                                        <p:tgtEl>
                                          <p:spTgt spid="15364">
                                            <p:txEl>
                                              <p:pRg st="8" end="8"/>
                                            </p:txEl>
                                          </p:spTgt>
                                        </p:tgtEl>
                                        <p:attrNameLst>
                                          <p:attrName>style.visibility</p:attrName>
                                        </p:attrNameLst>
                                      </p:cBhvr>
                                      <p:to>
                                        <p:strVal val="visible"/>
                                      </p:to>
                                    </p:set>
                                    <p:animEffect transition="in" filter="fade">
                                      <p:cBhvr>
                                        <p:cTn id="73" dur="385" decel="100000"/>
                                        <p:tgtEl>
                                          <p:spTgt spid="15364">
                                            <p:txEl>
                                              <p:pRg st="8" end="8"/>
                                            </p:txEl>
                                          </p:spTgt>
                                        </p:tgtEl>
                                      </p:cBhvr>
                                    </p:animEffect>
                                    <p:animScale>
                                      <p:cBhvr>
                                        <p:cTn id="74" dur="385" decel="100000"/>
                                        <p:tgtEl>
                                          <p:spTgt spid="15364">
                                            <p:txEl>
                                              <p:pRg st="8" end="8"/>
                                            </p:txEl>
                                          </p:spTgt>
                                        </p:tgtEl>
                                      </p:cBhvr>
                                      <p:from x="10000" y="10000"/>
                                      <p:to x="200000" y="450000"/>
                                    </p:animScale>
                                    <p:animScale>
                                      <p:cBhvr>
                                        <p:cTn id="75" dur="615" accel="100000" fill="hold">
                                          <p:stCondLst>
                                            <p:cond delay="385"/>
                                          </p:stCondLst>
                                        </p:cTn>
                                        <p:tgtEl>
                                          <p:spTgt spid="15364">
                                            <p:txEl>
                                              <p:pRg st="8" end="8"/>
                                            </p:txEl>
                                          </p:spTgt>
                                        </p:tgtEl>
                                      </p:cBhvr>
                                      <p:from x="200000" y="450000"/>
                                      <p:to x="100000" y="100000"/>
                                    </p:animScale>
                                    <p:set>
                                      <p:cBhvr>
                                        <p:cTn id="76" dur="385" fill="hold"/>
                                        <p:tgtEl>
                                          <p:spTgt spid="15364">
                                            <p:txEl>
                                              <p:pRg st="8" end="8"/>
                                            </p:txEl>
                                          </p:spTgt>
                                        </p:tgtEl>
                                        <p:attrNameLst>
                                          <p:attrName>ppt_x</p:attrName>
                                        </p:attrNameLst>
                                      </p:cBhvr>
                                      <p:to>
                                        <p:strVal val="(0.5)"/>
                                      </p:to>
                                    </p:set>
                                    <p:anim from="(0.5)" to="(#ppt_x)" calcmode="lin" valueType="num">
                                      <p:cBhvr>
                                        <p:cTn id="77" dur="615" accel="100000" fill="hold">
                                          <p:stCondLst>
                                            <p:cond delay="385"/>
                                          </p:stCondLst>
                                        </p:cTn>
                                        <p:tgtEl>
                                          <p:spTgt spid="15364">
                                            <p:txEl>
                                              <p:pRg st="8" end="8"/>
                                            </p:txEl>
                                          </p:spTgt>
                                        </p:tgtEl>
                                        <p:attrNameLst>
                                          <p:attrName>ppt_x</p:attrName>
                                        </p:attrNameLst>
                                      </p:cBhvr>
                                    </p:anim>
                                    <p:set>
                                      <p:cBhvr>
                                        <p:cTn id="78" dur="385" fill="hold"/>
                                        <p:tgtEl>
                                          <p:spTgt spid="15364">
                                            <p:txEl>
                                              <p:pRg st="8" end="8"/>
                                            </p:txEl>
                                          </p:spTgt>
                                        </p:tgtEl>
                                        <p:attrNameLst>
                                          <p:attrName>ppt_y</p:attrName>
                                        </p:attrNameLst>
                                      </p:cBhvr>
                                      <p:to>
                                        <p:strVal val="(#ppt_y+0.4)"/>
                                      </p:to>
                                    </p:set>
                                    <p:anim from="(#ppt_y+0.4)" to="(#ppt_y)" calcmode="lin" valueType="num">
                                      <p:cBhvr>
                                        <p:cTn id="79" dur="615" accel="100000" fill="hold">
                                          <p:stCondLst>
                                            <p:cond delay="385"/>
                                          </p:stCondLst>
                                        </p:cTn>
                                        <p:tgtEl>
                                          <p:spTgt spid="15364">
                                            <p:txEl>
                                              <p:pRg st="8" end="8"/>
                                            </p:txEl>
                                          </p:spTgt>
                                        </p:tgtEl>
                                        <p:attrNameLst>
                                          <p:attrName>ppt_y</p:attrName>
                                        </p:attrNameLst>
                                      </p:cBhvr>
                                    </p:anim>
                                  </p:childTnLst>
                                </p:cTn>
                              </p:par>
                            </p:childTnLst>
                          </p:cTn>
                        </p:par>
                      </p:childTnLst>
                    </p:cTn>
                  </p:par>
                  <p:par>
                    <p:cTn id="80" fill="hold">
                      <p:stCondLst>
                        <p:cond delay="indefinite"/>
                      </p:stCondLst>
                      <p:childTnLst>
                        <p:par>
                          <p:cTn id="81" fill="hold">
                            <p:stCondLst>
                              <p:cond delay="0"/>
                            </p:stCondLst>
                            <p:childTnLst>
                              <p:par>
                                <p:cTn id="82" presetID="51" presetClass="entr" presetSubtype="0" fill="hold" nodeType="clickEffect">
                                  <p:stCondLst>
                                    <p:cond delay="0"/>
                                  </p:stCondLst>
                                  <p:childTnLst>
                                    <p:set>
                                      <p:cBhvr>
                                        <p:cTn id="83" dur="1" fill="hold">
                                          <p:stCondLst>
                                            <p:cond delay="0"/>
                                          </p:stCondLst>
                                        </p:cTn>
                                        <p:tgtEl>
                                          <p:spTgt spid="15364">
                                            <p:txEl>
                                              <p:pRg st="9" end="9"/>
                                            </p:txEl>
                                          </p:spTgt>
                                        </p:tgtEl>
                                        <p:attrNameLst>
                                          <p:attrName>style.visibility</p:attrName>
                                        </p:attrNameLst>
                                      </p:cBhvr>
                                      <p:to>
                                        <p:strVal val="visible"/>
                                      </p:to>
                                    </p:set>
                                    <p:animEffect transition="in" filter="fade">
                                      <p:cBhvr>
                                        <p:cTn id="84" dur="385" decel="100000"/>
                                        <p:tgtEl>
                                          <p:spTgt spid="15364">
                                            <p:txEl>
                                              <p:pRg st="9" end="9"/>
                                            </p:txEl>
                                          </p:spTgt>
                                        </p:tgtEl>
                                      </p:cBhvr>
                                    </p:animEffect>
                                    <p:animScale>
                                      <p:cBhvr>
                                        <p:cTn id="85" dur="385" decel="100000"/>
                                        <p:tgtEl>
                                          <p:spTgt spid="15364">
                                            <p:txEl>
                                              <p:pRg st="9" end="9"/>
                                            </p:txEl>
                                          </p:spTgt>
                                        </p:tgtEl>
                                      </p:cBhvr>
                                      <p:from x="10000" y="10000"/>
                                      <p:to x="200000" y="450000"/>
                                    </p:animScale>
                                    <p:animScale>
                                      <p:cBhvr>
                                        <p:cTn id="86" dur="615" accel="100000" fill="hold">
                                          <p:stCondLst>
                                            <p:cond delay="385"/>
                                          </p:stCondLst>
                                        </p:cTn>
                                        <p:tgtEl>
                                          <p:spTgt spid="15364">
                                            <p:txEl>
                                              <p:pRg st="9" end="9"/>
                                            </p:txEl>
                                          </p:spTgt>
                                        </p:tgtEl>
                                      </p:cBhvr>
                                      <p:from x="200000" y="450000"/>
                                      <p:to x="100000" y="100000"/>
                                    </p:animScale>
                                    <p:set>
                                      <p:cBhvr>
                                        <p:cTn id="87" dur="385" fill="hold"/>
                                        <p:tgtEl>
                                          <p:spTgt spid="15364">
                                            <p:txEl>
                                              <p:pRg st="9" end="9"/>
                                            </p:txEl>
                                          </p:spTgt>
                                        </p:tgtEl>
                                        <p:attrNameLst>
                                          <p:attrName>ppt_x</p:attrName>
                                        </p:attrNameLst>
                                      </p:cBhvr>
                                      <p:to>
                                        <p:strVal val="(0.5)"/>
                                      </p:to>
                                    </p:set>
                                    <p:anim from="(0.5)" to="(#ppt_x)" calcmode="lin" valueType="num">
                                      <p:cBhvr>
                                        <p:cTn id="88" dur="615" accel="100000" fill="hold">
                                          <p:stCondLst>
                                            <p:cond delay="385"/>
                                          </p:stCondLst>
                                        </p:cTn>
                                        <p:tgtEl>
                                          <p:spTgt spid="15364">
                                            <p:txEl>
                                              <p:pRg st="9" end="9"/>
                                            </p:txEl>
                                          </p:spTgt>
                                        </p:tgtEl>
                                        <p:attrNameLst>
                                          <p:attrName>ppt_x</p:attrName>
                                        </p:attrNameLst>
                                      </p:cBhvr>
                                    </p:anim>
                                    <p:set>
                                      <p:cBhvr>
                                        <p:cTn id="89" dur="385" fill="hold"/>
                                        <p:tgtEl>
                                          <p:spTgt spid="15364">
                                            <p:txEl>
                                              <p:pRg st="9" end="9"/>
                                            </p:txEl>
                                          </p:spTgt>
                                        </p:tgtEl>
                                        <p:attrNameLst>
                                          <p:attrName>ppt_y</p:attrName>
                                        </p:attrNameLst>
                                      </p:cBhvr>
                                      <p:to>
                                        <p:strVal val="(#ppt_y+0.4)"/>
                                      </p:to>
                                    </p:set>
                                    <p:anim from="(#ppt_y+0.4)" to="(#ppt_y)" calcmode="lin" valueType="num">
                                      <p:cBhvr>
                                        <p:cTn id="90" dur="615" accel="100000" fill="hold">
                                          <p:stCondLst>
                                            <p:cond delay="385"/>
                                          </p:stCondLst>
                                        </p:cTn>
                                        <p:tgtEl>
                                          <p:spTgt spid="15364">
                                            <p:txEl>
                                              <p:pRg st="9" end="9"/>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a:xfrm>
            <a:off x="-228600" y="10668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rtlCol="0">
            <a:normAutofit/>
          </a:bodyPr>
          <a:lstStyle/>
          <a:p>
            <a:pPr fontAlgn="auto">
              <a:spcAft>
                <a:spcPts val="0"/>
              </a:spcAft>
              <a:defRPr/>
            </a:pPr>
            <a:r>
              <a:rPr lang="en-US" sz="6000" dirty="0">
                <a:latin typeface="+mn-lt"/>
              </a:rPr>
              <a:t>Step</a:t>
            </a:r>
            <a:r>
              <a:rPr lang="en-US" dirty="0">
                <a:latin typeface="+mn-lt"/>
              </a:rPr>
              <a:t> </a:t>
            </a:r>
            <a:r>
              <a:rPr lang="en-US" sz="6600" dirty="0">
                <a:latin typeface="+mn-lt"/>
              </a:rPr>
              <a:t>5</a:t>
            </a:r>
          </a:p>
        </p:txBody>
      </p:sp>
      <p:sp>
        <p:nvSpPr>
          <p:cNvPr id="18437" name="TextBox 10"/>
          <p:cNvSpPr txBox="1">
            <a:spLocks noChangeArrowheads="1"/>
          </p:cNvSpPr>
          <p:nvPr/>
        </p:nvSpPr>
        <p:spPr bwMode="auto">
          <a:xfrm>
            <a:off x="2133600" y="1652320"/>
            <a:ext cx="1676400" cy="307777"/>
          </a:xfrm>
          <a:prstGeom prst="rect">
            <a:avLst/>
          </a:prstGeom>
          <a:noFill/>
          <a:ln w="9525">
            <a:noFill/>
            <a:miter lim="800000"/>
            <a:headEnd/>
            <a:tailEnd/>
          </a:ln>
        </p:spPr>
        <p:txBody>
          <a:bodyPr wrap="square">
            <a:spAutoFit/>
          </a:bodyPr>
          <a:lstStyle/>
          <a:p>
            <a:pPr algn="ctr"/>
            <a:r>
              <a:rPr lang="en-US" sz="1400" dirty="0">
                <a:solidFill>
                  <a:srgbClr val="000000"/>
                </a:solidFill>
                <a:latin typeface="Calibri" pitchFamily="34" charset="0"/>
              </a:rPr>
              <a:t>Poster Tear-off Tags</a:t>
            </a:r>
          </a:p>
        </p:txBody>
      </p:sp>
      <p:sp>
        <p:nvSpPr>
          <p:cNvPr id="18438" name="TextBox 11"/>
          <p:cNvSpPr txBox="1">
            <a:spLocks noChangeArrowheads="1"/>
          </p:cNvSpPr>
          <p:nvPr/>
        </p:nvSpPr>
        <p:spPr bwMode="auto">
          <a:xfrm>
            <a:off x="5410200" y="1652320"/>
            <a:ext cx="1524000" cy="307975"/>
          </a:xfrm>
          <a:prstGeom prst="rect">
            <a:avLst/>
          </a:prstGeom>
          <a:noFill/>
          <a:ln w="9525">
            <a:noFill/>
            <a:miter lim="800000"/>
            <a:headEnd/>
            <a:tailEnd/>
          </a:ln>
        </p:spPr>
        <p:txBody>
          <a:bodyPr>
            <a:spAutoFit/>
          </a:bodyPr>
          <a:lstStyle/>
          <a:p>
            <a:pPr algn="ctr"/>
            <a:r>
              <a:rPr lang="en-US" sz="1400" dirty="0">
                <a:solidFill>
                  <a:srgbClr val="000000"/>
                </a:solidFill>
                <a:latin typeface="Calibri" pitchFamily="34" charset="0"/>
              </a:rPr>
              <a:t>Stuffer (3-up)</a:t>
            </a:r>
          </a:p>
        </p:txBody>
      </p:sp>
      <p:sp>
        <p:nvSpPr>
          <p:cNvPr id="18439" name="TextBox 12"/>
          <p:cNvSpPr txBox="1">
            <a:spLocks noChangeArrowheads="1"/>
          </p:cNvSpPr>
          <p:nvPr/>
        </p:nvSpPr>
        <p:spPr bwMode="auto">
          <a:xfrm>
            <a:off x="3429000" y="1652320"/>
            <a:ext cx="2286000" cy="523220"/>
          </a:xfrm>
          <a:prstGeom prst="rect">
            <a:avLst/>
          </a:prstGeom>
          <a:noFill/>
          <a:ln w="9525">
            <a:noFill/>
            <a:miter lim="800000"/>
            <a:headEnd/>
            <a:tailEnd/>
          </a:ln>
        </p:spPr>
        <p:txBody>
          <a:bodyPr wrap="square">
            <a:spAutoFit/>
          </a:bodyPr>
          <a:lstStyle/>
          <a:p>
            <a:pPr algn="ctr"/>
            <a:r>
              <a:rPr lang="en-US" sz="1400" dirty="0">
                <a:solidFill>
                  <a:srgbClr val="000000"/>
                </a:solidFill>
                <a:latin typeface="Calibri" pitchFamily="34" charset="0"/>
              </a:rPr>
              <a:t>Full-page Handout </a:t>
            </a:r>
            <a:br>
              <a:rPr lang="en-US" sz="1400" dirty="0">
                <a:solidFill>
                  <a:srgbClr val="000000"/>
                </a:solidFill>
                <a:latin typeface="Calibri" pitchFamily="34" charset="0"/>
              </a:rPr>
            </a:br>
            <a:r>
              <a:rPr lang="en-US" sz="1400" dirty="0">
                <a:solidFill>
                  <a:srgbClr val="000000"/>
                </a:solidFill>
                <a:latin typeface="Calibri" pitchFamily="34" charset="0"/>
              </a:rPr>
              <a:t>or Stuffer</a:t>
            </a:r>
          </a:p>
        </p:txBody>
      </p:sp>
      <p:sp>
        <p:nvSpPr>
          <p:cNvPr id="18441" name="TextBox 15"/>
          <p:cNvSpPr txBox="1">
            <a:spLocks noChangeArrowheads="1"/>
          </p:cNvSpPr>
          <p:nvPr/>
        </p:nvSpPr>
        <p:spPr bwMode="auto">
          <a:xfrm>
            <a:off x="6858000" y="1652320"/>
            <a:ext cx="2286000" cy="307777"/>
          </a:xfrm>
          <a:prstGeom prst="rect">
            <a:avLst/>
          </a:prstGeom>
          <a:noFill/>
          <a:ln w="9525">
            <a:noFill/>
            <a:miter lim="800000"/>
            <a:headEnd/>
            <a:tailEnd/>
          </a:ln>
        </p:spPr>
        <p:txBody>
          <a:bodyPr wrap="square">
            <a:spAutoFit/>
          </a:bodyPr>
          <a:lstStyle/>
          <a:p>
            <a:pPr algn="ctr"/>
            <a:r>
              <a:rPr lang="en-US" sz="1400" dirty="0">
                <a:solidFill>
                  <a:srgbClr val="000000"/>
                </a:solidFill>
                <a:latin typeface="Calibri" pitchFamily="34" charset="0"/>
              </a:rPr>
              <a:t>Postcard</a:t>
            </a:r>
          </a:p>
        </p:txBody>
      </p:sp>
      <p:sp>
        <p:nvSpPr>
          <p:cNvPr id="18440" name="TextBox 13"/>
          <p:cNvSpPr txBox="1">
            <a:spLocks noChangeArrowheads="1"/>
          </p:cNvSpPr>
          <p:nvPr/>
        </p:nvSpPr>
        <p:spPr bwMode="auto">
          <a:xfrm>
            <a:off x="685800" y="1652320"/>
            <a:ext cx="1066800" cy="307975"/>
          </a:xfrm>
          <a:prstGeom prst="rect">
            <a:avLst/>
          </a:prstGeom>
          <a:noFill/>
          <a:ln w="9525">
            <a:noFill/>
            <a:miter lim="800000"/>
            <a:headEnd/>
            <a:tailEnd/>
          </a:ln>
        </p:spPr>
        <p:txBody>
          <a:bodyPr>
            <a:spAutoFit/>
          </a:bodyPr>
          <a:lstStyle/>
          <a:p>
            <a:pPr algn="ctr"/>
            <a:r>
              <a:rPr lang="en-US" sz="1400" dirty="0">
                <a:solidFill>
                  <a:srgbClr val="000000"/>
                </a:solidFill>
                <a:latin typeface="Calibri" pitchFamily="34" charset="0"/>
              </a:rPr>
              <a:t>Poster</a:t>
            </a:r>
          </a:p>
        </p:txBody>
      </p:sp>
      <p:sp>
        <p:nvSpPr>
          <p:cNvPr id="18" name="TextBox 15"/>
          <p:cNvSpPr txBox="1">
            <a:spLocks noChangeArrowheads="1"/>
          </p:cNvSpPr>
          <p:nvPr/>
        </p:nvSpPr>
        <p:spPr bwMode="auto">
          <a:xfrm>
            <a:off x="6248400" y="4008646"/>
            <a:ext cx="1066800" cy="307975"/>
          </a:xfrm>
          <a:prstGeom prst="rect">
            <a:avLst/>
          </a:prstGeom>
          <a:noFill/>
          <a:ln w="9525">
            <a:noFill/>
            <a:miter lim="800000"/>
            <a:headEnd/>
            <a:tailEnd/>
          </a:ln>
        </p:spPr>
        <p:txBody>
          <a:bodyPr>
            <a:spAutoFit/>
          </a:bodyPr>
          <a:lstStyle/>
          <a:p>
            <a:pPr algn="ctr"/>
            <a:r>
              <a:rPr lang="en-US" sz="1400" dirty="0">
                <a:solidFill>
                  <a:srgbClr val="000000"/>
                </a:solidFill>
                <a:latin typeface="Calibri" pitchFamily="34" charset="0"/>
              </a:rPr>
              <a:t>Email</a:t>
            </a:r>
          </a:p>
        </p:txBody>
      </p:sp>
      <p:sp>
        <p:nvSpPr>
          <p:cNvPr id="26" name="TextBox 11"/>
          <p:cNvSpPr txBox="1">
            <a:spLocks noChangeArrowheads="1"/>
          </p:cNvSpPr>
          <p:nvPr/>
        </p:nvSpPr>
        <p:spPr bwMode="auto">
          <a:xfrm>
            <a:off x="3276600" y="4008646"/>
            <a:ext cx="1524000" cy="307975"/>
          </a:xfrm>
          <a:prstGeom prst="rect">
            <a:avLst/>
          </a:prstGeom>
          <a:noFill/>
          <a:ln w="9525">
            <a:noFill/>
            <a:miter lim="800000"/>
            <a:headEnd/>
            <a:tailEnd/>
          </a:ln>
        </p:spPr>
        <p:txBody>
          <a:bodyPr>
            <a:spAutoFit/>
          </a:bodyPr>
          <a:lstStyle/>
          <a:p>
            <a:pPr algn="ctr"/>
            <a:r>
              <a:rPr lang="en-US" sz="1400" dirty="0">
                <a:solidFill>
                  <a:srgbClr val="000000"/>
                </a:solidFill>
                <a:latin typeface="Calibri" pitchFamily="34" charset="0"/>
              </a:rPr>
              <a:t>Press Release</a:t>
            </a:r>
          </a:p>
        </p:txBody>
      </p:sp>
      <p:sp>
        <p:nvSpPr>
          <p:cNvPr id="27" name="TextBox 11"/>
          <p:cNvSpPr txBox="1">
            <a:spLocks noChangeArrowheads="1"/>
          </p:cNvSpPr>
          <p:nvPr/>
        </p:nvSpPr>
        <p:spPr bwMode="auto">
          <a:xfrm>
            <a:off x="4648200" y="4008646"/>
            <a:ext cx="1524000" cy="307975"/>
          </a:xfrm>
          <a:prstGeom prst="rect">
            <a:avLst/>
          </a:prstGeom>
          <a:noFill/>
          <a:ln w="9525">
            <a:noFill/>
            <a:miter lim="800000"/>
            <a:headEnd/>
            <a:tailEnd/>
          </a:ln>
        </p:spPr>
        <p:txBody>
          <a:bodyPr>
            <a:spAutoFit/>
          </a:bodyPr>
          <a:lstStyle/>
          <a:p>
            <a:pPr algn="ctr"/>
            <a:r>
              <a:rPr lang="en-US" sz="1400" dirty="0">
                <a:solidFill>
                  <a:srgbClr val="000000"/>
                </a:solidFill>
                <a:latin typeface="Calibri" pitchFamily="34" charset="0"/>
              </a:rPr>
              <a:t>Letter</a:t>
            </a:r>
          </a:p>
        </p:txBody>
      </p:sp>
      <p:pic>
        <p:nvPicPr>
          <p:cNvPr id="30" name="Picture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6786" y="2167407"/>
            <a:ext cx="1236518" cy="1600199"/>
          </a:xfrm>
          <a:prstGeom prst="rect">
            <a:avLst/>
          </a:prstGeom>
          <a:ln>
            <a:noFill/>
          </a:ln>
          <a:effectLst>
            <a:outerShdw blurRad="292100" dist="139700" dir="2700000" algn="tl" rotWithShape="0">
              <a:srgbClr val="333333">
                <a:alpha val="65000"/>
              </a:srgbClr>
            </a:outerShdw>
          </a:effectLst>
        </p:spPr>
      </p:pic>
      <p:pic>
        <p:nvPicPr>
          <p:cNvPr id="33" name="Picture 32" descr="poster pay only.png"/>
          <p:cNvPicPr>
            <a:picLocks noChangeAspect="1"/>
          </p:cNvPicPr>
          <p:nvPr/>
        </p:nvPicPr>
        <p:blipFill>
          <a:blip r:embed="rId3" cstate="print"/>
          <a:stretch>
            <a:fillRect/>
          </a:stretch>
        </p:blipFill>
        <p:spPr>
          <a:xfrm>
            <a:off x="533400" y="1957120"/>
            <a:ext cx="1432442" cy="1853031"/>
          </a:xfrm>
          <a:prstGeom prst="rect">
            <a:avLst/>
          </a:prstGeom>
          <a:ln>
            <a:noFill/>
          </a:ln>
          <a:effectLst>
            <a:outerShdw blurRad="292100" dist="139700" dir="2700000" algn="tl" rotWithShape="0">
              <a:srgbClr val="333333">
                <a:alpha val="65000"/>
              </a:srgbClr>
            </a:outerShdw>
          </a:effectLst>
        </p:spPr>
      </p:pic>
      <p:cxnSp>
        <p:nvCxnSpPr>
          <p:cNvPr id="17" name="Straight Connector 16"/>
          <p:cNvCxnSpPr/>
          <p:nvPr/>
        </p:nvCxnSpPr>
        <p:spPr>
          <a:xfrm>
            <a:off x="91440" y="4016321"/>
            <a:ext cx="8961120" cy="0"/>
          </a:xfrm>
          <a:prstGeom prst="line">
            <a:avLst/>
          </a:prstGeom>
          <a:ln>
            <a:solidFill>
              <a:schemeClr val="tx2">
                <a:lumMod val="10000"/>
              </a:schemeClr>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0" y="1981823"/>
            <a:ext cx="1433632" cy="1855288"/>
          </a:xfrm>
          <a:prstGeom prst="rect">
            <a:avLst/>
          </a:prstGeom>
          <a:ln>
            <a:noFill/>
          </a:ln>
          <a:effectLst>
            <a:outerShdw blurRad="292100" dist="139700" dir="2700000" algn="tl" rotWithShape="0">
              <a:srgbClr val="333333">
                <a:alpha val="65000"/>
              </a:srgbClr>
            </a:outerShdw>
          </a:effectLst>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7981" y="4311445"/>
            <a:ext cx="1236518" cy="1600200"/>
          </a:xfrm>
          <a:prstGeom prst="rect">
            <a:avLst/>
          </a:prstGeom>
          <a:ln>
            <a:noFill/>
          </a:ln>
          <a:effectLst>
            <a:outerShdw blurRad="292100" dist="139700" dir="2700000" algn="tl" rotWithShape="0">
              <a:srgbClr val="333333">
                <a:alpha val="65000"/>
              </a:srgbClr>
            </a:outerShdw>
          </a:effectLst>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2728" y="4311445"/>
            <a:ext cx="1236518" cy="1600200"/>
          </a:xfrm>
          <a:prstGeom prst="rect">
            <a:avLst/>
          </a:prstGeom>
          <a:ln>
            <a:noFill/>
          </a:ln>
          <a:effectLst>
            <a:outerShdw blurRad="292100" dist="139700" dir="2700000" algn="tl" rotWithShape="0">
              <a:srgbClr val="333333">
                <a:alpha val="65000"/>
              </a:srgbClr>
            </a:outerShdw>
          </a:effectLst>
        </p:spPr>
      </p:pic>
      <p:pic>
        <p:nvPicPr>
          <p:cNvPr id="31" name="Picture 30" descr="3-up mom.png"/>
          <p:cNvPicPr>
            <a:picLocks noChangeAspect="1"/>
          </p:cNvPicPr>
          <p:nvPr/>
        </p:nvPicPr>
        <p:blipFill>
          <a:blip r:embed="rId7" cstate="print"/>
          <a:stretch>
            <a:fillRect/>
          </a:stretch>
        </p:blipFill>
        <p:spPr>
          <a:xfrm>
            <a:off x="5563085" y="2133752"/>
            <a:ext cx="1236517" cy="1600198"/>
          </a:xfrm>
          <a:prstGeom prst="rect">
            <a:avLst/>
          </a:prstGeom>
          <a:ln>
            <a:noFill/>
          </a:ln>
          <a:effectLst>
            <a:outerShdw blurRad="292100" dist="139700" dir="2700000" algn="tl" rotWithShape="0">
              <a:srgbClr val="333333">
                <a:alpha val="65000"/>
              </a:srgbClr>
            </a:outerShdw>
          </a:effectLst>
        </p:spPr>
      </p:pic>
      <p:sp>
        <p:nvSpPr>
          <p:cNvPr id="32" name="TextBox 11"/>
          <p:cNvSpPr txBox="1">
            <a:spLocks noChangeArrowheads="1"/>
          </p:cNvSpPr>
          <p:nvPr/>
        </p:nvSpPr>
        <p:spPr bwMode="auto">
          <a:xfrm>
            <a:off x="1554480" y="4008844"/>
            <a:ext cx="2407920" cy="307777"/>
          </a:xfrm>
          <a:prstGeom prst="rect">
            <a:avLst/>
          </a:prstGeom>
          <a:noFill/>
          <a:ln w="9525">
            <a:noFill/>
            <a:miter lim="800000"/>
            <a:headEnd/>
            <a:tailEnd/>
          </a:ln>
        </p:spPr>
        <p:txBody>
          <a:bodyPr wrap="square">
            <a:spAutoFit/>
          </a:bodyPr>
          <a:lstStyle/>
          <a:p>
            <a:pPr algn="ctr"/>
            <a:r>
              <a:rPr lang="en-US" sz="1400" dirty="0">
                <a:solidFill>
                  <a:srgbClr val="000000"/>
                </a:solidFill>
                <a:latin typeface="Calibri" pitchFamily="34" charset="0"/>
              </a:rPr>
              <a:t>Mini  Handouts</a:t>
            </a:r>
          </a:p>
        </p:txBody>
      </p:sp>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5674" y="4340946"/>
            <a:ext cx="1243481" cy="1609210"/>
          </a:xfrm>
          <a:prstGeom prst="rect">
            <a:avLst/>
          </a:prstGeom>
          <a:ln>
            <a:noFill/>
          </a:ln>
          <a:effectLst>
            <a:outerShdw blurRad="292100" dist="139700" dir="2700000" algn="tl" rotWithShape="0">
              <a:srgbClr val="333333">
                <a:alpha val="65000"/>
              </a:srgbClr>
            </a:outerShdw>
          </a:effectLst>
        </p:spPr>
      </p:pic>
      <p:sp>
        <p:nvSpPr>
          <p:cNvPr id="37" name="TextBox 11"/>
          <p:cNvSpPr txBox="1">
            <a:spLocks noChangeArrowheads="1"/>
          </p:cNvSpPr>
          <p:nvPr/>
        </p:nvSpPr>
        <p:spPr bwMode="auto">
          <a:xfrm>
            <a:off x="-152400" y="4008844"/>
            <a:ext cx="2356104" cy="307777"/>
          </a:xfrm>
          <a:prstGeom prst="rect">
            <a:avLst/>
          </a:prstGeom>
          <a:noFill/>
          <a:ln w="9525">
            <a:noFill/>
            <a:miter lim="800000"/>
            <a:headEnd/>
            <a:tailEnd/>
          </a:ln>
        </p:spPr>
        <p:txBody>
          <a:bodyPr wrap="square">
            <a:spAutoFit/>
          </a:bodyPr>
          <a:lstStyle/>
          <a:p>
            <a:pPr algn="ctr"/>
            <a:r>
              <a:rPr lang="en-US" sz="1400" dirty="0">
                <a:solidFill>
                  <a:srgbClr val="000000"/>
                </a:solidFill>
                <a:latin typeface="Calibri" pitchFamily="34" charset="0"/>
              </a:rPr>
              <a:t>Business Cards</a:t>
            </a:r>
          </a:p>
        </p:txBody>
      </p:sp>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81652" y="4314875"/>
            <a:ext cx="1231450" cy="1593641"/>
          </a:xfrm>
          <a:prstGeom prst="rect">
            <a:avLst/>
          </a:prstGeom>
          <a:ln>
            <a:noFill/>
          </a:ln>
          <a:effectLst>
            <a:outerShdw blurRad="292100" dist="139700" dir="2700000" algn="tl" rotWithShape="0">
              <a:srgbClr val="333333">
                <a:alpha val="65000"/>
              </a:srgbClr>
            </a:outerShdw>
          </a:effectLst>
        </p:spPr>
      </p:pic>
      <p:sp>
        <p:nvSpPr>
          <p:cNvPr id="28" name="TextBox 15"/>
          <p:cNvSpPr txBox="1">
            <a:spLocks noChangeArrowheads="1"/>
          </p:cNvSpPr>
          <p:nvPr/>
        </p:nvSpPr>
        <p:spPr bwMode="auto">
          <a:xfrm>
            <a:off x="7392240" y="4008844"/>
            <a:ext cx="1589532" cy="307777"/>
          </a:xfrm>
          <a:prstGeom prst="rect">
            <a:avLst/>
          </a:prstGeom>
          <a:noFill/>
          <a:ln w="9525">
            <a:noFill/>
            <a:miter lim="800000"/>
            <a:headEnd/>
            <a:tailEnd/>
          </a:ln>
        </p:spPr>
        <p:txBody>
          <a:bodyPr wrap="square">
            <a:spAutoFit/>
          </a:bodyPr>
          <a:lstStyle/>
          <a:p>
            <a:pPr algn="ctr"/>
            <a:r>
              <a:rPr lang="en-US" sz="1400" dirty="0">
                <a:solidFill>
                  <a:srgbClr val="000000"/>
                </a:solidFill>
                <a:latin typeface="Calibri" pitchFamily="34" charset="0"/>
              </a:rPr>
              <a:t>Facebook Posts</a:t>
            </a:r>
          </a:p>
        </p:txBody>
      </p:sp>
      <p:sp>
        <p:nvSpPr>
          <p:cNvPr id="44" name="Content Placeholder 16"/>
          <p:cNvSpPr>
            <a:spLocks noGrp="1"/>
          </p:cNvSpPr>
          <p:nvPr>
            <p:ph idx="1"/>
          </p:nvPr>
        </p:nvSpPr>
        <p:spPr>
          <a:xfrm>
            <a:off x="457200" y="1066801"/>
            <a:ext cx="8229600" cy="761999"/>
          </a:xfrm>
        </p:spPr>
        <p:txBody>
          <a:bodyPr/>
          <a:lstStyle/>
          <a:p>
            <a:pPr marL="0" indent="0">
              <a:buNone/>
            </a:pPr>
            <a:r>
              <a:rPr lang="en-US" dirty="0">
                <a:solidFill>
                  <a:schemeClr val="bg1"/>
                </a:solidFill>
              </a:rPr>
              <a:t>Use PSN templates to create marketing pieces</a:t>
            </a:r>
          </a:p>
        </p:txBody>
      </p:sp>
      <p:sp>
        <p:nvSpPr>
          <p:cNvPr id="46" name="TextBox 45"/>
          <p:cNvSpPr txBox="1"/>
          <p:nvPr/>
        </p:nvSpPr>
        <p:spPr>
          <a:xfrm>
            <a:off x="3352800" y="6088559"/>
            <a:ext cx="5791200" cy="861774"/>
          </a:xfrm>
          <a:prstGeom prst="rect">
            <a:avLst/>
          </a:prstGeom>
          <a:noFill/>
        </p:spPr>
        <p:txBody>
          <a:bodyPr wrap="square" rtlCol="0">
            <a:spAutoFit/>
          </a:bodyPr>
          <a:lstStyle/>
          <a:p>
            <a:pPr marL="0" lvl="1"/>
            <a:r>
              <a:rPr lang="en-US" b="1" dirty="0">
                <a:solidFill>
                  <a:schemeClr val="tx1">
                    <a:lumMod val="50000"/>
                    <a:lumOff val="50000"/>
                  </a:schemeClr>
                </a:solidFill>
              </a:rPr>
              <a:t>Order your marketing templates by going to the </a:t>
            </a:r>
            <a:br>
              <a:rPr lang="en-US" b="1" dirty="0">
                <a:solidFill>
                  <a:schemeClr val="tx1">
                    <a:lumMod val="50000"/>
                    <a:lumOff val="50000"/>
                  </a:schemeClr>
                </a:solidFill>
              </a:rPr>
            </a:br>
            <a:r>
              <a:rPr lang="en-US" b="1" dirty="0">
                <a:solidFill>
                  <a:schemeClr val="tx1">
                    <a:lumMod val="50000"/>
                    <a:lumOff val="50000"/>
                  </a:schemeClr>
                </a:solidFill>
              </a:rPr>
              <a:t>Guides &amp; Forms and downloading the form</a:t>
            </a:r>
          </a:p>
          <a:p>
            <a:endParaRPr lang="en-US" sz="1400" b="1" dirty="0">
              <a:solidFill>
                <a:schemeClr val="tx1">
                  <a:lumMod val="50000"/>
                  <a:lumOff val="50000"/>
                </a:schemeClr>
              </a:solidFill>
            </a:endParaRPr>
          </a:p>
        </p:txBody>
      </p:sp>
      <p:sp>
        <p:nvSpPr>
          <p:cNvPr id="47" name="TextBox 46"/>
          <p:cNvSpPr txBox="1"/>
          <p:nvPr/>
        </p:nvSpPr>
        <p:spPr>
          <a:xfrm>
            <a:off x="2362200" y="6248400"/>
            <a:ext cx="914400" cy="38100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dirty="0"/>
              <a:t>TYPES</a:t>
            </a:r>
          </a:p>
        </p:txBody>
      </p:sp>
      <p:pic>
        <p:nvPicPr>
          <p:cNvPr id="35" name="Picture 34">
            <a:extLst>
              <a:ext uri="{FF2B5EF4-FFF2-40B4-BE49-F238E27FC236}">
                <a16:creationId xmlns:a16="http://schemas.microsoft.com/office/drawing/2014/main" id="{4FE87C43-4C94-4B67-A251-BE262552CCA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44566" y="2124758"/>
            <a:ext cx="1420837" cy="947225"/>
          </a:xfrm>
          <a:prstGeom prst="rect">
            <a:avLst/>
          </a:prstGeom>
          <a:ln>
            <a:noFill/>
          </a:ln>
          <a:effectLst>
            <a:outerShdw blurRad="292100" dist="139700" dir="2700000" algn="tl" rotWithShape="0">
              <a:srgbClr val="333333">
                <a:alpha val="65000"/>
              </a:srgbClr>
            </a:outerShdw>
          </a:effectLst>
        </p:spPr>
      </p:pic>
      <p:pic>
        <p:nvPicPr>
          <p:cNvPr id="43" name="Picture 42">
            <a:extLst>
              <a:ext uri="{FF2B5EF4-FFF2-40B4-BE49-F238E27FC236}">
                <a16:creationId xmlns:a16="http://schemas.microsoft.com/office/drawing/2014/main" id="{46722EDC-5BC6-4E05-AA09-58E0605BC34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48217" y="2756124"/>
            <a:ext cx="1321277" cy="880851"/>
          </a:xfrm>
          <a:prstGeom prst="rect">
            <a:avLst/>
          </a:prstGeom>
          <a:ln>
            <a:noFill/>
          </a:ln>
          <a:effectLst>
            <a:outerShdw blurRad="292100" dist="139700" dir="2700000" algn="tl" rotWithShape="0">
              <a:srgbClr val="333333">
                <a:alpha val="65000"/>
              </a:srgbClr>
            </a:outerShdw>
          </a:effectLst>
        </p:spPr>
      </p:pic>
      <p:pic>
        <p:nvPicPr>
          <p:cNvPr id="48" name="Picture 47">
            <a:extLst>
              <a:ext uri="{FF2B5EF4-FFF2-40B4-BE49-F238E27FC236}">
                <a16:creationId xmlns:a16="http://schemas.microsoft.com/office/drawing/2014/main" id="{EB39C70F-C1A6-45AB-B267-C7E9953EF7F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78195" y="4307239"/>
            <a:ext cx="1004876" cy="711546"/>
          </a:xfrm>
          <a:prstGeom prst="rect">
            <a:avLst/>
          </a:prstGeom>
          <a:ln>
            <a:noFill/>
          </a:ln>
          <a:effectLst>
            <a:outerShdw blurRad="292100" dist="139700" dir="2700000" algn="tl" rotWithShape="0">
              <a:srgbClr val="333333">
                <a:alpha val="65000"/>
              </a:srgbClr>
            </a:outerShdw>
          </a:effectLst>
        </p:spPr>
      </p:pic>
      <p:pic>
        <p:nvPicPr>
          <p:cNvPr id="49" name="Picture 48">
            <a:extLst>
              <a:ext uri="{FF2B5EF4-FFF2-40B4-BE49-F238E27FC236}">
                <a16:creationId xmlns:a16="http://schemas.microsoft.com/office/drawing/2014/main" id="{9DD8A6F2-864A-4B42-8787-A1A8DF77CC7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10698" y="4699849"/>
            <a:ext cx="743591" cy="729054"/>
          </a:xfrm>
          <a:prstGeom prst="rect">
            <a:avLst/>
          </a:prstGeom>
          <a:ln>
            <a:noFill/>
          </a:ln>
          <a:effectLst>
            <a:outerShdw blurRad="292100" dist="139700" dir="2700000" algn="tl" rotWithShape="0">
              <a:srgbClr val="333333">
                <a:alpha val="65000"/>
              </a:srgbClr>
            </a:outerShdw>
          </a:effectLst>
        </p:spPr>
      </p:pic>
      <p:pic>
        <p:nvPicPr>
          <p:cNvPr id="50" name="Picture 49">
            <a:extLst>
              <a:ext uri="{FF2B5EF4-FFF2-40B4-BE49-F238E27FC236}">
                <a16:creationId xmlns:a16="http://schemas.microsoft.com/office/drawing/2014/main" id="{49D0AD55-DD23-4C1E-942A-22E2A7CE2ED8}"/>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9490" t="5137" r="50000" b="77125"/>
          <a:stretch/>
        </p:blipFill>
        <p:spPr>
          <a:xfrm>
            <a:off x="837431" y="5447881"/>
            <a:ext cx="1143769" cy="648119"/>
          </a:xfrm>
          <a:prstGeom prst="rect">
            <a:avLst/>
          </a:prstGeom>
          <a:ln>
            <a:noFill/>
          </a:ln>
          <a:effectLst>
            <a:outerShdw blurRad="292100" dist="139700" dir="2700000" algn="tl" rotWithShape="0">
              <a:srgbClr val="333333">
                <a:alpha val="65000"/>
              </a:srgbClr>
            </a:outerShdw>
          </a:effectLst>
        </p:spPr>
      </p:pic>
      <p:pic>
        <p:nvPicPr>
          <p:cNvPr id="51" name="Picture 50">
            <a:extLst>
              <a:ext uri="{FF2B5EF4-FFF2-40B4-BE49-F238E27FC236}">
                <a16:creationId xmlns:a16="http://schemas.microsoft.com/office/drawing/2014/main" id="{8F02F163-9EC1-4136-AA7A-4C39EC0AC12F}"/>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r="49610" b="20026"/>
          <a:stretch/>
        </p:blipFill>
        <p:spPr>
          <a:xfrm>
            <a:off x="6153272" y="4333615"/>
            <a:ext cx="1236518" cy="1103995"/>
          </a:xfrm>
          <a:prstGeom prst="rect">
            <a:avLst/>
          </a:prstGeom>
          <a:ln>
            <a:noFill/>
          </a:ln>
          <a:effectLst>
            <a:outerShdw blurRad="292100" dist="139700" dir="2700000" algn="tl" rotWithShape="0">
              <a:srgbClr val="333333">
                <a:alpha val="65000"/>
              </a:srgbClr>
            </a:outerShdw>
          </a:effectLst>
        </p:spPr>
      </p:pic>
      <p:pic>
        <p:nvPicPr>
          <p:cNvPr id="52" name="Picture 51">
            <a:extLst>
              <a:ext uri="{FF2B5EF4-FFF2-40B4-BE49-F238E27FC236}">
                <a16:creationId xmlns:a16="http://schemas.microsoft.com/office/drawing/2014/main" id="{F0756FBB-CD11-4C4F-8D02-B96D1F82F48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467600" y="5404773"/>
            <a:ext cx="1465972" cy="36649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tree knocked out.png"/>
          <p:cNvPicPr>
            <a:picLocks noChangeAspect="1"/>
          </p:cNvPicPr>
          <p:nvPr/>
        </p:nvPicPr>
        <p:blipFill>
          <a:blip r:embed="rId3" cstate="print"/>
          <a:stretch>
            <a:fillRect/>
          </a:stretch>
        </p:blipFill>
        <p:spPr>
          <a:xfrm>
            <a:off x="7772400" y="4154424"/>
            <a:ext cx="1066800" cy="1250627"/>
          </a:xfrm>
          <a:prstGeom prst="rect">
            <a:avLst/>
          </a:prstGeom>
          <a:ln>
            <a:noFill/>
          </a:ln>
          <a:effectLst>
            <a:outerShdw blurRad="292100" dist="139700" dir="2700000" algn="tl" rotWithShape="0">
              <a:srgbClr val="333333">
                <a:alpha val="65000"/>
              </a:srgbClr>
            </a:outerShdw>
          </a:effectLst>
        </p:spPr>
      </p:pic>
      <p:pic>
        <p:nvPicPr>
          <p:cNvPr id="91" name="Picture 90" descr="Man texting 1.jpg"/>
          <p:cNvPicPr>
            <a:picLocks noChangeAspect="1"/>
          </p:cNvPicPr>
          <p:nvPr/>
        </p:nvPicPr>
        <p:blipFill>
          <a:blip r:embed="rId4" cstate="print"/>
          <a:srcRect l="20913" t="10491" r="22529" b="40860"/>
          <a:stretch>
            <a:fillRect/>
          </a:stretch>
        </p:blipFill>
        <p:spPr>
          <a:xfrm>
            <a:off x="298586" y="4262284"/>
            <a:ext cx="855692" cy="1106129"/>
          </a:xfrm>
          <a:prstGeom prst="rect">
            <a:avLst/>
          </a:prstGeom>
          <a:ln>
            <a:noFill/>
          </a:ln>
          <a:effectLst>
            <a:outerShdw blurRad="292100" dist="139700" dir="2700000" algn="tl" rotWithShape="0">
              <a:srgbClr val="333333">
                <a:alpha val="65000"/>
              </a:srgbClr>
            </a:outerShdw>
          </a:effectLst>
        </p:spPr>
      </p:pic>
      <p:pic>
        <p:nvPicPr>
          <p:cNvPr id="55" name="Picture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6835" y="4607612"/>
            <a:ext cx="1077005" cy="717899"/>
          </a:xfrm>
          <a:prstGeom prst="rect">
            <a:avLst/>
          </a:prstGeom>
          <a:ln>
            <a:noFill/>
          </a:ln>
          <a:effectLst>
            <a:outerShdw blurRad="292100" dist="139700" dir="2700000" algn="tl" rotWithShape="0">
              <a:srgbClr val="333333">
                <a:alpha val="65000"/>
              </a:srgbClr>
            </a:outerShdw>
          </a:effectLst>
        </p:spPr>
      </p:pic>
      <p:pic>
        <p:nvPicPr>
          <p:cNvPr id="18446" name="Picture 20" descr="mom.jpg"/>
          <p:cNvPicPr>
            <a:picLocks noChangeAspect="1"/>
          </p:cNvPicPr>
          <p:nvPr/>
        </p:nvPicPr>
        <p:blipFill>
          <a:blip r:embed="rId6" cstate="print"/>
          <a:srcRect/>
          <a:stretch>
            <a:fillRect/>
          </a:stretch>
        </p:blipFill>
        <p:spPr bwMode="auto">
          <a:xfrm>
            <a:off x="7137400" y="2275188"/>
            <a:ext cx="762000" cy="1143000"/>
          </a:xfrm>
          <a:prstGeom prst="rect">
            <a:avLst/>
          </a:prstGeom>
          <a:ln>
            <a:noFill/>
          </a:ln>
          <a:effectLst>
            <a:outerShdw blurRad="292100" dist="139700" dir="2700000" algn="tl" rotWithShape="0">
              <a:srgbClr val="333333">
                <a:alpha val="65000"/>
              </a:srgbClr>
            </a:outerShdw>
          </a:effectLst>
        </p:spPr>
      </p:pic>
      <p:pic>
        <p:nvPicPr>
          <p:cNvPr id="53" name="Picture 52" descr="father-son istock Rich Vintage.jpg"/>
          <p:cNvPicPr>
            <a:picLocks noChangeAspect="1"/>
          </p:cNvPicPr>
          <p:nvPr/>
        </p:nvPicPr>
        <p:blipFill>
          <a:blip r:embed="rId7" cstate="print"/>
          <a:srcRect r="21634"/>
          <a:stretch>
            <a:fillRect/>
          </a:stretch>
        </p:blipFill>
        <p:spPr>
          <a:xfrm>
            <a:off x="7900957" y="2345652"/>
            <a:ext cx="997237" cy="84836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rtlCol="0">
            <a:normAutofit/>
          </a:bodyPr>
          <a:lstStyle/>
          <a:p>
            <a:pPr fontAlgn="auto">
              <a:spcAft>
                <a:spcPts val="0"/>
              </a:spcAft>
              <a:defRPr/>
            </a:pPr>
            <a:r>
              <a:rPr lang="en-US" sz="6000" dirty="0">
                <a:latin typeface="+mn-lt"/>
              </a:rPr>
              <a:t>Step</a:t>
            </a:r>
            <a:r>
              <a:rPr lang="en-US" dirty="0">
                <a:latin typeface="+mn-lt"/>
              </a:rPr>
              <a:t> </a:t>
            </a:r>
            <a:r>
              <a:rPr lang="en-US" sz="6600" dirty="0">
                <a:latin typeface="+mn-lt"/>
              </a:rPr>
              <a:t>5</a:t>
            </a:r>
          </a:p>
        </p:txBody>
      </p:sp>
      <p:sp>
        <p:nvSpPr>
          <p:cNvPr id="18437" name="TextBox 10"/>
          <p:cNvSpPr txBox="1">
            <a:spLocks noChangeArrowheads="1"/>
          </p:cNvSpPr>
          <p:nvPr/>
        </p:nvSpPr>
        <p:spPr bwMode="auto">
          <a:xfrm>
            <a:off x="5599112" y="1967213"/>
            <a:ext cx="10668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Credit Card</a:t>
            </a:r>
          </a:p>
        </p:txBody>
      </p:sp>
      <p:sp>
        <p:nvSpPr>
          <p:cNvPr id="18438" name="TextBox 11"/>
          <p:cNvSpPr txBox="1">
            <a:spLocks noChangeArrowheads="1"/>
          </p:cNvSpPr>
          <p:nvPr/>
        </p:nvSpPr>
        <p:spPr bwMode="auto">
          <a:xfrm>
            <a:off x="1981200" y="1967213"/>
            <a:ext cx="15240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No More Checks</a:t>
            </a:r>
          </a:p>
        </p:txBody>
      </p:sp>
      <p:sp>
        <p:nvSpPr>
          <p:cNvPr id="18439" name="TextBox 12"/>
          <p:cNvSpPr txBox="1">
            <a:spLocks noChangeArrowheads="1"/>
          </p:cNvSpPr>
          <p:nvPr/>
        </p:nvSpPr>
        <p:spPr bwMode="auto">
          <a:xfrm>
            <a:off x="3935364" y="1967213"/>
            <a:ext cx="10668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Whimsical</a:t>
            </a:r>
          </a:p>
        </p:txBody>
      </p:sp>
      <p:sp>
        <p:nvSpPr>
          <p:cNvPr id="18441" name="TextBox 15"/>
          <p:cNvSpPr txBox="1">
            <a:spLocks noChangeArrowheads="1"/>
          </p:cNvSpPr>
          <p:nvPr/>
        </p:nvSpPr>
        <p:spPr bwMode="auto">
          <a:xfrm>
            <a:off x="6934200" y="1967213"/>
            <a:ext cx="1929384" cy="307975"/>
          </a:xfrm>
          <a:prstGeom prst="rect">
            <a:avLst/>
          </a:prstGeom>
          <a:noFill/>
          <a:ln w="9525">
            <a:noFill/>
            <a:miter lim="800000"/>
            <a:headEnd/>
            <a:tailEnd/>
          </a:ln>
        </p:spPr>
        <p:txBody>
          <a:bodyPr wrap="square">
            <a:spAutoFit/>
          </a:bodyPr>
          <a:lstStyle/>
          <a:p>
            <a:pPr algn="ctr"/>
            <a:r>
              <a:rPr lang="en-US" sz="1400" dirty="0">
                <a:solidFill>
                  <a:srgbClr val="000099"/>
                </a:solidFill>
                <a:latin typeface="Calibri" pitchFamily="34" charset="0"/>
              </a:rPr>
              <a:t>Parent  with Child</a:t>
            </a:r>
          </a:p>
        </p:txBody>
      </p:sp>
      <p:pic>
        <p:nvPicPr>
          <p:cNvPr id="19" name="Picture 18" descr="check photo.jpg"/>
          <p:cNvPicPr>
            <a:picLocks noChangeAspect="1"/>
          </p:cNvPicPr>
          <p:nvPr/>
        </p:nvPicPr>
        <p:blipFill>
          <a:blip r:embed="rId8" cstate="print"/>
          <a:stretch>
            <a:fillRect/>
          </a:stretch>
        </p:blipFill>
        <p:spPr>
          <a:xfrm>
            <a:off x="2209800" y="2275188"/>
            <a:ext cx="1064896" cy="710918"/>
          </a:xfrm>
          <a:prstGeom prst="rect">
            <a:avLst/>
          </a:prstGeom>
          <a:ln>
            <a:noFill/>
          </a:ln>
          <a:effectLst>
            <a:outerShdw blurRad="292100" dist="139700" dir="2700000" algn="tl" rotWithShape="0">
              <a:srgbClr val="333333">
                <a:alpha val="65000"/>
              </a:srgbClr>
            </a:outerShdw>
          </a:effectLst>
        </p:spPr>
      </p:pic>
      <p:pic>
        <p:nvPicPr>
          <p:cNvPr id="18445" name="Picture 19" descr="feet.jpg"/>
          <p:cNvPicPr>
            <a:picLocks noChangeAspect="1"/>
          </p:cNvPicPr>
          <p:nvPr/>
        </p:nvPicPr>
        <p:blipFill>
          <a:blip r:embed="rId9" cstate="print"/>
          <a:srcRect/>
          <a:stretch>
            <a:fillRect/>
          </a:stretch>
        </p:blipFill>
        <p:spPr bwMode="auto">
          <a:xfrm>
            <a:off x="4114800" y="2275188"/>
            <a:ext cx="838200" cy="1257300"/>
          </a:xfrm>
          <a:prstGeom prst="rect">
            <a:avLst/>
          </a:prstGeom>
          <a:ln>
            <a:noFill/>
          </a:ln>
          <a:effectLst>
            <a:outerShdw blurRad="292100" dist="139700" dir="2700000" algn="tl" rotWithShape="0">
              <a:srgbClr val="333333">
                <a:alpha val="65000"/>
              </a:srgbClr>
            </a:outerShdw>
          </a:effectLst>
        </p:spPr>
      </p:pic>
      <p:pic>
        <p:nvPicPr>
          <p:cNvPr id="22" name="Picture 21" descr="woman vertical.jpg"/>
          <p:cNvPicPr>
            <a:picLocks noChangeAspect="1"/>
          </p:cNvPicPr>
          <p:nvPr/>
        </p:nvPicPr>
        <p:blipFill>
          <a:blip r:embed="rId10" cstate="print"/>
          <a:stretch>
            <a:fillRect/>
          </a:stretch>
        </p:blipFill>
        <p:spPr>
          <a:xfrm>
            <a:off x="6248400" y="2275188"/>
            <a:ext cx="715656" cy="869657"/>
          </a:xfrm>
          <a:prstGeom prst="rect">
            <a:avLst/>
          </a:prstGeom>
          <a:ln>
            <a:noFill/>
          </a:ln>
          <a:effectLst>
            <a:outerShdw blurRad="292100" dist="139700" dir="2700000" algn="tl" rotWithShape="0">
              <a:srgbClr val="333333">
                <a:alpha val="65000"/>
              </a:srgbClr>
            </a:outerShdw>
          </a:effectLst>
        </p:spPr>
      </p:pic>
      <p:sp>
        <p:nvSpPr>
          <p:cNvPr id="18440" name="TextBox 13"/>
          <p:cNvSpPr txBox="1">
            <a:spLocks noChangeArrowheads="1"/>
          </p:cNvSpPr>
          <p:nvPr/>
        </p:nvSpPr>
        <p:spPr bwMode="auto">
          <a:xfrm>
            <a:off x="609600" y="1970388"/>
            <a:ext cx="10668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Technology</a:t>
            </a:r>
          </a:p>
        </p:txBody>
      </p:sp>
      <p:cxnSp>
        <p:nvCxnSpPr>
          <p:cNvPr id="31" name="Straight Connector 30"/>
          <p:cNvCxnSpPr/>
          <p:nvPr/>
        </p:nvCxnSpPr>
        <p:spPr>
          <a:xfrm>
            <a:off x="137160" y="3972528"/>
            <a:ext cx="886968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30" name="Picture 29" descr="Beach Scene.jpg"/>
          <p:cNvPicPr>
            <a:picLocks noChangeAspect="1"/>
          </p:cNvPicPr>
          <p:nvPr/>
        </p:nvPicPr>
        <p:blipFill>
          <a:blip r:embed="rId11" cstate="print"/>
          <a:srcRect r="20025"/>
          <a:stretch>
            <a:fillRect/>
          </a:stretch>
        </p:blipFill>
        <p:spPr>
          <a:xfrm>
            <a:off x="3478161" y="2814581"/>
            <a:ext cx="762000" cy="634963"/>
          </a:xfrm>
          <a:prstGeom prst="rect">
            <a:avLst/>
          </a:prstGeom>
          <a:ln>
            <a:noFill/>
          </a:ln>
          <a:effectLst>
            <a:outerShdw blurRad="292100" dist="139700" dir="2700000" algn="tl" rotWithShape="0">
              <a:srgbClr val="333333">
                <a:alpha val="65000"/>
              </a:srgbClr>
            </a:outerShdw>
          </a:effectLst>
        </p:spPr>
      </p:pic>
      <p:pic>
        <p:nvPicPr>
          <p:cNvPr id="35" name="Picture 34" descr="Home Page Payment Solutions.jpg"/>
          <p:cNvPicPr>
            <a:picLocks noChangeAspect="1"/>
          </p:cNvPicPr>
          <p:nvPr/>
        </p:nvPicPr>
        <p:blipFill>
          <a:blip r:embed="rId12" cstate="print"/>
          <a:srcRect l="13333" r="20000"/>
          <a:stretch>
            <a:fillRect/>
          </a:stretch>
        </p:blipFill>
        <p:spPr>
          <a:xfrm>
            <a:off x="4953000" y="4343400"/>
            <a:ext cx="762000" cy="762000"/>
          </a:xfrm>
          <a:prstGeom prst="rect">
            <a:avLst/>
          </a:prstGeom>
          <a:ln>
            <a:noFill/>
          </a:ln>
          <a:effectLst>
            <a:outerShdw blurRad="292100" dist="139700" dir="2700000" algn="tl" rotWithShape="0">
              <a:srgbClr val="333333">
                <a:alpha val="65000"/>
              </a:srgbClr>
            </a:outerShdw>
          </a:effectLst>
        </p:spPr>
      </p:pic>
      <p:sp>
        <p:nvSpPr>
          <p:cNvPr id="38" name="TextBox 15"/>
          <p:cNvSpPr txBox="1">
            <a:spLocks noChangeArrowheads="1"/>
          </p:cNvSpPr>
          <p:nvPr/>
        </p:nvSpPr>
        <p:spPr bwMode="auto">
          <a:xfrm>
            <a:off x="7388940" y="4002024"/>
            <a:ext cx="10668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Green</a:t>
            </a:r>
          </a:p>
        </p:txBody>
      </p:sp>
      <p:pic>
        <p:nvPicPr>
          <p:cNvPr id="39" name="Picture 38" descr="couple in kitchen vertical.jpg"/>
          <p:cNvPicPr>
            <a:picLocks noChangeAspect="1"/>
          </p:cNvPicPr>
          <p:nvPr/>
        </p:nvPicPr>
        <p:blipFill>
          <a:blip r:embed="rId13" cstate="print"/>
          <a:stretch>
            <a:fillRect/>
          </a:stretch>
        </p:blipFill>
        <p:spPr>
          <a:xfrm>
            <a:off x="7376160" y="3082528"/>
            <a:ext cx="1194680" cy="796453"/>
          </a:xfrm>
          <a:prstGeom prst="rect">
            <a:avLst/>
          </a:prstGeom>
          <a:ln>
            <a:noFill/>
          </a:ln>
          <a:effectLst>
            <a:outerShdw blurRad="292100" dist="139700" dir="2700000" algn="tl" rotWithShape="0">
              <a:srgbClr val="333333">
                <a:alpha val="65000"/>
              </a:srgbClr>
            </a:outerShdw>
          </a:effectLst>
        </p:spPr>
      </p:pic>
      <p:pic>
        <p:nvPicPr>
          <p:cNvPr id="40" name="Picture 39" descr="senior couple crop.jpg"/>
          <p:cNvPicPr>
            <a:picLocks noChangeAspect="1"/>
          </p:cNvPicPr>
          <p:nvPr/>
        </p:nvPicPr>
        <p:blipFill>
          <a:blip r:embed="rId14" cstate="print"/>
          <a:srcRect r="16290"/>
          <a:stretch>
            <a:fillRect/>
          </a:stretch>
        </p:blipFill>
        <p:spPr>
          <a:xfrm>
            <a:off x="5840349" y="4306825"/>
            <a:ext cx="1297863" cy="914400"/>
          </a:xfrm>
          <a:prstGeom prst="rect">
            <a:avLst/>
          </a:prstGeom>
          <a:ln>
            <a:noFill/>
          </a:ln>
          <a:effectLst>
            <a:outerShdw blurRad="292100" dist="139700" dir="2700000" algn="tl" rotWithShape="0">
              <a:srgbClr val="333333">
                <a:alpha val="65000"/>
              </a:srgbClr>
            </a:outerShdw>
          </a:effectLst>
        </p:spPr>
      </p:pic>
      <p:sp>
        <p:nvSpPr>
          <p:cNvPr id="41" name="TextBox 11"/>
          <p:cNvSpPr txBox="1">
            <a:spLocks noChangeArrowheads="1"/>
          </p:cNvSpPr>
          <p:nvPr/>
        </p:nvSpPr>
        <p:spPr bwMode="auto">
          <a:xfrm>
            <a:off x="3875894" y="3998849"/>
            <a:ext cx="15240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Young Couple</a:t>
            </a:r>
          </a:p>
        </p:txBody>
      </p:sp>
      <p:sp>
        <p:nvSpPr>
          <p:cNvPr id="42" name="TextBox 11"/>
          <p:cNvSpPr txBox="1">
            <a:spLocks noChangeArrowheads="1"/>
          </p:cNvSpPr>
          <p:nvPr/>
        </p:nvSpPr>
        <p:spPr bwMode="auto">
          <a:xfrm>
            <a:off x="5690412" y="4002024"/>
            <a:ext cx="15240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Seniors</a:t>
            </a:r>
          </a:p>
        </p:txBody>
      </p:sp>
      <p:sp>
        <p:nvSpPr>
          <p:cNvPr id="43" name="TextBox 11"/>
          <p:cNvSpPr txBox="1">
            <a:spLocks noChangeArrowheads="1"/>
          </p:cNvSpPr>
          <p:nvPr/>
        </p:nvSpPr>
        <p:spPr bwMode="auto">
          <a:xfrm>
            <a:off x="1990562" y="4002024"/>
            <a:ext cx="15240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Family</a:t>
            </a:r>
          </a:p>
        </p:txBody>
      </p:sp>
      <p:pic>
        <p:nvPicPr>
          <p:cNvPr id="44" name="Picture 43" descr="couple laptop square.jpg"/>
          <p:cNvPicPr>
            <a:picLocks noChangeAspect="1"/>
          </p:cNvPicPr>
          <p:nvPr/>
        </p:nvPicPr>
        <p:blipFill>
          <a:blip r:embed="rId15" cstate="print"/>
          <a:stretch>
            <a:fillRect/>
          </a:stretch>
        </p:blipFill>
        <p:spPr>
          <a:xfrm>
            <a:off x="4556091" y="5257800"/>
            <a:ext cx="933155" cy="813656"/>
          </a:xfrm>
          <a:prstGeom prst="rect">
            <a:avLst/>
          </a:prstGeom>
          <a:ln>
            <a:noFill/>
          </a:ln>
          <a:effectLst>
            <a:outerShdw blurRad="292100" dist="139700" dir="2700000" algn="tl" rotWithShape="0">
              <a:srgbClr val="333333">
                <a:alpha val="65000"/>
              </a:srgbClr>
            </a:outerShdw>
          </a:effectLst>
        </p:spPr>
      </p:pic>
      <p:sp>
        <p:nvSpPr>
          <p:cNvPr id="47" name="TextBox 11"/>
          <p:cNvSpPr txBox="1">
            <a:spLocks noChangeArrowheads="1"/>
          </p:cNvSpPr>
          <p:nvPr/>
        </p:nvSpPr>
        <p:spPr bwMode="auto">
          <a:xfrm>
            <a:off x="162228" y="4002024"/>
            <a:ext cx="1524000" cy="307975"/>
          </a:xfrm>
          <a:prstGeom prst="rect">
            <a:avLst/>
          </a:prstGeom>
          <a:noFill/>
          <a:ln w="9525">
            <a:noFill/>
            <a:miter lim="800000"/>
            <a:headEnd/>
            <a:tailEnd/>
          </a:ln>
        </p:spPr>
        <p:txBody>
          <a:bodyPr>
            <a:spAutoFit/>
          </a:bodyPr>
          <a:lstStyle/>
          <a:p>
            <a:pPr algn="ctr"/>
            <a:r>
              <a:rPr lang="en-US" sz="1400" dirty="0">
                <a:solidFill>
                  <a:srgbClr val="000099"/>
                </a:solidFill>
                <a:latin typeface="Calibri" pitchFamily="34" charset="0"/>
              </a:rPr>
              <a:t>Mobile</a:t>
            </a:r>
          </a:p>
        </p:txBody>
      </p:sp>
      <p:pic>
        <p:nvPicPr>
          <p:cNvPr id="48" name="Picture 47" descr="woman texting.jpg"/>
          <p:cNvPicPr>
            <a:picLocks noChangeAspect="1"/>
          </p:cNvPicPr>
          <p:nvPr/>
        </p:nvPicPr>
        <p:blipFill>
          <a:blip r:embed="rId16" cstate="print"/>
          <a:srcRect l="15385"/>
          <a:stretch>
            <a:fillRect/>
          </a:stretch>
        </p:blipFill>
        <p:spPr>
          <a:xfrm flipH="1">
            <a:off x="719593" y="4905614"/>
            <a:ext cx="956392" cy="752856"/>
          </a:xfrm>
          <a:prstGeom prst="rect">
            <a:avLst/>
          </a:prstGeom>
          <a:ln>
            <a:noFill/>
          </a:ln>
          <a:effectLst>
            <a:outerShdw blurRad="292100" dist="139700" dir="2700000" algn="tl" rotWithShape="0">
              <a:srgbClr val="333333">
                <a:alpha val="65000"/>
              </a:srgbClr>
            </a:outerShdw>
          </a:effectLst>
        </p:spPr>
      </p:pic>
      <p:pic>
        <p:nvPicPr>
          <p:cNvPr id="49" name="Picture 48" descr="Green globe tree-knocked out.png"/>
          <p:cNvPicPr>
            <a:picLocks noChangeAspect="1"/>
          </p:cNvPicPr>
          <p:nvPr/>
        </p:nvPicPr>
        <p:blipFill>
          <a:blip r:embed="rId17" cstate="print"/>
          <a:stretch>
            <a:fillRect/>
          </a:stretch>
        </p:blipFill>
        <p:spPr>
          <a:xfrm>
            <a:off x="7239000" y="4611624"/>
            <a:ext cx="898793" cy="1143000"/>
          </a:xfrm>
          <a:prstGeom prst="rect">
            <a:avLst/>
          </a:prstGeom>
          <a:ln>
            <a:noFill/>
          </a:ln>
          <a:effectLst>
            <a:outerShdw blurRad="292100" dist="139700" dir="2700000" algn="tl" rotWithShape="0">
              <a:srgbClr val="333333">
                <a:alpha val="65000"/>
              </a:srgbClr>
            </a:outerShdw>
          </a:effectLst>
        </p:spPr>
      </p:pic>
      <p:pic>
        <p:nvPicPr>
          <p:cNvPr id="36" name="Picture 35" descr="Pay online button.jpg"/>
          <p:cNvPicPr>
            <a:picLocks noChangeAspect="1"/>
          </p:cNvPicPr>
          <p:nvPr/>
        </p:nvPicPr>
        <p:blipFill>
          <a:blip r:embed="rId18" cstate="print"/>
          <a:srcRect b="20000"/>
          <a:stretch>
            <a:fillRect/>
          </a:stretch>
        </p:blipFill>
        <p:spPr>
          <a:xfrm>
            <a:off x="4473680" y="2998825"/>
            <a:ext cx="983226" cy="629346"/>
          </a:xfrm>
          <a:prstGeom prst="rect">
            <a:avLst/>
          </a:prstGeom>
          <a:ln>
            <a:noFill/>
          </a:ln>
          <a:effectLst>
            <a:outerShdw blurRad="292100" dist="139700" dir="2700000" algn="tl" rotWithShape="0">
              <a:srgbClr val="333333">
                <a:alpha val="65000"/>
              </a:srgbClr>
            </a:outerShdw>
          </a:effectLst>
        </p:spPr>
      </p:pic>
      <p:pic>
        <p:nvPicPr>
          <p:cNvPr id="34" name="Picture 33" descr="123 poster.png"/>
          <p:cNvPicPr>
            <a:picLocks noChangeAspect="1"/>
          </p:cNvPicPr>
          <p:nvPr/>
        </p:nvPicPr>
        <p:blipFill>
          <a:blip r:embed="rId19" cstate="print"/>
          <a:srcRect b="62691"/>
          <a:stretch>
            <a:fillRect/>
          </a:stretch>
        </p:blipFill>
        <p:spPr>
          <a:xfrm>
            <a:off x="3406906" y="3377410"/>
            <a:ext cx="1100615" cy="530446"/>
          </a:xfrm>
          <a:prstGeom prst="rect">
            <a:avLst/>
          </a:prstGeom>
          <a:ln>
            <a:noFill/>
          </a:ln>
          <a:effectLst>
            <a:outerShdw blurRad="292100" dist="139700" dir="2700000" algn="tl" rotWithShape="0">
              <a:srgbClr val="333333">
                <a:alpha val="65000"/>
              </a:srgbClr>
            </a:outerShdw>
          </a:effectLst>
        </p:spPr>
      </p:pic>
      <p:pic>
        <p:nvPicPr>
          <p:cNvPr id="51" name="Picture 50" descr="Green Hands Tree.jpg"/>
          <p:cNvPicPr>
            <a:picLocks noChangeAspect="1"/>
          </p:cNvPicPr>
          <p:nvPr/>
        </p:nvPicPr>
        <p:blipFill>
          <a:blip r:embed="rId20" cstate="print"/>
          <a:stretch>
            <a:fillRect/>
          </a:stretch>
        </p:blipFill>
        <p:spPr>
          <a:xfrm>
            <a:off x="7917549" y="5459656"/>
            <a:ext cx="793604" cy="660924"/>
          </a:xfrm>
          <a:prstGeom prst="rect">
            <a:avLst/>
          </a:prstGeom>
          <a:ln>
            <a:noFill/>
          </a:ln>
          <a:effectLst>
            <a:outerShdw blurRad="292100" dist="139700" dir="2700000" algn="tl" rotWithShape="0">
              <a:srgbClr val="333333">
                <a:alpha val="65000"/>
              </a:srgbClr>
            </a:outerShdw>
          </a:effectLst>
        </p:spPr>
      </p:pic>
      <p:pic>
        <p:nvPicPr>
          <p:cNvPr id="50" name="Picture 49" descr="Electronics cut out lo-res.jpg"/>
          <p:cNvPicPr>
            <a:picLocks noChangeAspect="1"/>
          </p:cNvPicPr>
          <p:nvPr/>
        </p:nvPicPr>
        <p:blipFill>
          <a:blip r:embed="rId21" cstate="print">
            <a:clrChange>
              <a:clrFrom>
                <a:srgbClr val="FFFFFF"/>
              </a:clrFrom>
              <a:clrTo>
                <a:srgbClr val="FFFFFF">
                  <a:alpha val="0"/>
                </a:srgbClr>
              </a:clrTo>
            </a:clrChange>
          </a:blip>
          <a:stretch>
            <a:fillRect/>
          </a:stretch>
        </p:blipFill>
        <p:spPr>
          <a:xfrm>
            <a:off x="76200" y="2152650"/>
            <a:ext cx="1295400" cy="971550"/>
          </a:xfrm>
          <a:prstGeom prst="rect">
            <a:avLst/>
          </a:prstGeom>
          <a:ln>
            <a:noFill/>
          </a:ln>
          <a:effectLst>
            <a:outerShdw blurRad="292100" dist="139700" dir="2700000" algn="tl" rotWithShape="0">
              <a:srgbClr val="333333">
                <a:alpha val="65000"/>
              </a:srgbClr>
            </a:outerShdw>
          </a:effectLst>
        </p:spPr>
      </p:pic>
      <p:pic>
        <p:nvPicPr>
          <p:cNvPr id="18443" name="Picture 17" descr="computer screen.jpg"/>
          <p:cNvPicPr>
            <a:picLocks noChangeAspect="1"/>
          </p:cNvPicPr>
          <p:nvPr/>
        </p:nvPicPr>
        <p:blipFill>
          <a:blip r:embed="rId22" cstate="print"/>
          <a:stretch>
            <a:fillRect/>
          </a:stretch>
        </p:blipFill>
        <p:spPr bwMode="auto">
          <a:xfrm>
            <a:off x="1265903" y="2403892"/>
            <a:ext cx="762000" cy="719328"/>
          </a:xfrm>
          <a:prstGeom prst="rect">
            <a:avLst/>
          </a:prstGeom>
          <a:ln>
            <a:noFill/>
          </a:ln>
          <a:effectLst>
            <a:outerShdw blurRad="292100" dist="139700" dir="2700000" algn="tl" rotWithShape="0">
              <a:srgbClr val="333333">
                <a:alpha val="65000"/>
              </a:srgbClr>
            </a:outerShdw>
          </a:effectLst>
        </p:spPr>
      </p:pic>
      <p:pic>
        <p:nvPicPr>
          <p:cNvPr id="20" name="Picture 19" descr="cell phone.jpg"/>
          <p:cNvPicPr>
            <a:picLocks noChangeAspect="1"/>
          </p:cNvPicPr>
          <p:nvPr/>
        </p:nvPicPr>
        <p:blipFill>
          <a:blip r:embed="rId23" cstate="print">
            <a:clrChange>
              <a:clrFrom>
                <a:srgbClr val="FFFFFF"/>
              </a:clrFrom>
              <a:clrTo>
                <a:srgbClr val="FFFFFF">
                  <a:alpha val="0"/>
                </a:srgbClr>
              </a:clrTo>
            </a:clrChange>
          </a:blip>
          <a:stretch>
            <a:fillRect/>
          </a:stretch>
        </p:blipFill>
        <p:spPr>
          <a:xfrm>
            <a:off x="1806659" y="2808769"/>
            <a:ext cx="182880" cy="346407"/>
          </a:xfrm>
          <a:prstGeom prst="rect">
            <a:avLst/>
          </a:prstGeom>
          <a:ln>
            <a:noFill/>
          </a:ln>
          <a:effectLst>
            <a:outerShdw blurRad="292100" dist="139700" dir="2700000" algn="tl" rotWithShape="0">
              <a:srgbClr val="333333">
                <a:alpha val="65000"/>
              </a:srgbClr>
            </a:outerShdw>
          </a:effectLst>
        </p:spPr>
      </p:pic>
      <p:pic>
        <p:nvPicPr>
          <p:cNvPr id="56" name="Picture 55" descr="Man Couch Phone iStock_000046185270.jpg"/>
          <p:cNvPicPr>
            <a:picLocks noChangeAspect="1"/>
          </p:cNvPicPr>
          <p:nvPr/>
        </p:nvPicPr>
        <p:blipFill>
          <a:blip r:embed="rId24" cstate="print"/>
          <a:srcRect l="26519" t="16923"/>
          <a:stretch>
            <a:fillRect/>
          </a:stretch>
        </p:blipFill>
        <p:spPr>
          <a:xfrm>
            <a:off x="5722372" y="3124200"/>
            <a:ext cx="855406" cy="796412"/>
          </a:xfrm>
          <a:prstGeom prst="rect">
            <a:avLst/>
          </a:prstGeom>
          <a:ln>
            <a:noFill/>
          </a:ln>
          <a:effectLst>
            <a:outerShdw blurRad="292100" dist="139700" dir="2700000" algn="tl" rotWithShape="0">
              <a:srgbClr val="333333">
                <a:alpha val="65000"/>
              </a:srgbClr>
            </a:outerShdw>
          </a:effectLst>
        </p:spPr>
      </p:pic>
      <p:pic>
        <p:nvPicPr>
          <p:cNvPr id="57" name="Picture 56" descr="Tablet City Background iStock_000048607634.jpg"/>
          <p:cNvPicPr>
            <a:picLocks noChangeAspect="1"/>
          </p:cNvPicPr>
          <p:nvPr/>
        </p:nvPicPr>
        <p:blipFill>
          <a:blip r:embed="rId25" cstate="print"/>
          <a:stretch>
            <a:fillRect/>
          </a:stretch>
        </p:blipFill>
        <p:spPr>
          <a:xfrm>
            <a:off x="167356" y="5495761"/>
            <a:ext cx="1064678" cy="709714"/>
          </a:xfrm>
          <a:prstGeom prst="rect">
            <a:avLst/>
          </a:prstGeom>
          <a:ln>
            <a:noFill/>
          </a:ln>
          <a:effectLst>
            <a:outerShdw blurRad="292100" dist="139700" dir="2700000" algn="tl" rotWithShape="0">
              <a:srgbClr val="333333">
                <a:alpha val="65000"/>
              </a:srgbClr>
            </a:outerShdw>
          </a:effectLst>
        </p:spPr>
      </p:pic>
      <p:pic>
        <p:nvPicPr>
          <p:cNvPr id="58" name="Picture 57" descr="Laptop Typing iStock_000035693428.jpg"/>
          <p:cNvPicPr>
            <a:picLocks noChangeAspect="1"/>
          </p:cNvPicPr>
          <p:nvPr/>
        </p:nvPicPr>
        <p:blipFill>
          <a:blip r:embed="rId26" cstate="print"/>
          <a:stretch>
            <a:fillRect/>
          </a:stretch>
        </p:blipFill>
        <p:spPr>
          <a:xfrm>
            <a:off x="560438" y="3077171"/>
            <a:ext cx="1076632" cy="718411"/>
          </a:xfrm>
          <a:prstGeom prst="rect">
            <a:avLst/>
          </a:prstGeom>
          <a:ln>
            <a:noFill/>
          </a:ln>
          <a:effectLst>
            <a:outerShdw blurRad="292100" dist="139700" dir="2700000" algn="tl" rotWithShape="0">
              <a:srgbClr val="333333">
                <a:alpha val="65000"/>
              </a:srgbClr>
            </a:outerShdw>
          </a:effectLst>
        </p:spPr>
      </p:pic>
      <p:pic>
        <p:nvPicPr>
          <p:cNvPr id="59" name="Picture 58" descr="Mobile Payment iStock_000057977984.jpg"/>
          <p:cNvPicPr>
            <a:picLocks noChangeAspect="1"/>
          </p:cNvPicPr>
          <p:nvPr/>
        </p:nvPicPr>
        <p:blipFill>
          <a:blip r:embed="rId27" cstate="print"/>
          <a:srcRect l="16667"/>
          <a:stretch>
            <a:fillRect/>
          </a:stretch>
        </p:blipFill>
        <p:spPr>
          <a:xfrm>
            <a:off x="5568745" y="2330247"/>
            <a:ext cx="755855" cy="604686"/>
          </a:xfrm>
          <a:prstGeom prst="rect">
            <a:avLst/>
          </a:prstGeom>
          <a:ln>
            <a:noFill/>
          </a:ln>
          <a:effectLst>
            <a:outerShdw blurRad="292100" dist="139700" dir="2700000" algn="tl" rotWithShape="0">
              <a:srgbClr val="333333">
                <a:alpha val="65000"/>
              </a:srgbClr>
            </a:outerShdw>
          </a:effectLst>
        </p:spPr>
      </p:pic>
      <p:pic>
        <p:nvPicPr>
          <p:cNvPr id="61" name="Picture 60" descr="family walking.jpg"/>
          <p:cNvPicPr>
            <a:picLocks noChangeAspect="1"/>
          </p:cNvPicPr>
          <p:nvPr/>
        </p:nvPicPr>
        <p:blipFill>
          <a:blip r:embed="rId28" cstate="print"/>
          <a:stretch>
            <a:fillRect/>
          </a:stretch>
        </p:blipFill>
        <p:spPr>
          <a:xfrm>
            <a:off x="2632525" y="4527560"/>
            <a:ext cx="1118506" cy="745396"/>
          </a:xfrm>
          <a:prstGeom prst="rect">
            <a:avLst/>
          </a:prstGeom>
          <a:ln>
            <a:noFill/>
          </a:ln>
          <a:effectLst>
            <a:outerShdw blurRad="292100" dist="139700" dir="2700000" algn="tl" rotWithShape="0">
              <a:srgbClr val="333333">
                <a:alpha val="65000"/>
              </a:srgbClr>
            </a:outerShdw>
          </a:effectLst>
        </p:spPr>
      </p:pic>
      <p:pic>
        <p:nvPicPr>
          <p:cNvPr id="62" name="Picture 61" descr="family with computer vertical.jpg"/>
          <p:cNvPicPr>
            <a:picLocks noChangeAspect="1"/>
          </p:cNvPicPr>
          <p:nvPr/>
        </p:nvPicPr>
        <p:blipFill>
          <a:blip r:embed="rId29" cstate="print"/>
          <a:stretch>
            <a:fillRect/>
          </a:stretch>
        </p:blipFill>
        <p:spPr>
          <a:xfrm>
            <a:off x="1799925" y="4323350"/>
            <a:ext cx="954983" cy="827253"/>
          </a:xfrm>
          <a:prstGeom prst="rect">
            <a:avLst/>
          </a:prstGeom>
          <a:ln>
            <a:noFill/>
          </a:ln>
          <a:effectLst>
            <a:outerShdw blurRad="292100" dist="139700" dir="2700000" algn="tl" rotWithShape="0">
              <a:srgbClr val="333333">
                <a:alpha val="65000"/>
              </a:srgbClr>
            </a:outerShdw>
          </a:effectLst>
        </p:spPr>
      </p:pic>
      <p:pic>
        <p:nvPicPr>
          <p:cNvPr id="63" name="Picture 62" descr="Family white.jpg"/>
          <p:cNvPicPr>
            <a:picLocks noChangeAspect="1"/>
          </p:cNvPicPr>
          <p:nvPr/>
        </p:nvPicPr>
        <p:blipFill>
          <a:blip r:embed="rId30" cstate="print"/>
          <a:stretch>
            <a:fillRect/>
          </a:stretch>
        </p:blipFill>
        <p:spPr>
          <a:xfrm>
            <a:off x="1814322" y="5184896"/>
            <a:ext cx="1133856" cy="755904"/>
          </a:xfrm>
          <a:prstGeom prst="rect">
            <a:avLst/>
          </a:prstGeom>
          <a:ln>
            <a:noFill/>
          </a:ln>
          <a:effectLst>
            <a:outerShdw blurRad="292100" dist="139700" dir="2700000" algn="tl" rotWithShape="0">
              <a:srgbClr val="333333">
                <a:alpha val="65000"/>
              </a:srgbClr>
            </a:outerShdw>
          </a:effectLst>
        </p:spPr>
      </p:pic>
      <p:pic>
        <p:nvPicPr>
          <p:cNvPr id="64" name="Picture 63" descr="Family white.jpg"/>
          <p:cNvPicPr>
            <a:picLocks noChangeAspect="1"/>
          </p:cNvPicPr>
          <p:nvPr/>
        </p:nvPicPr>
        <p:blipFill>
          <a:blip r:embed="rId31" cstate="print"/>
          <a:stretch>
            <a:fillRect/>
          </a:stretch>
        </p:blipFill>
        <p:spPr>
          <a:xfrm>
            <a:off x="2783297" y="5361049"/>
            <a:ext cx="1034540" cy="755904"/>
          </a:xfrm>
          <a:prstGeom prst="rect">
            <a:avLst/>
          </a:prstGeom>
          <a:ln>
            <a:noFill/>
          </a:ln>
          <a:effectLst>
            <a:outerShdw blurRad="292100" dist="139700" dir="2700000" algn="tl" rotWithShape="0">
              <a:srgbClr val="333333">
                <a:alpha val="65000"/>
              </a:srgbClr>
            </a:outerShdw>
          </a:effectLst>
        </p:spPr>
      </p:pic>
      <p:sp>
        <p:nvSpPr>
          <p:cNvPr id="92" name="Rectangle 91"/>
          <p:cNvSpPr/>
          <p:nvPr/>
        </p:nvSpPr>
        <p:spPr>
          <a:xfrm>
            <a:off x="-228600" y="1066800"/>
            <a:ext cx="9601200" cy="533400"/>
          </a:xfrm>
          <a:prstGeom prst="rect">
            <a:avLst/>
          </a:prstGeom>
          <a:solidFill>
            <a:schemeClr val="accent5"/>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93" name="Content Placeholder 16"/>
          <p:cNvSpPr>
            <a:spLocks noGrp="1"/>
          </p:cNvSpPr>
          <p:nvPr>
            <p:ph idx="1"/>
          </p:nvPr>
        </p:nvSpPr>
        <p:spPr>
          <a:xfrm>
            <a:off x="457200" y="1066801"/>
            <a:ext cx="8229600" cy="761999"/>
          </a:xfrm>
        </p:spPr>
        <p:txBody>
          <a:bodyPr/>
          <a:lstStyle/>
          <a:p>
            <a:pPr marL="0" indent="0">
              <a:buNone/>
            </a:pPr>
            <a:r>
              <a:rPr lang="en-US" dirty="0">
                <a:solidFill>
                  <a:schemeClr val="bg1"/>
                </a:solidFill>
              </a:rPr>
              <a:t>Use PSN templates to create marketing pieces</a:t>
            </a:r>
          </a:p>
        </p:txBody>
      </p:sp>
      <p:sp>
        <p:nvSpPr>
          <p:cNvPr id="94" name="TextBox 93"/>
          <p:cNvSpPr txBox="1"/>
          <p:nvPr/>
        </p:nvSpPr>
        <p:spPr>
          <a:xfrm>
            <a:off x="3352800" y="6172200"/>
            <a:ext cx="5791200" cy="646331"/>
          </a:xfrm>
          <a:prstGeom prst="rect">
            <a:avLst/>
          </a:prstGeom>
          <a:noFill/>
        </p:spPr>
        <p:txBody>
          <a:bodyPr wrap="square" rtlCol="0">
            <a:spAutoFit/>
          </a:bodyPr>
          <a:lstStyle/>
          <a:p>
            <a:pPr marL="0" lvl="1"/>
            <a:r>
              <a:rPr lang="en-US" b="1" dirty="0">
                <a:solidFill>
                  <a:schemeClr val="tx1">
                    <a:lumMod val="50000"/>
                    <a:lumOff val="50000"/>
                  </a:schemeClr>
                </a:solidFill>
              </a:rPr>
              <a:t>Download the Marketing Request form on the Guides &amp; Forms page</a:t>
            </a:r>
          </a:p>
        </p:txBody>
      </p:sp>
      <p:sp>
        <p:nvSpPr>
          <p:cNvPr id="95" name="TextBox 94"/>
          <p:cNvSpPr txBox="1"/>
          <p:nvPr/>
        </p:nvSpPr>
        <p:spPr>
          <a:xfrm>
            <a:off x="2209800" y="6248400"/>
            <a:ext cx="1066800"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dirty="0"/>
              <a:t>THEMES</a:t>
            </a:r>
          </a:p>
        </p:txBody>
      </p:sp>
      <p:sp>
        <p:nvSpPr>
          <p:cNvPr id="3" name="TextBox 2">
            <a:extLst>
              <a:ext uri="{FF2B5EF4-FFF2-40B4-BE49-F238E27FC236}">
                <a16:creationId xmlns:a16="http://schemas.microsoft.com/office/drawing/2014/main" id="{93620D00-BAEC-4C2E-8CB6-4737572F2DDD}"/>
              </a:ext>
            </a:extLst>
          </p:cNvPr>
          <p:cNvSpPr txBox="1"/>
          <p:nvPr/>
        </p:nvSpPr>
        <p:spPr>
          <a:xfrm>
            <a:off x="137161" y="2808769"/>
            <a:ext cx="320040" cy="30777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b="1" dirty="0">
                <a:solidFill>
                  <a:schemeClr val="tx1"/>
                </a:solidFill>
              </a:rPr>
              <a:t>A</a:t>
            </a:r>
          </a:p>
        </p:txBody>
      </p:sp>
      <p:sp>
        <p:nvSpPr>
          <p:cNvPr id="52" name="TextBox 51">
            <a:extLst>
              <a:ext uri="{FF2B5EF4-FFF2-40B4-BE49-F238E27FC236}">
                <a16:creationId xmlns:a16="http://schemas.microsoft.com/office/drawing/2014/main" id="{8884EB75-57BA-444D-9A8E-23044B318AB5}"/>
              </a:ext>
            </a:extLst>
          </p:cNvPr>
          <p:cNvSpPr txBox="1"/>
          <p:nvPr/>
        </p:nvSpPr>
        <p:spPr>
          <a:xfrm>
            <a:off x="1707863" y="2258631"/>
            <a:ext cx="320040" cy="30777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b="1" dirty="0">
                <a:solidFill>
                  <a:schemeClr val="tx1"/>
                </a:solidFill>
              </a:rPr>
              <a:t>B</a:t>
            </a:r>
          </a:p>
        </p:txBody>
      </p:sp>
      <p:sp>
        <p:nvSpPr>
          <p:cNvPr id="54" name="TextBox 53">
            <a:extLst>
              <a:ext uri="{FF2B5EF4-FFF2-40B4-BE49-F238E27FC236}">
                <a16:creationId xmlns:a16="http://schemas.microsoft.com/office/drawing/2014/main" id="{FE2474C6-8DC8-48E3-AFAE-7E932DC8AE9D}"/>
              </a:ext>
            </a:extLst>
          </p:cNvPr>
          <p:cNvSpPr txBox="1"/>
          <p:nvPr/>
        </p:nvSpPr>
        <p:spPr>
          <a:xfrm>
            <a:off x="538267" y="3570212"/>
            <a:ext cx="320040" cy="30777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b="1" dirty="0">
                <a:solidFill>
                  <a:schemeClr val="tx1"/>
                </a:solidFill>
              </a:rPr>
              <a:t>C</a:t>
            </a:r>
          </a:p>
        </p:txBody>
      </p:sp>
      <p:sp>
        <p:nvSpPr>
          <p:cNvPr id="60" name="TextBox 59">
            <a:extLst>
              <a:ext uri="{FF2B5EF4-FFF2-40B4-BE49-F238E27FC236}">
                <a16:creationId xmlns:a16="http://schemas.microsoft.com/office/drawing/2014/main" id="{E40E65D4-D7EB-4ACF-8583-B8121DE1005D}"/>
              </a:ext>
            </a:extLst>
          </p:cNvPr>
          <p:cNvSpPr txBox="1"/>
          <p:nvPr/>
        </p:nvSpPr>
        <p:spPr>
          <a:xfrm>
            <a:off x="3885344" y="2267213"/>
            <a:ext cx="320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b="1" dirty="0">
                <a:solidFill>
                  <a:schemeClr val="tx1"/>
                </a:solidFill>
              </a:rPr>
              <a:t>A</a:t>
            </a:r>
          </a:p>
        </p:txBody>
      </p:sp>
      <p:sp>
        <p:nvSpPr>
          <p:cNvPr id="65" name="TextBox 64">
            <a:extLst>
              <a:ext uri="{FF2B5EF4-FFF2-40B4-BE49-F238E27FC236}">
                <a16:creationId xmlns:a16="http://schemas.microsoft.com/office/drawing/2014/main" id="{6366BEEF-3B05-4857-B771-244C20D4386E}"/>
              </a:ext>
            </a:extLst>
          </p:cNvPr>
          <p:cNvSpPr txBox="1"/>
          <p:nvPr/>
        </p:nvSpPr>
        <p:spPr>
          <a:xfrm>
            <a:off x="3505200" y="2609667"/>
            <a:ext cx="320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b="1" dirty="0">
                <a:solidFill>
                  <a:schemeClr val="tx1"/>
                </a:solidFill>
              </a:rPr>
              <a:t>B</a:t>
            </a:r>
          </a:p>
        </p:txBody>
      </p:sp>
      <p:sp>
        <p:nvSpPr>
          <p:cNvPr id="66" name="TextBox 65">
            <a:extLst>
              <a:ext uri="{FF2B5EF4-FFF2-40B4-BE49-F238E27FC236}">
                <a16:creationId xmlns:a16="http://schemas.microsoft.com/office/drawing/2014/main" id="{F2051206-A374-47EE-8910-57108905E409}"/>
              </a:ext>
            </a:extLst>
          </p:cNvPr>
          <p:cNvSpPr txBox="1"/>
          <p:nvPr/>
        </p:nvSpPr>
        <p:spPr>
          <a:xfrm>
            <a:off x="4953000" y="3505200"/>
            <a:ext cx="320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b="1" dirty="0">
                <a:solidFill>
                  <a:schemeClr val="tx1"/>
                </a:solidFill>
              </a:rPr>
              <a:t>C</a:t>
            </a:r>
          </a:p>
        </p:txBody>
      </p:sp>
      <p:sp>
        <p:nvSpPr>
          <p:cNvPr id="67" name="TextBox 66">
            <a:extLst>
              <a:ext uri="{FF2B5EF4-FFF2-40B4-BE49-F238E27FC236}">
                <a16:creationId xmlns:a16="http://schemas.microsoft.com/office/drawing/2014/main" id="{7B01EB28-5634-4A0F-9C3C-960C14829FD9}"/>
              </a:ext>
            </a:extLst>
          </p:cNvPr>
          <p:cNvSpPr txBox="1"/>
          <p:nvPr/>
        </p:nvSpPr>
        <p:spPr>
          <a:xfrm>
            <a:off x="4343400" y="3613945"/>
            <a:ext cx="32004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b="1" dirty="0">
                <a:solidFill>
                  <a:schemeClr val="tx1"/>
                </a:solidFill>
              </a:rPr>
              <a:t>D</a:t>
            </a:r>
          </a:p>
        </p:txBody>
      </p:sp>
      <p:sp>
        <p:nvSpPr>
          <p:cNvPr id="68" name="TextBox 67">
            <a:extLst>
              <a:ext uri="{FF2B5EF4-FFF2-40B4-BE49-F238E27FC236}">
                <a16:creationId xmlns:a16="http://schemas.microsoft.com/office/drawing/2014/main" id="{D4FEF32F-53F2-4BBC-B203-D23D3773EA07}"/>
              </a:ext>
            </a:extLst>
          </p:cNvPr>
          <p:cNvSpPr txBox="1"/>
          <p:nvPr/>
        </p:nvSpPr>
        <p:spPr>
          <a:xfrm>
            <a:off x="5585314" y="2716244"/>
            <a:ext cx="320040" cy="30777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a:solidFill>
                  <a:schemeClr val="tx1"/>
                </a:solidFill>
              </a:rPr>
              <a:t>A</a:t>
            </a:r>
          </a:p>
        </p:txBody>
      </p:sp>
      <p:sp>
        <p:nvSpPr>
          <p:cNvPr id="69" name="TextBox 68">
            <a:extLst>
              <a:ext uri="{FF2B5EF4-FFF2-40B4-BE49-F238E27FC236}">
                <a16:creationId xmlns:a16="http://schemas.microsoft.com/office/drawing/2014/main" id="{EDFA5837-8B0B-4C3F-82A9-62D5C7AB3EFE}"/>
              </a:ext>
            </a:extLst>
          </p:cNvPr>
          <p:cNvSpPr txBox="1"/>
          <p:nvPr/>
        </p:nvSpPr>
        <p:spPr>
          <a:xfrm>
            <a:off x="6651895" y="2879134"/>
            <a:ext cx="320040" cy="30777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a:solidFill>
                  <a:schemeClr val="tx1"/>
                </a:solidFill>
              </a:rPr>
              <a:t>B</a:t>
            </a:r>
          </a:p>
        </p:txBody>
      </p:sp>
      <p:sp>
        <p:nvSpPr>
          <p:cNvPr id="70" name="TextBox 69">
            <a:extLst>
              <a:ext uri="{FF2B5EF4-FFF2-40B4-BE49-F238E27FC236}">
                <a16:creationId xmlns:a16="http://schemas.microsoft.com/office/drawing/2014/main" id="{32239969-0A9E-4B93-9388-6337330EA5AC}"/>
              </a:ext>
            </a:extLst>
          </p:cNvPr>
          <p:cNvSpPr txBox="1"/>
          <p:nvPr/>
        </p:nvSpPr>
        <p:spPr>
          <a:xfrm>
            <a:off x="6377529" y="3536760"/>
            <a:ext cx="320040" cy="30777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a:solidFill>
                  <a:schemeClr val="tx1"/>
                </a:solidFill>
              </a:rPr>
              <a:t>C</a:t>
            </a:r>
          </a:p>
        </p:txBody>
      </p:sp>
      <p:sp>
        <p:nvSpPr>
          <p:cNvPr id="71" name="TextBox 70">
            <a:extLst>
              <a:ext uri="{FF2B5EF4-FFF2-40B4-BE49-F238E27FC236}">
                <a16:creationId xmlns:a16="http://schemas.microsoft.com/office/drawing/2014/main" id="{7DCBFC74-083F-4306-BAEF-AB23FE1F10D6}"/>
              </a:ext>
            </a:extLst>
          </p:cNvPr>
          <p:cNvSpPr txBox="1"/>
          <p:nvPr/>
        </p:nvSpPr>
        <p:spPr>
          <a:xfrm>
            <a:off x="7049908" y="2271535"/>
            <a:ext cx="320040"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1400" b="1" dirty="0">
                <a:solidFill>
                  <a:schemeClr val="tx1"/>
                </a:solidFill>
              </a:rPr>
              <a:t>A</a:t>
            </a:r>
          </a:p>
        </p:txBody>
      </p:sp>
      <p:sp>
        <p:nvSpPr>
          <p:cNvPr id="73" name="TextBox 72">
            <a:extLst>
              <a:ext uri="{FF2B5EF4-FFF2-40B4-BE49-F238E27FC236}">
                <a16:creationId xmlns:a16="http://schemas.microsoft.com/office/drawing/2014/main" id="{675AFC2B-86D8-4BFC-93CF-6627F0E857AA}"/>
              </a:ext>
            </a:extLst>
          </p:cNvPr>
          <p:cNvSpPr txBox="1"/>
          <p:nvPr/>
        </p:nvSpPr>
        <p:spPr>
          <a:xfrm>
            <a:off x="8738174" y="2521751"/>
            <a:ext cx="320040"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1400" b="1" dirty="0">
                <a:solidFill>
                  <a:schemeClr val="tx1"/>
                </a:solidFill>
              </a:rPr>
              <a:t>B</a:t>
            </a:r>
          </a:p>
        </p:txBody>
      </p:sp>
      <p:sp>
        <p:nvSpPr>
          <p:cNvPr id="74" name="TextBox 73">
            <a:extLst>
              <a:ext uri="{FF2B5EF4-FFF2-40B4-BE49-F238E27FC236}">
                <a16:creationId xmlns:a16="http://schemas.microsoft.com/office/drawing/2014/main" id="{9C3F5895-3AA3-4DB9-AE2A-8C465EAC41F7}"/>
              </a:ext>
            </a:extLst>
          </p:cNvPr>
          <p:cNvSpPr txBox="1"/>
          <p:nvPr/>
        </p:nvSpPr>
        <p:spPr>
          <a:xfrm>
            <a:off x="8493468" y="3524024"/>
            <a:ext cx="320040"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1400" b="1" dirty="0">
                <a:solidFill>
                  <a:schemeClr val="tx1"/>
                </a:solidFill>
              </a:rPr>
              <a:t>C</a:t>
            </a:r>
          </a:p>
        </p:txBody>
      </p:sp>
      <p:sp>
        <p:nvSpPr>
          <p:cNvPr id="75" name="TextBox 74">
            <a:extLst>
              <a:ext uri="{FF2B5EF4-FFF2-40B4-BE49-F238E27FC236}">
                <a16:creationId xmlns:a16="http://schemas.microsoft.com/office/drawing/2014/main" id="{C24705E0-7641-4DAD-B8CC-DA861934D556}"/>
              </a:ext>
            </a:extLst>
          </p:cNvPr>
          <p:cNvSpPr txBox="1"/>
          <p:nvPr/>
        </p:nvSpPr>
        <p:spPr>
          <a:xfrm>
            <a:off x="77617" y="4226788"/>
            <a:ext cx="320040"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1400" b="1" dirty="0">
                <a:solidFill>
                  <a:schemeClr val="tx1"/>
                </a:solidFill>
              </a:rPr>
              <a:t>A</a:t>
            </a:r>
          </a:p>
        </p:txBody>
      </p:sp>
      <p:sp>
        <p:nvSpPr>
          <p:cNvPr id="76" name="TextBox 75">
            <a:extLst>
              <a:ext uri="{FF2B5EF4-FFF2-40B4-BE49-F238E27FC236}">
                <a16:creationId xmlns:a16="http://schemas.microsoft.com/office/drawing/2014/main" id="{BE61CED8-5E8B-40C2-BF76-C5C53432FC17}"/>
              </a:ext>
            </a:extLst>
          </p:cNvPr>
          <p:cNvSpPr txBox="1"/>
          <p:nvPr/>
        </p:nvSpPr>
        <p:spPr>
          <a:xfrm>
            <a:off x="1332163" y="4812672"/>
            <a:ext cx="320040"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1400" b="1" dirty="0">
                <a:solidFill>
                  <a:schemeClr val="tx1"/>
                </a:solidFill>
              </a:rPr>
              <a:t>B</a:t>
            </a:r>
          </a:p>
        </p:txBody>
      </p:sp>
      <p:sp>
        <p:nvSpPr>
          <p:cNvPr id="77" name="TextBox 76">
            <a:extLst>
              <a:ext uri="{FF2B5EF4-FFF2-40B4-BE49-F238E27FC236}">
                <a16:creationId xmlns:a16="http://schemas.microsoft.com/office/drawing/2014/main" id="{4939F6F8-3821-4AEA-BB67-211E364C0BCA}"/>
              </a:ext>
            </a:extLst>
          </p:cNvPr>
          <p:cNvSpPr txBox="1"/>
          <p:nvPr/>
        </p:nvSpPr>
        <p:spPr>
          <a:xfrm>
            <a:off x="184195" y="5482341"/>
            <a:ext cx="320040" cy="30777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1400" b="1" dirty="0">
                <a:solidFill>
                  <a:schemeClr val="tx1"/>
                </a:solidFill>
              </a:rPr>
              <a:t>C</a:t>
            </a:r>
          </a:p>
        </p:txBody>
      </p:sp>
      <p:sp>
        <p:nvSpPr>
          <p:cNvPr id="78" name="TextBox 77">
            <a:extLst>
              <a:ext uri="{FF2B5EF4-FFF2-40B4-BE49-F238E27FC236}">
                <a16:creationId xmlns:a16="http://schemas.microsoft.com/office/drawing/2014/main" id="{4A5B7F95-C684-46E8-8F18-4D322164DBD5}"/>
              </a:ext>
            </a:extLst>
          </p:cNvPr>
          <p:cNvSpPr txBox="1"/>
          <p:nvPr/>
        </p:nvSpPr>
        <p:spPr>
          <a:xfrm>
            <a:off x="3870960" y="4495800"/>
            <a:ext cx="320040" cy="30777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a:solidFill>
                  <a:schemeClr val="tx1"/>
                </a:solidFill>
              </a:rPr>
              <a:t>A</a:t>
            </a:r>
          </a:p>
        </p:txBody>
      </p:sp>
      <p:sp>
        <p:nvSpPr>
          <p:cNvPr id="79" name="TextBox 78">
            <a:extLst>
              <a:ext uri="{FF2B5EF4-FFF2-40B4-BE49-F238E27FC236}">
                <a16:creationId xmlns:a16="http://schemas.microsoft.com/office/drawing/2014/main" id="{6E7CFD7D-1BCD-46DB-AFE2-6A33F87B0272}"/>
              </a:ext>
            </a:extLst>
          </p:cNvPr>
          <p:cNvSpPr txBox="1"/>
          <p:nvPr/>
        </p:nvSpPr>
        <p:spPr>
          <a:xfrm>
            <a:off x="5444109" y="4880402"/>
            <a:ext cx="320040" cy="30777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a:solidFill>
                  <a:schemeClr val="bg1"/>
                </a:solidFill>
              </a:rPr>
              <a:t>B</a:t>
            </a:r>
          </a:p>
        </p:txBody>
      </p:sp>
      <p:sp>
        <p:nvSpPr>
          <p:cNvPr id="80" name="TextBox 79">
            <a:extLst>
              <a:ext uri="{FF2B5EF4-FFF2-40B4-BE49-F238E27FC236}">
                <a16:creationId xmlns:a16="http://schemas.microsoft.com/office/drawing/2014/main" id="{5B6710E2-0D2B-4BB3-BB4C-93E7388896C9}"/>
              </a:ext>
            </a:extLst>
          </p:cNvPr>
          <p:cNvSpPr txBox="1"/>
          <p:nvPr/>
        </p:nvSpPr>
        <p:spPr>
          <a:xfrm>
            <a:off x="4385317" y="5734901"/>
            <a:ext cx="320040" cy="30777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400" b="1" dirty="0">
                <a:solidFill>
                  <a:schemeClr val="tx1"/>
                </a:solidFill>
              </a:rPr>
              <a:t>C</a:t>
            </a:r>
          </a:p>
        </p:txBody>
      </p:sp>
      <p:sp>
        <p:nvSpPr>
          <p:cNvPr id="81" name="TextBox 80">
            <a:extLst>
              <a:ext uri="{FF2B5EF4-FFF2-40B4-BE49-F238E27FC236}">
                <a16:creationId xmlns:a16="http://schemas.microsoft.com/office/drawing/2014/main" id="{5789209D-6721-4111-B16C-B99D5A9D9077}"/>
              </a:ext>
            </a:extLst>
          </p:cNvPr>
          <p:cNvSpPr txBox="1"/>
          <p:nvPr/>
        </p:nvSpPr>
        <p:spPr>
          <a:xfrm>
            <a:off x="7299960" y="5439028"/>
            <a:ext cx="320040"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400" b="1" dirty="0">
                <a:solidFill>
                  <a:schemeClr val="tx1"/>
                </a:solidFill>
              </a:rPr>
              <a:t>A</a:t>
            </a:r>
          </a:p>
        </p:txBody>
      </p:sp>
      <p:sp>
        <p:nvSpPr>
          <p:cNvPr id="82" name="TextBox 81">
            <a:extLst>
              <a:ext uri="{FF2B5EF4-FFF2-40B4-BE49-F238E27FC236}">
                <a16:creationId xmlns:a16="http://schemas.microsoft.com/office/drawing/2014/main" id="{0C5F0395-CCC3-492E-BE8C-A6B95C27E1BD}"/>
              </a:ext>
            </a:extLst>
          </p:cNvPr>
          <p:cNvSpPr txBox="1"/>
          <p:nvPr/>
        </p:nvSpPr>
        <p:spPr>
          <a:xfrm>
            <a:off x="8711006" y="4427800"/>
            <a:ext cx="320040"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400" b="1" dirty="0">
                <a:solidFill>
                  <a:schemeClr val="tx1"/>
                </a:solidFill>
              </a:rPr>
              <a:t>B</a:t>
            </a:r>
          </a:p>
        </p:txBody>
      </p:sp>
      <p:sp>
        <p:nvSpPr>
          <p:cNvPr id="83" name="TextBox 82">
            <a:extLst>
              <a:ext uri="{FF2B5EF4-FFF2-40B4-BE49-F238E27FC236}">
                <a16:creationId xmlns:a16="http://schemas.microsoft.com/office/drawing/2014/main" id="{FB0BC031-108B-44A7-AAAA-3F14F8DE1A54}"/>
              </a:ext>
            </a:extLst>
          </p:cNvPr>
          <p:cNvSpPr txBox="1"/>
          <p:nvPr/>
        </p:nvSpPr>
        <p:spPr>
          <a:xfrm>
            <a:off x="8458299" y="5482341"/>
            <a:ext cx="320040"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400" b="1" dirty="0">
                <a:solidFill>
                  <a:schemeClr val="tx1"/>
                </a:solidFill>
              </a:rPr>
              <a:t>C</a:t>
            </a:r>
          </a:p>
        </p:txBody>
      </p:sp>
      <p:sp>
        <p:nvSpPr>
          <p:cNvPr id="84" name="TextBox 83">
            <a:extLst>
              <a:ext uri="{FF2B5EF4-FFF2-40B4-BE49-F238E27FC236}">
                <a16:creationId xmlns:a16="http://schemas.microsoft.com/office/drawing/2014/main" id="{61A6C04B-6288-407E-8CC2-B1FE4C54246F}"/>
              </a:ext>
            </a:extLst>
          </p:cNvPr>
          <p:cNvSpPr txBox="1"/>
          <p:nvPr/>
        </p:nvSpPr>
        <p:spPr>
          <a:xfrm>
            <a:off x="1789981" y="4218536"/>
            <a:ext cx="320040"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1400" b="1" dirty="0">
                <a:solidFill>
                  <a:schemeClr val="tx1"/>
                </a:solidFill>
              </a:rPr>
              <a:t>A</a:t>
            </a:r>
          </a:p>
        </p:txBody>
      </p:sp>
      <p:sp>
        <p:nvSpPr>
          <p:cNvPr id="85" name="TextBox 84">
            <a:extLst>
              <a:ext uri="{FF2B5EF4-FFF2-40B4-BE49-F238E27FC236}">
                <a16:creationId xmlns:a16="http://schemas.microsoft.com/office/drawing/2014/main" id="{66C1DE77-2B11-40C3-99BD-3392D10A1777}"/>
              </a:ext>
            </a:extLst>
          </p:cNvPr>
          <p:cNvSpPr txBox="1"/>
          <p:nvPr/>
        </p:nvSpPr>
        <p:spPr>
          <a:xfrm>
            <a:off x="3220938" y="4344204"/>
            <a:ext cx="320040"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1400" b="1" dirty="0">
                <a:solidFill>
                  <a:schemeClr val="tx1"/>
                </a:solidFill>
              </a:rPr>
              <a:t>B</a:t>
            </a:r>
          </a:p>
        </p:txBody>
      </p:sp>
      <p:sp>
        <p:nvSpPr>
          <p:cNvPr id="86" name="TextBox 85">
            <a:extLst>
              <a:ext uri="{FF2B5EF4-FFF2-40B4-BE49-F238E27FC236}">
                <a16:creationId xmlns:a16="http://schemas.microsoft.com/office/drawing/2014/main" id="{BE37ECB4-AF1E-4B41-A7D7-B37F86F9AB23}"/>
              </a:ext>
            </a:extLst>
          </p:cNvPr>
          <p:cNvSpPr txBox="1"/>
          <p:nvPr/>
        </p:nvSpPr>
        <p:spPr>
          <a:xfrm>
            <a:off x="2795315" y="5827987"/>
            <a:ext cx="320040"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1400" b="1" dirty="0">
                <a:solidFill>
                  <a:schemeClr val="tx1"/>
                </a:solidFill>
              </a:rPr>
              <a:t>C</a:t>
            </a:r>
          </a:p>
        </p:txBody>
      </p:sp>
      <p:sp>
        <p:nvSpPr>
          <p:cNvPr id="87" name="TextBox 86">
            <a:extLst>
              <a:ext uri="{FF2B5EF4-FFF2-40B4-BE49-F238E27FC236}">
                <a16:creationId xmlns:a16="http://schemas.microsoft.com/office/drawing/2014/main" id="{DB6CB023-25E7-47A5-A06B-73B24CDAF113}"/>
              </a:ext>
            </a:extLst>
          </p:cNvPr>
          <p:cNvSpPr txBox="1"/>
          <p:nvPr/>
        </p:nvSpPr>
        <p:spPr>
          <a:xfrm>
            <a:off x="1873111" y="5746805"/>
            <a:ext cx="320040"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1400" b="1" dirty="0">
                <a:solidFill>
                  <a:schemeClr val="tx1"/>
                </a:solidFill>
              </a:rPr>
              <a:t>D</a:t>
            </a:r>
          </a:p>
        </p:txBody>
      </p:sp>
      <p:cxnSp>
        <p:nvCxnSpPr>
          <p:cNvPr id="5" name="Straight Connector 4">
            <a:extLst>
              <a:ext uri="{FF2B5EF4-FFF2-40B4-BE49-F238E27FC236}">
                <a16:creationId xmlns:a16="http://schemas.microsoft.com/office/drawing/2014/main" id="{297DE70E-C794-471E-BD79-533D4E1E1A50}"/>
              </a:ext>
            </a:extLst>
          </p:cNvPr>
          <p:cNvCxnSpPr/>
          <p:nvPr/>
        </p:nvCxnSpPr>
        <p:spPr>
          <a:xfrm>
            <a:off x="2057400" y="1752600"/>
            <a:ext cx="0" cy="221992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659C5AF-5973-4EB1-81F9-41353598161E}"/>
              </a:ext>
            </a:extLst>
          </p:cNvPr>
          <p:cNvCxnSpPr/>
          <p:nvPr/>
        </p:nvCxnSpPr>
        <p:spPr>
          <a:xfrm>
            <a:off x="3370385" y="1752600"/>
            <a:ext cx="0" cy="221992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DE9C8C7-D7BA-4C9F-BD3D-0323E1E9478F}"/>
              </a:ext>
            </a:extLst>
          </p:cNvPr>
          <p:cNvCxnSpPr/>
          <p:nvPr/>
        </p:nvCxnSpPr>
        <p:spPr>
          <a:xfrm>
            <a:off x="5516086" y="1752600"/>
            <a:ext cx="0" cy="221992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EDDCBC0C-1F14-417A-AB42-02F15743FD54}"/>
              </a:ext>
            </a:extLst>
          </p:cNvPr>
          <p:cNvCxnSpPr/>
          <p:nvPr/>
        </p:nvCxnSpPr>
        <p:spPr>
          <a:xfrm>
            <a:off x="7010400" y="1752600"/>
            <a:ext cx="0" cy="221992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90430C3-6EED-43E0-B40D-EE3B1721DE96}"/>
              </a:ext>
            </a:extLst>
          </p:cNvPr>
          <p:cNvCxnSpPr/>
          <p:nvPr/>
        </p:nvCxnSpPr>
        <p:spPr>
          <a:xfrm>
            <a:off x="1737360" y="3962400"/>
            <a:ext cx="0" cy="221992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C363179-9855-4852-B7F1-613857DA2A12}"/>
              </a:ext>
            </a:extLst>
          </p:cNvPr>
          <p:cNvCxnSpPr/>
          <p:nvPr/>
        </p:nvCxnSpPr>
        <p:spPr>
          <a:xfrm>
            <a:off x="3886200" y="3962400"/>
            <a:ext cx="0" cy="221992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ADCFE54-1C26-4318-A494-A41C45A05ADA}"/>
              </a:ext>
            </a:extLst>
          </p:cNvPr>
          <p:cNvCxnSpPr/>
          <p:nvPr/>
        </p:nvCxnSpPr>
        <p:spPr>
          <a:xfrm>
            <a:off x="5791200" y="3962400"/>
            <a:ext cx="0" cy="2219928"/>
          </a:xfrm>
          <a:prstGeom prst="line">
            <a:avLst/>
          </a:prstGeom>
          <a:ln/>
        </p:spPr>
        <p:style>
          <a:lnRef idx="1">
            <a:schemeClr val="accent4"/>
          </a:lnRef>
          <a:fillRef idx="2">
            <a:schemeClr val="accent4"/>
          </a:fillRef>
          <a:effectRef idx="1">
            <a:schemeClr val="accent4"/>
          </a:effectRef>
          <a:fontRef idx="minor">
            <a:schemeClr val="dk1"/>
          </a:fontRef>
        </p:style>
      </p:cxnSp>
      <p:cxnSp>
        <p:nvCxnSpPr>
          <p:cNvPr id="99" name="Straight Connector 98">
            <a:extLst>
              <a:ext uri="{FF2B5EF4-FFF2-40B4-BE49-F238E27FC236}">
                <a16:creationId xmlns:a16="http://schemas.microsoft.com/office/drawing/2014/main" id="{B559C918-447D-4CB5-986B-AB101D38E2BC}"/>
              </a:ext>
            </a:extLst>
          </p:cNvPr>
          <p:cNvCxnSpPr/>
          <p:nvPr/>
        </p:nvCxnSpPr>
        <p:spPr>
          <a:xfrm>
            <a:off x="7239000" y="3962400"/>
            <a:ext cx="0" cy="2219928"/>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1554</TotalTime>
  <Words>820</Words>
  <Application>Microsoft Office PowerPoint</Application>
  <PresentationFormat>On-screen Show (4:3)</PresentationFormat>
  <Paragraphs>173</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Office Theme</vt:lpstr>
      <vt:lpstr>PowerPoint Presentation</vt:lpstr>
      <vt:lpstr>Let’s Get Started </vt:lpstr>
      <vt:lpstr>Step 1</vt:lpstr>
      <vt:lpstr>Step 2</vt:lpstr>
      <vt:lpstr>Billing Note</vt:lpstr>
      <vt:lpstr>Step 3</vt:lpstr>
      <vt:lpstr>Step 4</vt:lpstr>
      <vt:lpstr>Step 5</vt:lpstr>
      <vt:lpstr>Step 5</vt:lpstr>
      <vt:lpstr>Step 5</vt:lpstr>
      <vt:lpstr>Step 6</vt:lpstr>
      <vt:lpstr>PowerPoint Presentation</vt:lpstr>
      <vt:lpstr>Set Goals</vt:lpstr>
      <vt:lpstr>That’s 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Marll Thiede</dc:creator>
  <cp:lastModifiedBy>Marll Thiede</cp:lastModifiedBy>
  <cp:revision>164</cp:revision>
  <dcterms:modified xsi:type="dcterms:W3CDTF">2018-04-20T15:49:03Z</dcterms:modified>
</cp:coreProperties>
</file>