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8" r:id="rId4"/>
    <p:sldId id="289" r:id="rId5"/>
    <p:sldId id="299" r:id="rId6"/>
    <p:sldId id="291" r:id="rId7"/>
    <p:sldId id="305" r:id="rId8"/>
    <p:sldId id="304" r:id="rId9"/>
    <p:sldId id="296" r:id="rId10"/>
    <p:sldId id="298" r:id="rId11"/>
    <p:sldId id="301" r:id="rId12"/>
    <p:sldId id="297" r:id="rId13"/>
    <p:sldId id="28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00"/>
    <a:srgbClr val="0000FF"/>
    <a:srgbClr val="6600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FB453E0-3FDB-4D60-BC68-F9E04CE67BD7}" type="datetimeFigureOut">
              <a:rPr lang="en-US"/>
              <a:pPr>
                <a:defRPr/>
              </a:pPr>
              <a:t>8/4/2016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1B7B479-7A47-4B04-B05D-9085466EBF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B7B479-7A47-4B04-B05D-9085466EBF50}"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7772400" cy="83819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81000" y="1447800"/>
            <a:ext cx="6400800" cy="914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0" cy="1143000"/>
          </a:xfrm>
        </p:spPr>
        <p:txBody>
          <a:bodyPr/>
          <a:lstStyle>
            <a:lvl1pPr algn="ctr">
              <a:defRPr>
                <a:solidFill>
                  <a:schemeClr val="accent5">
                    <a:lumMod val="50000"/>
                  </a:schemeClr>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2634DA2-F163-4173-A205-9011123005E7}" type="slidenum">
              <a:rPr lang="en-US"/>
              <a:pPr>
                <a:defRPr/>
              </a:pPr>
              <a:t>‹#›</a:t>
            </a:fld>
            <a:endParaRPr lang="en-US" dirty="0"/>
          </a:p>
        </p:txBody>
      </p:sp>
      <p:sp>
        <p:nvSpPr>
          <p:cNvPr id="6" name="Footer Placeholder 4"/>
          <p:cNvSpPr>
            <a:spLocks noGrp="1"/>
          </p:cNvSpPr>
          <p:nvPr>
            <p:ph type="ftr" sz="quarter" idx="11"/>
          </p:nvPr>
        </p:nvSpPr>
        <p:spPr>
          <a:xfrm>
            <a:off x="457200" y="6477000"/>
            <a:ext cx="3962400" cy="381000"/>
          </a:xfrm>
          <a:prstGeom prst="rect">
            <a:avLst/>
          </a:prstGeom>
        </p:spPr>
        <p:txBody>
          <a:bodyPr/>
          <a:lstStyle>
            <a:lvl1pPr>
              <a:defRPr/>
            </a:lvl1pPr>
          </a:lstStyle>
          <a:p>
            <a:pPr>
              <a:defRPr/>
            </a:pPr>
            <a:r>
              <a:rPr lang="en-US"/>
              <a:t>www.PaymentServiceNetwork.com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11" descr="psn logo3"/>
          <p:cNvPicPr>
            <a:picLocks noChangeAspect="1" noChangeArrowheads="1"/>
          </p:cNvPicPr>
          <p:nvPr userDrawn="1"/>
        </p:nvPicPr>
        <p:blipFill>
          <a:blip r:embed="rId5" cstate="print"/>
          <a:stretch>
            <a:fillRect/>
          </a:stretch>
        </p:blipFill>
        <p:spPr bwMode="auto">
          <a:xfrm>
            <a:off x="457200" y="6208426"/>
            <a:ext cx="1219200" cy="49717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sldNum="0" hdr="0" ftr="0" dt="0"/>
  <p:txStyles>
    <p:titleStyle>
      <a:lvl1pPr algn="ctr" rtl="0" fontAlgn="base">
        <a:spcBef>
          <a:spcPct val="0"/>
        </a:spcBef>
        <a:spcAft>
          <a:spcPct val="0"/>
        </a:spcAft>
        <a:defRPr sz="4400" b="1" kern="1200">
          <a:solidFill>
            <a:schemeClr val="accent5">
              <a:lumMod val="50000"/>
            </a:schemeClr>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b="1" kern="1200">
          <a:solidFill>
            <a:schemeClr val="accent5">
              <a:lumMod val="50000"/>
            </a:schemeClr>
          </a:solidFill>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accent5">
              <a:lumMod val="50000"/>
            </a:schemeClr>
          </a:solidFill>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accent5">
              <a:lumMod val="50000"/>
            </a:schemeClr>
          </a:solidFill>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accent5">
              <a:lumMod val="50000"/>
            </a:schemeClr>
          </a:solidFill>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jpeg"/><Relationship Id="rId3" Type="http://schemas.openxmlformats.org/officeDocument/2006/relationships/image" Target="../media/image28.pn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png"/><Relationship Id="rId25" Type="http://schemas.openxmlformats.org/officeDocument/2006/relationships/image" Target="../media/image50.jpeg"/><Relationship Id="rId2" Type="http://schemas.openxmlformats.org/officeDocument/2006/relationships/notesSlide" Target="../notesSlides/notesSlide1.xml"/><Relationship Id="rId16" Type="http://schemas.openxmlformats.org/officeDocument/2006/relationships/image" Target="../media/image41.jpeg"/><Relationship Id="rId20" Type="http://schemas.openxmlformats.org/officeDocument/2006/relationships/image" Target="../media/image45.jpeg"/><Relationship Id="rId29"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24" Type="http://schemas.openxmlformats.org/officeDocument/2006/relationships/image" Target="../media/image49.jpeg"/><Relationship Id="rId5" Type="http://schemas.openxmlformats.org/officeDocument/2006/relationships/image" Target="../media/image30.jpeg"/><Relationship Id="rId15" Type="http://schemas.openxmlformats.org/officeDocument/2006/relationships/image" Target="../media/image40.jpeg"/><Relationship Id="rId23" Type="http://schemas.openxmlformats.org/officeDocument/2006/relationships/image" Target="../media/image48.png"/><Relationship Id="rId28" Type="http://schemas.openxmlformats.org/officeDocument/2006/relationships/image" Target="../media/image53.jpeg"/><Relationship Id="rId10" Type="http://schemas.openxmlformats.org/officeDocument/2006/relationships/image" Target="../media/image35.jpeg"/><Relationship Id="rId19" Type="http://schemas.openxmlformats.org/officeDocument/2006/relationships/image" Target="../media/image44.png"/><Relationship Id="rId31" Type="http://schemas.openxmlformats.org/officeDocument/2006/relationships/image" Target="../media/image56.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7.png"/><Relationship Id="rId27" Type="http://schemas.openxmlformats.org/officeDocument/2006/relationships/image" Target="../media/image52.jpeg"/><Relationship Id="rId30" Type="http://schemas.openxmlformats.org/officeDocument/2006/relationships/image" Target="../media/image5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n Image of Woman 18603074.jpg"/>
          <p:cNvPicPr>
            <a:picLocks noChangeAspect="1"/>
          </p:cNvPicPr>
          <p:nvPr/>
        </p:nvPicPr>
        <p:blipFill>
          <a:blip r:embed="rId2" cstate="print"/>
          <a:srcRect r="11014"/>
          <a:stretch>
            <a:fillRect/>
          </a:stretch>
        </p:blipFill>
        <p:spPr>
          <a:xfrm>
            <a:off x="0" y="0"/>
            <a:ext cx="9144000" cy="6858000"/>
          </a:xfrm>
          <a:prstGeom prst="rect">
            <a:avLst/>
          </a:prstGeom>
        </p:spPr>
      </p:pic>
      <p:sp>
        <p:nvSpPr>
          <p:cNvPr id="6" name="TextBox 5"/>
          <p:cNvSpPr txBox="1"/>
          <p:nvPr/>
        </p:nvSpPr>
        <p:spPr>
          <a:xfrm>
            <a:off x="304800" y="533400"/>
            <a:ext cx="8382000" cy="1261884"/>
          </a:xfrm>
          <a:prstGeom prst="rect">
            <a:avLst/>
          </a:prstGeom>
          <a:noFill/>
          <a:scene3d>
            <a:camera prst="perspectiveFront"/>
            <a:lightRig rig="threePt" dir="t"/>
          </a:scene3d>
        </p:spPr>
        <p:txBody>
          <a:bodyPr wrap="square">
            <a:spAutoFit/>
            <a:sp3d extrusionH="57150">
              <a:bevelT w="38100" h="38100"/>
            </a:sp3d>
          </a:bodyPr>
          <a:lstStyle/>
          <a:p>
            <a:pPr fontAlgn="auto">
              <a:spcBef>
                <a:spcPts val="0"/>
              </a:spcBef>
              <a:spcAft>
                <a:spcPts val="0"/>
              </a:spcAft>
              <a:defRPr/>
            </a:pPr>
            <a:r>
              <a:rPr lang="en-US" sz="3800" b="1" dirty="0" smtClean="0">
                <a:solidFill>
                  <a:schemeClr val="bg2">
                    <a:lumMod val="25000"/>
                  </a:schemeClr>
                </a:solidFill>
                <a:effectLst>
                  <a:outerShdw blurRad="50800" dist="38100" dir="2700000" algn="tl" rotWithShape="0">
                    <a:prstClr val="black">
                      <a:alpha val="40000"/>
                    </a:prstClr>
                  </a:outerShdw>
                </a:effectLst>
                <a:latin typeface="+mn-lt"/>
              </a:rPr>
              <a:t>6 </a:t>
            </a:r>
            <a:r>
              <a:rPr lang="en-US" sz="3800" b="1" dirty="0">
                <a:solidFill>
                  <a:schemeClr val="bg2">
                    <a:lumMod val="25000"/>
                  </a:schemeClr>
                </a:solidFill>
                <a:effectLst>
                  <a:outerShdw blurRad="50800" dist="38100" dir="2700000" algn="tl" rotWithShape="0">
                    <a:prstClr val="black">
                      <a:alpha val="40000"/>
                    </a:prstClr>
                  </a:outerShdw>
                </a:effectLst>
                <a:latin typeface="+mn-lt"/>
              </a:rPr>
              <a:t>Easy Steps </a:t>
            </a:r>
            <a:r>
              <a:rPr lang="en-US" sz="3800" b="1" dirty="0" smtClean="0">
                <a:solidFill>
                  <a:schemeClr val="bg2">
                    <a:lumMod val="25000"/>
                  </a:schemeClr>
                </a:solidFill>
                <a:effectLst>
                  <a:outerShdw blurRad="50800" dist="38100" dir="2700000" algn="tl" rotWithShape="0">
                    <a:prstClr val="black">
                      <a:alpha val="40000"/>
                    </a:prstClr>
                  </a:outerShdw>
                </a:effectLst>
                <a:latin typeface="+mn-lt"/>
              </a:rPr>
              <a:t>to </a:t>
            </a:r>
            <a:br>
              <a:rPr lang="en-US" sz="3800" b="1" dirty="0" smtClean="0">
                <a:solidFill>
                  <a:schemeClr val="bg2">
                    <a:lumMod val="25000"/>
                  </a:schemeClr>
                </a:solidFill>
                <a:effectLst>
                  <a:outerShdw blurRad="50800" dist="38100" dir="2700000" algn="tl" rotWithShape="0">
                    <a:prstClr val="black">
                      <a:alpha val="40000"/>
                    </a:prstClr>
                  </a:outerShdw>
                </a:effectLst>
                <a:latin typeface="+mn-lt"/>
              </a:rPr>
            </a:br>
            <a:r>
              <a:rPr lang="en-US" sz="3800" b="1" dirty="0" smtClean="0">
                <a:solidFill>
                  <a:schemeClr val="bg2">
                    <a:lumMod val="25000"/>
                  </a:schemeClr>
                </a:solidFill>
                <a:effectLst>
                  <a:outerShdw blurRad="50800" dist="38100" dir="2700000" algn="tl" rotWithShape="0">
                    <a:prstClr val="black">
                      <a:alpha val="40000"/>
                    </a:prstClr>
                  </a:outerShdw>
                </a:effectLst>
                <a:latin typeface="+mn-lt"/>
              </a:rPr>
              <a:t>Online </a:t>
            </a:r>
            <a:r>
              <a:rPr lang="en-US" sz="3800" b="1" dirty="0">
                <a:solidFill>
                  <a:schemeClr val="bg2">
                    <a:lumMod val="25000"/>
                  </a:schemeClr>
                </a:solidFill>
                <a:effectLst>
                  <a:outerShdw blurRad="50800" dist="38100" dir="2700000" algn="tl" rotWithShape="0">
                    <a:prstClr val="black">
                      <a:alpha val="40000"/>
                    </a:prstClr>
                  </a:outerShdw>
                </a:effectLst>
                <a:latin typeface="+mn-lt"/>
              </a:rPr>
              <a:t>Payment Success</a:t>
            </a:r>
            <a:endParaRPr lang="en-US" sz="3800" dirty="0">
              <a:solidFill>
                <a:schemeClr val="bg2">
                  <a:lumMod val="25000"/>
                </a:schemeClr>
              </a:solidFill>
              <a:effectLst>
                <a:outerShdw blurRad="50800" dist="38100" dir="2700000" algn="tl" rotWithShape="0">
                  <a:prstClr val="black">
                    <a:alpha val="40000"/>
                  </a:prstClr>
                </a:outerShdw>
              </a:effectLst>
              <a:latin typeface="+mn-lt"/>
            </a:endParaRPr>
          </a:p>
        </p:txBody>
      </p:sp>
      <p:pic>
        <p:nvPicPr>
          <p:cNvPr id="7" name="Picture 3" descr="PSNlogo.png"/>
          <p:cNvPicPr>
            <a:picLocks noChangeAspect="1"/>
          </p:cNvPicPr>
          <p:nvPr/>
        </p:nvPicPr>
        <p:blipFill>
          <a:blip r:embed="rId3" cstate="print"/>
          <a:srcRect/>
          <a:stretch>
            <a:fillRect/>
          </a:stretch>
        </p:blipFill>
        <p:spPr bwMode="auto">
          <a:xfrm>
            <a:off x="6477000" y="5715000"/>
            <a:ext cx="2209800" cy="901020"/>
          </a:xfrm>
          <a:prstGeom prst="rect">
            <a:avLst/>
          </a:prstGeom>
          <a:noFill/>
          <a:ln w="9525">
            <a:noFill/>
            <a:miter lim="800000"/>
            <a:headEnd/>
            <a:tailEnd/>
          </a:ln>
        </p:spPr>
      </p:pic>
      <p:sp>
        <p:nvSpPr>
          <p:cNvPr id="8" name="TextBox 7"/>
          <p:cNvSpPr txBox="1"/>
          <p:nvPr/>
        </p:nvSpPr>
        <p:spPr>
          <a:xfrm>
            <a:off x="304800" y="228600"/>
            <a:ext cx="4495800" cy="369332"/>
          </a:xfrm>
          <a:prstGeom prst="rect">
            <a:avLst/>
          </a:prstGeom>
          <a:noFill/>
        </p:spPr>
        <p:txBody>
          <a:bodyPr wrap="square" rtlCol="0">
            <a:spAutoFit/>
          </a:bodyPr>
          <a:lstStyle/>
          <a:p>
            <a:r>
              <a:rPr lang="en-US" b="1" dirty="0" smtClean="0">
                <a:solidFill>
                  <a:schemeClr val="bg2">
                    <a:lumMod val="25000"/>
                  </a:schemeClr>
                </a:solidFill>
                <a:effectLst>
                  <a:outerShdw blurRad="50800" dist="38100" dir="2700000" algn="tl" rotWithShape="0">
                    <a:prstClr val="black">
                      <a:alpha val="40000"/>
                    </a:prstClr>
                  </a:outerShdw>
                </a:effectLst>
              </a:rPr>
              <a:t>Getting Started with Your Customers</a:t>
            </a:r>
            <a:endParaRPr lang="en-US" dirty="0" smtClean="0">
              <a:solidFill>
                <a:schemeClr val="bg2">
                  <a:lumMod val="25000"/>
                </a:schemeClr>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0099"/>
                </a:solidFill>
                <a:effectLst/>
                <a:uLnTx/>
                <a:uFillTx/>
                <a:latin typeface="+mn-lt"/>
                <a:ea typeface="+mj-ea"/>
                <a:cs typeface="+mj-cs"/>
              </a:rPr>
              <a:t>Incentive</a:t>
            </a:r>
            <a:endParaRPr kumimoji="0" lang="en-US" sz="3600" b="1" i="0" u="none" strike="noStrike" kern="1200" cap="none" spc="0" normalizeH="0" baseline="0" noProof="0" dirty="0">
              <a:ln>
                <a:noFill/>
              </a:ln>
              <a:solidFill>
                <a:srgbClr val="000099"/>
              </a:solidFill>
              <a:effectLst/>
              <a:uLnTx/>
              <a:uFillTx/>
              <a:latin typeface="+mn-lt"/>
              <a:ea typeface="+mj-ea"/>
              <a:cs typeface="+mj-cs"/>
            </a:endParaRPr>
          </a:p>
        </p:txBody>
      </p:sp>
      <p:sp>
        <p:nvSpPr>
          <p:cNvPr id="6" name="Rectangle 5"/>
          <p:cNvSpPr/>
          <p:nvPr/>
        </p:nvSpPr>
        <p:spPr>
          <a:xfrm>
            <a:off x="-228600" y="10668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57200" y="1143000"/>
            <a:ext cx="8229600" cy="5105400"/>
          </a:xfrm>
        </p:spPr>
        <p:txBody>
          <a:bodyPr rtlCol="0">
            <a:normAutofit fontScale="70000" lnSpcReduction="20000"/>
          </a:bodyPr>
          <a:lstStyle/>
          <a:p>
            <a:pPr marL="0" indent="0" fontAlgn="auto">
              <a:spcAft>
                <a:spcPts val="0"/>
              </a:spcAft>
              <a:buNone/>
              <a:defRPr/>
            </a:pPr>
            <a:r>
              <a:rPr lang="en-US" sz="4600" dirty="0" smtClean="0">
                <a:solidFill>
                  <a:schemeClr val="bg1"/>
                </a:solidFill>
              </a:rPr>
              <a:t>Use incentives to encourage customers</a:t>
            </a:r>
            <a:br>
              <a:rPr lang="en-US" sz="4600" dirty="0" smtClean="0">
                <a:solidFill>
                  <a:schemeClr val="bg1"/>
                </a:solidFill>
              </a:rPr>
            </a:br>
            <a:endParaRPr lang="en-US" sz="2600" dirty="0" smtClean="0">
              <a:solidFill>
                <a:schemeClr val="bg1"/>
              </a:solidFill>
            </a:endParaRPr>
          </a:p>
          <a:p>
            <a:pPr lvl="1" fontAlgn="auto">
              <a:spcAft>
                <a:spcPts val="0"/>
              </a:spcAft>
              <a:buFont typeface="Arial" pitchFamily="34" charset="0"/>
              <a:buChar char="–"/>
              <a:defRPr/>
            </a:pPr>
            <a:r>
              <a:rPr lang="en-US" sz="3400" dirty="0" smtClean="0"/>
              <a:t>Apply a monthly incentive discount for a specified number of months</a:t>
            </a:r>
          </a:p>
          <a:p>
            <a:pPr lvl="2" fontAlgn="auto">
              <a:spcAft>
                <a:spcPts val="0"/>
              </a:spcAft>
              <a:buFont typeface="Arial" pitchFamily="34" charset="0"/>
              <a:buChar char="•"/>
              <a:defRPr/>
            </a:pPr>
            <a:r>
              <a:rPr lang="en-US" sz="2600" dirty="0" smtClean="0"/>
              <a:t>Generally calculated as a percentage of the savings realized from fewer customer service calls, reduction of paper remittances, less data input, </a:t>
            </a:r>
            <a:br>
              <a:rPr lang="en-US" sz="2600" dirty="0" smtClean="0"/>
            </a:br>
            <a:r>
              <a:rPr lang="en-US" sz="2600" dirty="0" smtClean="0"/>
              <a:t>fewer errors and improved cash flow</a:t>
            </a:r>
          </a:p>
          <a:p>
            <a:pPr lvl="1" fontAlgn="auto">
              <a:spcAft>
                <a:spcPts val="0"/>
              </a:spcAft>
              <a:buFont typeface="Arial" pitchFamily="34" charset="0"/>
              <a:buChar char="–"/>
              <a:defRPr/>
            </a:pPr>
            <a:r>
              <a:rPr lang="en-US" sz="3400" dirty="0" smtClean="0"/>
              <a:t>Apply a one-time incentive discount</a:t>
            </a:r>
          </a:p>
          <a:p>
            <a:pPr lvl="2" fontAlgn="auto">
              <a:spcAft>
                <a:spcPts val="0"/>
              </a:spcAft>
              <a:buFont typeface="Arial" pitchFamily="34" charset="0"/>
              <a:buChar char="•"/>
              <a:defRPr/>
            </a:pPr>
            <a:r>
              <a:rPr lang="en-US" sz="2600" dirty="0" smtClean="0"/>
              <a:t>Generally calculated as a percentage of the savings realized over a number </a:t>
            </a:r>
            <a:r>
              <a:rPr lang="en-US" sz="2600" dirty="0" smtClean="0"/>
              <a:t>of </a:t>
            </a:r>
            <a:r>
              <a:rPr lang="en-US" sz="2600" dirty="0" smtClean="0"/>
              <a:t>months</a:t>
            </a:r>
          </a:p>
          <a:p>
            <a:pPr lvl="1" fontAlgn="auto">
              <a:spcAft>
                <a:spcPts val="0"/>
              </a:spcAft>
              <a:defRPr/>
            </a:pPr>
            <a:r>
              <a:rPr lang="en-US" sz="3400" dirty="0" smtClean="0"/>
              <a:t>Run a contest</a:t>
            </a:r>
          </a:p>
          <a:p>
            <a:pPr lvl="2" fontAlgn="auto">
              <a:spcAft>
                <a:spcPts val="0"/>
              </a:spcAft>
              <a:defRPr/>
            </a:pPr>
            <a:r>
              <a:rPr lang="en-US" sz="2600" dirty="0" smtClean="0"/>
              <a:t>For each payment made online or by phone over the next 3 months, they get an entry into a drawing for a FREE “something” or cash or one month credit up to a specified amount</a:t>
            </a:r>
          </a:p>
          <a:p>
            <a:pPr lvl="3" fontAlgn="auto">
              <a:spcAft>
                <a:spcPts val="0"/>
              </a:spcAft>
              <a:defRPr/>
            </a:pPr>
            <a:r>
              <a:rPr lang="en-US" sz="2300" dirty="0" smtClean="0"/>
              <a:t>Running the contest over a three-month period helps establish a pattern of behavior which they will be more likely to continue after the three </a:t>
            </a:r>
            <a:r>
              <a:rPr lang="en-US" sz="2300" dirty="0" smtClean="0"/>
              <a:t>months</a:t>
            </a:r>
          </a:p>
          <a:p>
            <a:pPr lvl="3" fontAlgn="auto">
              <a:spcAft>
                <a:spcPts val="0"/>
              </a:spcAft>
              <a:defRPr/>
            </a:pPr>
            <a:r>
              <a:rPr lang="en-US" sz="2300" dirty="0" smtClean="0"/>
              <a:t>Local businesses may be happy to donate a prize in exchange for the publicity</a:t>
            </a:r>
            <a:endParaRPr lang="en-US" sz="23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382000" cy="5029200"/>
          </a:xfrm>
        </p:spPr>
        <p:txBody>
          <a:bodyPr/>
          <a:lstStyle/>
          <a:p>
            <a:pPr marL="0" indent="0">
              <a:buNone/>
            </a:pPr>
            <a:r>
              <a:rPr lang="en-US" sz="2200" dirty="0" smtClean="0"/>
              <a:t>The more customers who pay online, the greater the benefits to your organization. But like everything else in life, you can’t </a:t>
            </a:r>
            <a:r>
              <a:rPr lang="en-US" sz="2200" dirty="0" smtClean="0"/>
              <a:t>just “build </a:t>
            </a:r>
            <a:r>
              <a:rPr lang="en-US" sz="2200" dirty="0" smtClean="0"/>
              <a:t>it and they will come.” It is important to set goals, execute your plan and then measure your results. </a:t>
            </a:r>
          </a:p>
          <a:p>
            <a:pPr marL="682625" indent="-220663"/>
            <a:r>
              <a:rPr lang="en-US" sz="1800" dirty="0" smtClean="0"/>
              <a:t>What </a:t>
            </a:r>
            <a:r>
              <a:rPr lang="en-US" sz="1800" u="sng" dirty="0" smtClean="0"/>
              <a:t>percentage</a:t>
            </a:r>
            <a:r>
              <a:rPr lang="en-US" sz="1800" dirty="0" smtClean="0"/>
              <a:t> of customers do you want to pay online by the end of: </a:t>
            </a:r>
          </a:p>
          <a:p>
            <a:pPr marL="1082675" lvl="1" indent="-220663"/>
            <a:r>
              <a:rPr lang="en-US" sz="1600" dirty="0" smtClean="0"/>
              <a:t>1</a:t>
            </a:r>
            <a:r>
              <a:rPr lang="en-US" sz="1600" baseline="30000" dirty="0" smtClean="0"/>
              <a:t>st </a:t>
            </a:r>
            <a:r>
              <a:rPr lang="en-US" sz="1600" dirty="0" smtClean="0"/>
              <a:t> quarter</a:t>
            </a:r>
          </a:p>
          <a:p>
            <a:pPr marL="1082675" lvl="1" indent="-220663"/>
            <a:r>
              <a:rPr lang="en-US" sz="1600" dirty="0" smtClean="0"/>
              <a:t>2</a:t>
            </a:r>
            <a:r>
              <a:rPr lang="en-US" sz="1600" baseline="30000" dirty="0" smtClean="0"/>
              <a:t>nd</a:t>
            </a:r>
            <a:r>
              <a:rPr lang="en-US" sz="1600" dirty="0" smtClean="0"/>
              <a:t> quarter</a:t>
            </a:r>
          </a:p>
          <a:p>
            <a:pPr marL="1082675" lvl="1" indent="-220663"/>
            <a:r>
              <a:rPr lang="en-US" sz="1600" dirty="0" smtClean="0"/>
              <a:t>3</a:t>
            </a:r>
            <a:r>
              <a:rPr lang="en-US" sz="1600" baseline="30000" dirty="0" smtClean="0"/>
              <a:t>rd</a:t>
            </a:r>
            <a:r>
              <a:rPr lang="en-US" sz="1600" dirty="0" smtClean="0"/>
              <a:t> quarter</a:t>
            </a:r>
          </a:p>
          <a:p>
            <a:pPr marL="1082675" lvl="1" indent="-220663"/>
            <a:r>
              <a:rPr lang="en-US" sz="1600" dirty="0" smtClean="0"/>
              <a:t>First year</a:t>
            </a:r>
          </a:p>
          <a:p>
            <a:pPr marL="1082675" lvl="1" indent="-220663"/>
            <a:r>
              <a:rPr lang="en-US" sz="1600" dirty="0" smtClean="0"/>
              <a:t>5 years</a:t>
            </a:r>
          </a:p>
          <a:p>
            <a:pPr marL="1082675" lvl="1" indent="-220663"/>
            <a:r>
              <a:rPr lang="en-US" sz="1600" dirty="0" smtClean="0"/>
              <a:t>10 years (hopefully, everyone!)</a:t>
            </a:r>
          </a:p>
          <a:p>
            <a:pPr marL="682625" indent="-220663"/>
            <a:r>
              <a:rPr lang="en-US" sz="1800" dirty="0" smtClean="0"/>
              <a:t>You can measure your progress by running reports on PSN</a:t>
            </a:r>
          </a:p>
          <a:p>
            <a:pPr marL="682625" indent="-220663"/>
            <a:r>
              <a:rPr lang="en-US" sz="1800" dirty="0" smtClean="0"/>
              <a:t>Consistent messaging is critical to meeting your goals</a:t>
            </a:r>
          </a:p>
          <a:p>
            <a:pPr marL="682625" indent="-220663"/>
            <a:r>
              <a:rPr lang="en-US" sz="1800" dirty="0" smtClean="0"/>
              <a:t>If you are not meeting your goals, call us. We can help with ideas or additional PSN solutions which may help convert more paper to electronic payments</a:t>
            </a:r>
          </a:p>
          <a:p>
            <a:pPr marL="1082675" lvl="1" indent="-220663"/>
            <a:endParaRPr lang="en-US" sz="1600" dirty="0"/>
          </a:p>
        </p:txBody>
      </p:sp>
      <p:sp>
        <p:nvSpPr>
          <p:cNvPr id="3" name="Title 2"/>
          <p:cNvSpPr>
            <a:spLocks noGrp="1"/>
          </p:cNvSpPr>
          <p:nvPr>
            <p:ph type="title"/>
          </p:nvPr>
        </p:nvSpPr>
        <p:spPr/>
        <p:txBody>
          <a:bodyPr/>
          <a:lstStyle/>
          <a:p>
            <a:r>
              <a:rPr lang="en-US" sz="6000" dirty="0" smtClean="0"/>
              <a:t>Set Goals</a:t>
            </a:r>
            <a:endParaRPr lang="en-US" sz="6000" dirty="0"/>
          </a:p>
        </p:txBody>
      </p:sp>
      <p:pic>
        <p:nvPicPr>
          <p:cNvPr id="1027" name="Picture 3" descr="C:\Users\marll\AppData\Local\Microsoft\Windows\Temporary Internet Files\Content.IE5\MQCOSUOO\MC900250666[1].wmf"/>
          <p:cNvPicPr>
            <a:picLocks noChangeAspect="1" noChangeArrowheads="1"/>
          </p:cNvPicPr>
          <p:nvPr/>
        </p:nvPicPr>
        <p:blipFill>
          <a:blip r:embed="rId2" cstate="print"/>
          <a:srcRect/>
          <a:stretch>
            <a:fillRect/>
          </a:stretch>
        </p:blipFill>
        <p:spPr bwMode="auto">
          <a:xfrm>
            <a:off x="4876800" y="3048000"/>
            <a:ext cx="1439093"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572000"/>
          </a:xfrm>
        </p:spPr>
        <p:txBody>
          <a:bodyPr rtlCol="0">
            <a:normAutofit lnSpcReduction="10000"/>
          </a:bodyPr>
          <a:lstStyle/>
          <a:p>
            <a:pPr fontAlgn="auto">
              <a:spcAft>
                <a:spcPts val="0"/>
              </a:spcAft>
              <a:buFont typeface="Arial" pitchFamily="34" charset="0"/>
              <a:buChar char="•"/>
              <a:defRPr/>
            </a:pPr>
            <a:r>
              <a:rPr lang="en-US" sz="2400" dirty="0" smtClean="0"/>
              <a:t>Informing your customers is an </a:t>
            </a:r>
            <a:r>
              <a:rPr lang="en-US" sz="2400" dirty="0" smtClean="0">
                <a:solidFill>
                  <a:schemeClr val="accent6">
                    <a:lumMod val="75000"/>
                  </a:schemeClr>
                </a:solidFill>
              </a:rPr>
              <a:t>ongoing process, </a:t>
            </a:r>
            <a:r>
              <a:rPr lang="en-US" sz="2400" dirty="0" smtClean="0"/>
              <a:t>and we will help you along the way. </a:t>
            </a:r>
          </a:p>
          <a:p>
            <a:pPr fontAlgn="auto">
              <a:spcAft>
                <a:spcPts val="0"/>
              </a:spcAft>
              <a:buFont typeface="Arial" pitchFamily="34" charset="0"/>
              <a:buChar char="•"/>
              <a:defRPr/>
            </a:pPr>
            <a:r>
              <a:rPr lang="en-US" sz="2400" dirty="0" smtClean="0"/>
              <a:t>Each year, you should develop a new plan for what you will do to have more and more customers pay online. We can help with new marketing pieces or other ideas.</a:t>
            </a:r>
          </a:p>
          <a:p>
            <a:pPr marL="285750" lvl="1" fontAlgn="auto">
              <a:spcAft>
                <a:spcPts val="0"/>
              </a:spcAft>
              <a:buFont typeface="Wingdings" pitchFamily="2" charset="2"/>
              <a:buChar char="ü"/>
              <a:defRPr/>
            </a:pPr>
            <a:r>
              <a:rPr lang="en-US" sz="2000" dirty="0" smtClean="0"/>
              <a:t>These few steps are all it takes to have a </a:t>
            </a:r>
            <a:r>
              <a:rPr lang="en-US" sz="2000" dirty="0" smtClean="0">
                <a:solidFill>
                  <a:srgbClr val="000099"/>
                </a:solidFill>
              </a:rPr>
              <a:t>successful transition </a:t>
            </a:r>
            <a:br>
              <a:rPr lang="en-US" sz="2000" dirty="0" smtClean="0">
                <a:solidFill>
                  <a:srgbClr val="000099"/>
                </a:solidFill>
              </a:rPr>
            </a:br>
            <a:r>
              <a:rPr lang="en-US" sz="2000" dirty="0" smtClean="0"/>
              <a:t>to PSN’s online and phone payment service. </a:t>
            </a:r>
          </a:p>
          <a:p>
            <a:pPr marL="1149350" lvl="1" indent="-234950" fontAlgn="auto">
              <a:spcAft>
                <a:spcPts val="0"/>
              </a:spcAft>
              <a:buFont typeface="+mj-lt"/>
              <a:buAutoNum type="arabicPeriod"/>
              <a:defRPr/>
            </a:pPr>
            <a:r>
              <a:rPr lang="en-US" sz="2000" dirty="0" smtClean="0">
                <a:solidFill>
                  <a:schemeClr val="tx2">
                    <a:lumMod val="25000"/>
                  </a:schemeClr>
                </a:solidFill>
              </a:rPr>
              <a:t> </a:t>
            </a:r>
            <a:r>
              <a:rPr lang="en-US" sz="2000" dirty="0" smtClean="0">
                <a:solidFill>
                  <a:schemeClr val="bg2">
                    <a:lumMod val="25000"/>
                  </a:schemeClr>
                </a:solidFill>
              </a:rPr>
              <a:t>Add links and information to your </a:t>
            </a:r>
            <a:r>
              <a:rPr lang="en-US" sz="2000" dirty="0" smtClean="0">
                <a:solidFill>
                  <a:schemeClr val="accent6">
                    <a:lumMod val="75000"/>
                  </a:schemeClr>
                </a:solidFill>
              </a:rPr>
              <a:t>website</a:t>
            </a:r>
          </a:p>
          <a:p>
            <a:pPr marL="1149350" lvl="1" indent="-234950" fontAlgn="auto">
              <a:spcAft>
                <a:spcPts val="0"/>
              </a:spcAft>
              <a:buFont typeface="+mj-lt"/>
              <a:buAutoNum type="arabicPeriod"/>
              <a:defRPr/>
            </a:pPr>
            <a:r>
              <a:rPr lang="en-US" sz="2000" dirty="0" smtClean="0">
                <a:solidFill>
                  <a:schemeClr val="bg2">
                    <a:lumMod val="25000"/>
                  </a:schemeClr>
                </a:solidFill>
              </a:rPr>
              <a:t> Put “how to pay” info on </a:t>
            </a:r>
            <a:r>
              <a:rPr lang="en-US" sz="2000" dirty="0" smtClean="0">
                <a:solidFill>
                  <a:schemeClr val="accent6">
                    <a:lumMod val="75000"/>
                  </a:schemeClr>
                </a:solidFill>
              </a:rPr>
              <a:t>bill</a:t>
            </a:r>
          </a:p>
          <a:p>
            <a:pPr marL="1149350" lvl="1" indent="-234950" fontAlgn="auto">
              <a:spcAft>
                <a:spcPts val="0"/>
              </a:spcAft>
              <a:buFont typeface="+mj-lt"/>
              <a:buAutoNum type="arabicPeriod"/>
              <a:defRPr/>
            </a:pPr>
            <a:r>
              <a:rPr lang="en-US" sz="2000" dirty="0" smtClean="0">
                <a:solidFill>
                  <a:schemeClr val="bg2">
                    <a:lumMod val="25000"/>
                  </a:schemeClr>
                </a:solidFill>
              </a:rPr>
              <a:t> Add “how to pay” information on your billing</a:t>
            </a:r>
            <a:r>
              <a:rPr lang="en-US" sz="2000" dirty="0" smtClean="0">
                <a:solidFill>
                  <a:schemeClr val="bg2">
                    <a:lumMod val="50000"/>
                  </a:schemeClr>
                </a:solidFill>
              </a:rPr>
              <a:t> </a:t>
            </a:r>
            <a:r>
              <a:rPr lang="en-US" sz="2000" dirty="0" smtClean="0">
                <a:solidFill>
                  <a:schemeClr val="accent6">
                    <a:lumMod val="75000"/>
                  </a:schemeClr>
                </a:solidFill>
              </a:rPr>
              <a:t>envelope</a:t>
            </a:r>
          </a:p>
          <a:p>
            <a:pPr marL="1149350" lvl="1" indent="-234950" fontAlgn="auto">
              <a:spcAft>
                <a:spcPts val="0"/>
              </a:spcAft>
              <a:buFont typeface="+mj-lt"/>
              <a:buAutoNum type="arabicPeriod"/>
              <a:defRPr/>
            </a:pPr>
            <a:r>
              <a:rPr lang="en-US" sz="2000" dirty="0" smtClean="0">
                <a:solidFill>
                  <a:schemeClr val="bg2">
                    <a:lumMod val="25000"/>
                  </a:schemeClr>
                </a:solidFill>
              </a:rPr>
              <a:t> Create a marketing </a:t>
            </a:r>
            <a:r>
              <a:rPr lang="en-US" sz="2000" dirty="0" smtClean="0">
                <a:solidFill>
                  <a:schemeClr val="accent6">
                    <a:lumMod val="75000"/>
                  </a:schemeClr>
                </a:solidFill>
              </a:rPr>
              <a:t>plan</a:t>
            </a:r>
            <a:r>
              <a:rPr lang="en-US" sz="2000" dirty="0" smtClean="0">
                <a:solidFill>
                  <a:schemeClr val="bg2">
                    <a:lumMod val="50000"/>
                  </a:schemeClr>
                </a:solidFill>
              </a:rPr>
              <a:t> </a:t>
            </a:r>
            <a:r>
              <a:rPr lang="en-US" sz="2000" dirty="0" smtClean="0">
                <a:solidFill>
                  <a:schemeClr val="bg2">
                    <a:lumMod val="25000"/>
                  </a:schemeClr>
                </a:solidFill>
              </a:rPr>
              <a:t>to inform customers</a:t>
            </a:r>
          </a:p>
          <a:p>
            <a:pPr marL="1149350" lvl="1" indent="-234950" fontAlgn="auto">
              <a:spcAft>
                <a:spcPts val="0"/>
              </a:spcAft>
              <a:buFont typeface="+mj-lt"/>
              <a:buAutoNum type="arabicPeriod"/>
              <a:defRPr/>
            </a:pPr>
            <a:r>
              <a:rPr lang="en-US" sz="2000" dirty="0" smtClean="0">
                <a:solidFill>
                  <a:schemeClr val="bg2">
                    <a:lumMod val="25000"/>
                  </a:schemeClr>
                </a:solidFill>
              </a:rPr>
              <a:t> Create </a:t>
            </a:r>
            <a:r>
              <a:rPr lang="en-US" sz="2000" dirty="0" smtClean="0">
                <a:solidFill>
                  <a:schemeClr val="accent6">
                    <a:lumMod val="75000"/>
                  </a:schemeClr>
                </a:solidFill>
              </a:rPr>
              <a:t>marketing pieces</a:t>
            </a:r>
          </a:p>
          <a:p>
            <a:pPr marL="1149350" lvl="1" indent="-234950" fontAlgn="auto">
              <a:spcAft>
                <a:spcPts val="0"/>
              </a:spcAft>
              <a:buFont typeface="+mj-lt"/>
              <a:buAutoNum type="arabicPeriod"/>
              <a:defRPr/>
            </a:pPr>
            <a:r>
              <a:rPr lang="en-US" sz="2000" dirty="0" smtClean="0">
                <a:solidFill>
                  <a:schemeClr val="bg2">
                    <a:lumMod val="25000"/>
                  </a:schemeClr>
                </a:solidFill>
              </a:rPr>
              <a:t> </a:t>
            </a:r>
            <a:r>
              <a:rPr lang="en-US" sz="2000" dirty="0" smtClean="0">
                <a:solidFill>
                  <a:schemeClr val="accent6">
                    <a:lumMod val="75000"/>
                  </a:schemeClr>
                </a:solidFill>
              </a:rPr>
              <a:t>Train</a:t>
            </a:r>
            <a:r>
              <a:rPr lang="en-US" sz="2000" dirty="0" smtClean="0">
                <a:solidFill>
                  <a:schemeClr val="tx2">
                    <a:lumMod val="25000"/>
                  </a:schemeClr>
                </a:solidFill>
              </a:rPr>
              <a:t> </a:t>
            </a:r>
            <a:r>
              <a:rPr lang="en-US" sz="2000" dirty="0" smtClean="0">
                <a:solidFill>
                  <a:schemeClr val="bg2">
                    <a:lumMod val="25000"/>
                  </a:schemeClr>
                </a:solidFill>
              </a:rPr>
              <a:t>your staff</a:t>
            </a:r>
          </a:p>
          <a:p>
            <a:pPr marL="457200" lvl="1" indent="-457200" fontAlgn="auto">
              <a:spcAft>
                <a:spcPts val="0"/>
              </a:spcAft>
              <a:buFont typeface="+mj-lt"/>
              <a:buAutoNum type="arabicPeriod"/>
              <a:defRPr/>
            </a:pPr>
            <a:endParaRPr lang="en-US" sz="2000" dirty="0"/>
          </a:p>
        </p:txBody>
      </p:sp>
      <p:sp>
        <p:nvSpPr>
          <p:cNvPr id="5" name="Title 1"/>
          <p:cNvSpPr>
            <a:spLocks noGrp="1"/>
          </p:cNvSpPr>
          <p:nvPr>
            <p:ph type="title"/>
          </p:nvPr>
        </p:nvSpPr>
        <p:spPr>
          <a:xfrm>
            <a:off x="0" y="0"/>
            <a:ext cx="9144000" cy="1143000"/>
          </a:xfrm>
        </p:spPr>
        <p:txBody>
          <a:bodyPr rtlCol="0">
            <a:normAutofit/>
          </a:bodyPr>
          <a:lstStyle/>
          <a:p>
            <a:pPr fontAlgn="auto">
              <a:spcAft>
                <a:spcPts val="0"/>
              </a:spcAft>
              <a:defRPr/>
            </a:pPr>
            <a:r>
              <a:rPr lang="en-US" sz="6000" dirty="0" smtClean="0">
                <a:latin typeface="+mn-lt"/>
              </a:rPr>
              <a:t>That’s It!</a:t>
            </a:r>
            <a:endParaRPr lang="en-US" sz="66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95400"/>
            <a:ext cx="9144000" cy="4525963"/>
          </a:xfrm>
        </p:spPr>
        <p:txBody>
          <a:bodyPr rtlCol="0">
            <a:normAutofit/>
          </a:bodyPr>
          <a:lstStyle/>
          <a:p>
            <a:pPr algn="ctr" fontAlgn="auto">
              <a:spcAft>
                <a:spcPts val="0"/>
              </a:spcAft>
              <a:buFont typeface="Arial" pitchFamily="34" charset="0"/>
              <a:buNone/>
              <a:defRPr/>
            </a:pPr>
            <a:r>
              <a:rPr lang="en-US" dirty="0" smtClean="0">
                <a:solidFill>
                  <a:schemeClr val="tx2">
                    <a:lumMod val="10000"/>
                  </a:schemeClr>
                </a:solidFill>
              </a:rPr>
              <a:t>Contact  </a:t>
            </a:r>
            <a:r>
              <a:rPr lang="en-US" dirty="0" smtClean="0">
                <a:solidFill>
                  <a:schemeClr val="tx2">
                    <a:lumMod val="10000"/>
                  </a:schemeClr>
                </a:solidFill>
              </a:rPr>
              <a:t>your Service Account Manager for ideas, </a:t>
            </a:r>
            <a:br>
              <a:rPr lang="en-US" dirty="0" smtClean="0">
                <a:solidFill>
                  <a:schemeClr val="tx2">
                    <a:lumMod val="10000"/>
                  </a:schemeClr>
                </a:solidFill>
              </a:rPr>
            </a:br>
            <a:r>
              <a:rPr lang="en-US" dirty="0" smtClean="0">
                <a:solidFill>
                  <a:schemeClr val="tx2">
                    <a:lumMod val="10000"/>
                  </a:schemeClr>
                </a:solidFill>
              </a:rPr>
              <a:t>brainstorming, </a:t>
            </a:r>
            <a:r>
              <a:rPr lang="en-US" dirty="0" smtClean="0">
                <a:solidFill>
                  <a:schemeClr val="tx2">
                    <a:lumMod val="10000"/>
                  </a:schemeClr>
                </a:solidFill>
              </a:rPr>
              <a:t>examples, templates </a:t>
            </a:r>
            <a:r>
              <a:rPr lang="en-US" dirty="0" smtClean="0">
                <a:solidFill>
                  <a:schemeClr val="tx2">
                    <a:lumMod val="10000"/>
                  </a:schemeClr>
                </a:solidFill>
              </a:rPr>
              <a:t>or questions</a:t>
            </a:r>
          </a:p>
          <a:p>
            <a:pPr algn="ctr" fontAlgn="auto">
              <a:spcAft>
                <a:spcPts val="0"/>
              </a:spcAft>
              <a:buFont typeface="Arial" pitchFamily="34" charset="0"/>
              <a:buNone/>
              <a:defRPr/>
            </a:pPr>
            <a:endParaRPr lang="en-US" dirty="0" smtClean="0">
              <a:solidFill>
                <a:srgbClr val="000000"/>
              </a:solidFill>
            </a:endParaRPr>
          </a:p>
          <a:p>
            <a:pPr algn="ctr" fontAlgn="auto">
              <a:spcAft>
                <a:spcPts val="0"/>
              </a:spcAft>
              <a:buFont typeface="Arial" pitchFamily="34" charset="0"/>
              <a:buNone/>
              <a:defRPr/>
            </a:pPr>
            <a:endParaRPr lang="en-US" dirty="0" smtClean="0">
              <a:solidFill>
                <a:srgbClr val="000000"/>
              </a:solidFill>
            </a:endParaRPr>
          </a:p>
          <a:p>
            <a:pPr algn="ctr" fontAlgn="auto">
              <a:spcAft>
                <a:spcPts val="0"/>
              </a:spcAft>
              <a:buFont typeface="Arial" pitchFamily="34" charset="0"/>
              <a:buNone/>
              <a:defRPr/>
            </a:pPr>
            <a:r>
              <a:rPr lang="en-US" dirty="0" smtClean="0">
                <a:solidFill>
                  <a:schemeClr val="tx2">
                    <a:lumMod val="90000"/>
                  </a:schemeClr>
                </a:solidFill>
              </a:rPr>
              <a:t>Voice: </a:t>
            </a:r>
            <a:r>
              <a:rPr lang="en-US" dirty="0" smtClean="0">
                <a:solidFill>
                  <a:srgbClr val="000000"/>
                </a:solidFill>
              </a:rPr>
              <a:t>866.917.7368  </a:t>
            </a:r>
          </a:p>
          <a:p>
            <a:pPr algn="ctr" fontAlgn="auto">
              <a:spcAft>
                <a:spcPts val="0"/>
              </a:spcAft>
              <a:buFont typeface="Arial" pitchFamily="34" charset="0"/>
              <a:buNone/>
              <a:defRPr/>
            </a:pPr>
            <a:r>
              <a:rPr lang="en-US" dirty="0" smtClean="0">
                <a:solidFill>
                  <a:schemeClr val="tx2">
                    <a:lumMod val="90000"/>
                  </a:schemeClr>
                </a:solidFill>
              </a:rPr>
              <a:t>Email: </a:t>
            </a:r>
            <a:r>
              <a:rPr lang="en-US" dirty="0" smtClean="0">
                <a:solidFill>
                  <a:srgbClr val="000000"/>
                </a:solidFill>
              </a:rPr>
              <a:t>CustomerService@PaymentServiceNetwork.com</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371600"/>
            <a:ext cx="6781800" cy="4678363"/>
          </a:xfrm>
          <a:scene3d>
            <a:camera prst="perspectiveFront"/>
            <a:lightRig rig="threePt" dir="t"/>
          </a:scene3d>
        </p:spPr>
        <p:txBody>
          <a:bodyPr rtlCol="0">
            <a:normAutofit fontScale="85000" lnSpcReduction="20000"/>
          </a:bodyPr>
          <a:lstStyle/>
          <a:p>
            <a:pPr marL="0" indent="0" fontAlgn="auto">
              <a:spcAft>
                <a:spcPts val="0"/>
              </a:spcAft>
              <a:buFont typeface="Arial" pitchFamily="34" charset="0"/>
              <a:buNone/>
              <a:defRPr/>
            </a:pPr>
            <a:r>
              <a:rPr lang="en-US" dirty="0" smtClean="0"/>
              <a:t>Now that you have selected the PSN online payment solution, it’s time to get started with your customers.</a:t>
            </a:r>
          </a:p>
          <a:p>
            <a:pPr fontAlgn="auto">
              <a:spcAft>
                <a:spcPts val="0"/>
              </a:spcAft>
              <a:buFont typeface="Arial" pitchFamily="34" charset="0"/>
              <a:buNone/>
              <a:defRPr/>
            </a:pPr>
            <a:endParaRPr lang="en-US" dirty="0" smtClean="0"/>
          </a:p>
          <a:p>
            <a:pPr indent="0" fontAlgn="auto">
              <a:spcAft>
                <a:spcPts val="0"/>
              </a:spcAft>
              <a:buFont typeface="Arial" pitchFamily="34" charset="0"/>
              <a:buNone/>
              <a:defRPr/>
            </a:pPr>
            <a:r>
              <a:rPr lang="en-US" sz="2800" dirty="0" smtClean="0"/>
              <a:t>There are just six steps to take to get your customers to pay </a:t>
            </a:r>
            <a:r>
              <a:rPr lang="en-US" sz="2800" dirty="0" smtClean="0"/>
              <a:t>electronically, </a:t>
            </a:r>
            <a:r>
              <a:rPr lang="en-US" sz="2800" dirty="0" smtClean="0"/>
              <a:t>and you can begin realizing cost savings, an improved cash flow and, most importantly, enhanced customer relationships. </a:t>
            </a:r>
            <a:br>
              <a:rPr lang="en-US" sz="2800" dirty="0" smtClean="0"/>
            </a:br>
            <a:endParaRPr lang="en-US" sz="2800" dirty="0" smtClean="0"/>
          </a:p>
          <a:p>
            <a:pPr indent="0" fontAlgn="auto">
              <a:spcAft>
                <a:spcPts val="0"/>
              </a:spcAft>
              <a:buFont typeface="Arial" pitchFamily="34" charset="0"/>
              <a:buNone/>
              <a:defRPr/>
            </a:pPr>
            <a:r>
              <a:rPr lang="en-US" sz="2800" dirty="0" smtClean="0"/>
              <a:t>PSN is here to help you </a:t>
            </a:r>
            <a:r>
              <a:rPr lang="en-US" sz="2800" dirty="0" smtClean="0">
                <a:solidFill>
                  <a:srgbClr val="000099"/>
                </a:solidFill>
              </a:rPr>
              <a:t>maximize your results </a:t>
            </a:r>
            <a:r>
              <a:rPr lang="en-US" sz="2800" dirty="0" smtClean="0"/>
              <a:t>while </a:t>
            </a:r>
            <a:r>
              <a:rPr lang="en-US" sz="2800" dirty="0" smtClean="0">
                <a:solidFill>
                  <a:srgbClr val="000099"/>
                </a:solidFill>
              </a:rPr>
              <a:t>minimizing your work. </a:t>
            </a:r>
            <a:r>
              <a:rPr lang="en-US" dirty="0" smtClean="0"/>
              <a:t/>
            </a:r>
            <a:br>
              <a:rPr lang="en-US" dirty="0" smtClean="0"/>
            </a:br>
            <a:r>
              <a:rPr lang="en-US" dirty="0" smtClean="0"/>
              <a:t>                   </a:t>
            </a:r>
          </a:p>
          <a:p>
            <a:pPr fontAlgn="auto">
              <a:spcAft>
                <a:spcPts val="0"/>
              </a:spcAft>
              <a:buFont typeface="Arial" pitchFamily="34" charset="0"/>
              <a:buChar char="•"/>
              <a:defRPr/>
            </a:pPr>
            <a:endParaRPr lang="en-US" dirty="0"/>
          </a:p>
        </p:txBody>
      </p:sp>
      <p:sp>
        <p:nvSpPr>
          <p:cNvPr id="4" name="Title 1"/>
          <p:cNvSpPr>
            <a:spLocks noGrp="1"/>
          </p:cNvSpPr>
          <p:nvPr>
            <p:ph type="title"/>
          </p:nvPr>
        </p:nvSpPr>
        <p:spPr>
          <a:xfrm>
            <a:off x="533400" y="0"/>
            <a:ext cx="7696200" cy="1143000"/>
          </a:xfrm>
        </p:spPr>
        <p:txBody>
          <a:bodyPr rtlCol="0">
            <a:normAutofit/>
          </a:bodyPr>
          <a:lstStyle/>
          <a:p>
            <a:pPr fontAlgn="auto">
              <a:spcAft>
                <a:spcPts val="0"/>
              </a:spcAft>
              <a:defRPr/>
            </a:pPr>
            <a:r>
              <a:rPr lang="en-US" sz="6000" dirty="0" smtClean="0">
                <a:latin typeface="+mn-lt"/>
              </a:rPr>
              <a:t>Let’s Get Started </a:t>
            </a:r>
            <a:endParaRPr lang="en-US" sz="6600" dirty="0">
              <a:latin typeface="+mn-lt"/>
            </a:endParaRPr>
          </a:p>
        </p:txBody>
      </p:sp>
      <p:sp>
        <p:nvSpPr>
          <p:cNvPr id="5" name="TextBox 4"/>
          <p:cNvSpPr txBox="1"/>
          <p:nvPr/>
        </p:nvSpPr>
        <p:spPr>
          <a:xfrm rot="21411107">
            <a:off x="566411" y="927223"/>
            <a:ext cx="838200" cy="110799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6600" dirty="0" smtClean="0">
                <a:effectLst>
                  <a:outerShdw blurRad="50800" dist="38100" dir="2700000" algn="tl" rotWithShape="0">
                    <a:prstClr val="black">
                      <a:alpha val="40000"/>
                    </a:prstClr>
                  </a:outerShdw>
                </a:effectLst>
              </a:rPr>
              <a:t>1</a:t>
            </a:r>
            <a:endParaRPr lang="en-US" sz="6600" dirty="0">
              <a:effectLst>
                <a:outerShdw blurRad="50800" dist="38100" dir="2700000" algn="tl" rotWithShape="0">
                  <a:prstClr val="black">
                    <a:alpha val="40000"/>
                  </a:prstClr>
                </a:outerShdw>
              </a:effectLst>
            </a:endParaRPr>
          </a:p>
        </p:txBody>
      </p:sp>
      <p:sp>
        <p:nvSpPr>
          <p:cNvPr id="6" name="TextBox 5"/>
          <p:cNvSpPr txBox="1"/>
          <p:nvPr/>
        </p:nvSpPr>
        <p:spPr>
          <a:xfrm rot="284742">
            <a:off x="414011" y="1635204"/>
            <a:ext cx="838200" cy="110799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6600" dirty="0" smtClean="0">
                <a:effectLst>
                  <a:outerShdw blurRad="50800" dist="38100" dir="2700000" algn="tl" rotWithShape="0">
                    <a:prstClr val="black">
                      <a:alpha val="40000"/>
                    </a:prstClr>
                  </a:outerShdw>
                </a:effectLst>
              </a:rPr>
              <a:t>2</a:t>
            </a:r>
            <a:endParaRPr lang="en-US" sz="6600" dirty="0">
              <a:effectLst>
                <a:outerShdw blurRad="50800" dist="38100" dir="2700000" algn="tl" rotWithShape="0">
                  <a:prstClr val="black">
                    <a:alpha val="40000"/>
                  </a:prstClr>
                </a:outerShdw>
              </a:effectLst>
            </a:endParaRPr>
          </a:p>
        </p:txBody>
      </p:sp>
      <p:sp>
        <p:nvSpPr>
          <p:cNvPr id="7" name="TextBox 6"/>
          <p:cNvSpPr txBox="1"/>
          <p:nvPr/>
        </p:nvSpPr>
        <p:spPr>
          <a:xfrm rot="21323279">
            <a:off x="795011" y="2321004"/>
            <a:ext cx="838200" cy="110799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6600" dirty="0" smtClean="0">
                <a:effectLst>
                  <a:outerShdw blurRad="50800" dist="38100" dir="2700000" algn="tl" rotWithShape="0">
                    <a:prstClr val="black">
                      <a:alpha val="40000"/>
                    </a:prstClr>
                  </a:outerShdw>
                </a:effectLst>
              </a:rPr>
              <a:t>3</a:t>
            </a:r>
            <a:endParaRPr lang="en-US" sz="6600" dirty="0">
              <a:effectLst>
                <a:outerShdw blurRad="50800" dist="38100" dir="2700000" algn="tl" rotWithShape="0">
                  <a:prstClr val="black">
                    <a:alpha val="40000"/>
                  </a:prstClr>
                </a:outerShdw>
              </a:effectLst>
            </a:endParaRPr>
          </a:p>
        </p:txBody>
      </p:sp>
      <p:sp>
        <p:nvSpPr>
          <p:cNvPr id="8" name="TextBox 7"/>
          <p:cNvSpPr txBox="1"/>
          <p:nvPr/>
        </p:nvSpPr>
        <p:spPr>
          <a:xfrm rot="634811">
            <a:off x="642611" y="3083004"/>
            <a:ext cx="838200" cy="110799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6600" dirty="0" smtClean="0">
                <a:effectLst>
                  <a:outerShdw blurRad="50800" dist="38100" dir="2700000" algn="tl" rotWithShape="0">
                    <a:prstClr val="black">
                      <a:alpha val="40000"/>
                    </a:prstClr>
                  </a:outerShdw>
                </a:effectLst>
              </a:rPr>
              <a:t>4</a:t>
            </a:r>
            <a:endParaRPr lang="en-US" sz="6600" dirty="0">
              <a:effectLst>
                <a:outerShdw blurRad="50800" dist="38100" dir="2700000" algn="tl" rotWithShape="0">
                  <a:prstClr val="black">
                    <a:alpha val="40000"/>
                  </a:prstClr>
                </a:outerShdw>
              </a:effectLst>
            </a:endParaRPr>
          </a:p>
        </p:txBody>
      </p:sp>
      <p:sp>
        <p:nvSpPr>
          <p:cNvPr id="9" name="TextBox 8"/>
          <p:cNvSpPr txBox="1"/>
          <p:nvPr/>
        </p:nvSpPr>
        <p:spPr>
          <a:xfrm rot="20988725">
            <a:off x="795011" y="4395317"/>
            <a:ext cx="685800" cy="110799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6600" dirty="0" smtClean="0">
                <a:effectLst>
                  <a:outerShdw blurRad="50800" dist="38100" dir="2700000" algn="tl" rotWithShape="0">
                    <a:prstClr val="black">
                      <a:alpha val="40000"/>
                    </a:prstClr>
                  </a:outerShdw>
                </a:effectLst>
              </a:rPr>
              <a:t>6</a:t>
            </a:r>
            <a:endParaRPr lang="en-US" sz="6600" dirty="0">
              <a:effectLst>
                <a:outerShdw blurRad="50800" dist="38100" dir="2700000" algn="tl" rotWithShape="0">
                  <a:prstClr val="black">
                    <a:alpha val="40000"/>
                  </a:prstClr>
                </a:outerShdw>
              </a:effectLst>
            </a:endParaRPr>
          </a:p>
        </p:txBody>
      </p:sp>
      <p:sp>
        <p:nvSpPr>
          <p:cNvPr id="10" name="TextBox 9"/>
          <p:cNvSpPr txBox="1"/>
          <p:nvPr/>
        </p:nvSpPr>
        <p:spPr>
          <a:xfrm rot="274249">
            <a:off x="337811" y="3810000"/>
            <a:ext cx="838200" cy="110799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6600" dirty="0" smtClean="0">
                <a:effectLst>
                  <a:outerShdw blurRad="50800" dist="38100" dir="2700000" algn="tl" rotWithShape="0">
                    <a:prstClr val="black">
                      <a:alpha val="40000"/>
                    </a:prstClr>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3716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0"/>
            <a:ext cx="7696200" cy="1143000"/>
          </a:xfrm>
        </p:spPr>
        <p:txBody>
          <a:bodyPr rtlCol="0">
            <a:normAutofit/>
          </a:bodyPr>
          <a:lstStyle/>
          <a:p>
            <a:pPr fontAlgn="auto">
              <a:spcAft>
                <a:spcPts val="0"/>
              </a:spcAft>
              <a:defRPr/>
            </a:pPr>
            <a:r>
              <a:rPr lang="en-US" sz="6000" dirty="0" smtClean="0">
                <a:latin typeface="+mn-lt"/>
              </a:rPr>
              <a:t>Step</a:t>
            </a:r>
            <a:r>
              <a:rPr lang="en-US" dirty="0" smtClean="0">
                <a:latin typeface="+mn-lt"/>
              </a:rPr>
              <a:t> </a:t>
            </a:r>
            <a:r>
              <a:rPr lang="en-US" sz="6600" dirty="0" smtClean="0">
                <a:latin typeface="+mn-lt"/>
              </a:rPr>
              <a:t>1</a:t>
            </a:r>
            <a:endParaRPr lang="en-US" sz="6600" dirty="0">
              <a:latin typeface="+mn-lt"/>
            </a:endParaRPr>
          </a:p>
        </p:txBody>
      </p:sp>
      <p:sp>
        <p:nvSpPr>
          <p:cNvPr id="11267" name="Content Placeholder 2"/>
          <p:cNvSpPr>
            <a:spLocks noGrp="1"/>
          </p:cNvSpPr>
          <p:nvPr>
            <p:ph idx="1"/>
          </p:nvPr>
        </p:nvSpPr>
        <p:spPr>
          <a:xfrm>
            <a:off x="381000" y="1371600"/>
            <a:ext cx="8610600" cy="4343400"/>
          </a:xfrm>
        </p:spPr>
        <p:txBody>
          <a:bodyPr/>
          <a:lstStyle/>
          <a:p>
            <a:pPr>
              <a:buNone/>
            </a:pPr>
            <a:r>
              <a:rPr lang="en-US" dirty="0" smtClean="0">
                <a:solidFill>
                  <a:schemeClr val="bg1"/>
                </a:solidFill>
              </a:rPr>
              <a:t>Add links &amp; info to your </a:t>
            </a:r>
            <a:r>
              <a:rPr lang="en-US" dirty="0" smtClean="0">
                <a:solidFill>
                  <a:schemeClr val="bg1"/>
                </a:solidFill>
              </a:rPr>
              <a:t>website</a:t>
            </a:r>
          </a:p>
          <a:p>
            <a:pPr>
              <a:buNone/>
            </a:pPr>
            <a:endParaRPr lang="en-US" sz="1100" dirty="0" smtClean="0"/>
          </a:p>
          <a:p>
            <a:pPr lvl="1"/>
            <a:r>
              <a:rPr lang="en-US" sz="2400" dirty="0" smtClean="0">
                <a:solidFill>
                  <a:srgbClr val="FF0000"/>
                </a:solidFill>
              </a:rPr>
              <a:t>CRITICAL: </a:t>
            </a:r>
            <a:r>
              <a:rPr lang="en-US" sz="2400" u="sng" dirty="0" smtClean="0"/>
              <a:t>Add navigation on your home page</a:t>
            </a:r>
            <a:r>
              <a:rPr lang="en-US" sz="2400" dirty="0" smtClean="0"/>
              <a:t>. Don’t make people hunt for the link.</a:t>
            </a:r>
          </a:p>
          <a:p>
            <a:pPr lvl="2"/>
            <a:r>
              <a:rPr lang="en-US" sz="2000" dirty="0" smtClean="0"/>
              <a:t>Place the link high on the page (no scrolling)</a:t>
            </a:r>
            <a:endParaRPr lang="en-US" sz="2000" dirty="0" smtClean="0"/>
          </a:p>
          <a:p>
            <a:pPr lvl="2"/>
            <a:r>
              <a:rPr lang="en-US" sz="2000" dirty="0" smtClean="0"/>
              <a:t>Link directly to PSN</a:t>
            </a:r>
          </a:p>
          <a:p>
            <a:pPr lvl="2"/>
            <a:r>
              <a:rPr lang="en-US" sz="2000" dirty="0" smtClean="0"/>
              <a:t>OR link to a page that explains online payments </a:t>
            </a:r>
          </a:p>
          <a:p>
            <a:pPr lvl="2"/>
            <a:r>
              <a:rPr lang="en-US" sz="2000" dirty="0" smtClean="0"/>
              <a:t>“Pay Your Bill Online” | “Pay Your Bill” | “Make a Payment” | etc.</a:t>
            </a:r>
          </a:p>
          <a:p>
            <a:pPr lvl="1"/>
            <a:r>
              <a:rPr lang="en-US" sz="2400" dirty="0" smtClean="0"/>
              <a:t>Use the unique </a:t>
            </a:r>
            <a:r>
              <a:rPr lang="en-US" sz="2400" dirty="0" err="1" smtClean="0"/>
              <a:t>url</a:t>
            </a:r>
            <a:r>
              <a:rPr lang="en-US" sz="2400" dirty="0" smtClean="0"/>
              <a:t> provided by PSN</a:t>
            </a:r>
          </a:p>
          <a:p>
            <a:pPr lvl="2"/>
            <a:r>
              <a:rPr lang="en-US" sz="2000" i="1" dirty="0" smtClean="0"/>
              <a:t>You may want to inform customers they are leaving your site for a secured payment site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1143000"/>
          </a:xfrm>
        </p:spPr>
        <p:txBody>
          <a:bodyPr rtlCol="0">
            <a:normAutofit/>
          </a:bodyPr>
          <a:lstStyle/>
          <a:p>
            <a:pPr fontAlgn="auto">
              <a:spcAft>
                <a:spcPts val="0"/>
              </a:spcAft>
              <a:defRPr/>
            </a:pPr>
            <a:r>
              <a:rPr lang="en-US" sz="6000" dirty="0" smtClean="0">
                <a:latin typeface="+mn-lt"/>
              </a:rPr>
              <a:t>Step</a:t>
            </a:r>
            <a:r>
              <a:rPr lang="en-US" dirty="0" smtClean="0">
                <a:latin typeface="+mn-lt"/>
              </a:rPr>
              <a:t> </a:t>
            </a:r>
            <a:r>
              <a:rPr lang="en-US" sz="6600" dirty="0" smtClean="0">
                <a:latin typeface="+mn-lt"/>
              </a:rPr>
              <a:t>2</a:t>
            </a:r>
            <a:endParaRPr lang="en-US" sz="6600" dirty="0">
              <a:latin typeface="+mn-lt"/>
            </a:endParaRPr>
          </a:p>
        </p:txBody>
      </p:sp>
      <p:pic>
        <p:nvPicPr>
          <p:cNvPr id="8" name="Picture 7" descr="computer-screen hi res.png"/>
          <p:cNvPicPr>
            <a:picLocks noChangeAspect="1"/>
          </p:cNvPicPr>
          <p:nvPr/>
        </p:nvPicPr>
        <p:blipFill>
          <a:blip r:embed="rId2" cstate="print"/>
          <a:stretch>
            <a:fillRect/>
          </a:stretch>
        </p:blipFill>
        <p:spPr>
          <a:xfrm>
            <a:off x="3733800" y="5630266"/>
            <a:ext cx="1133475" cy="1070000"/>
          </a:xfrm>
          <a:prstGeom prst="rect">
            <a:avLst/>
          </a:prstGeom>
        </p:spPr>
      </p:pic>
      <p:pic>
        <p:nvPicPr>
          <p:cNvPr id="10" name="Picture 9" descr="Android cutout.png"/>
          <p:cNvPicPr>
            <a:picLocks noChangeAspect="1"/>
          </p:cNvPicPr>
          <p:nvPr/>
        </p:nvPicPr>
        <p:blipFill>
          <a:blip r:embed="rId3" cstate="print"/>
          <a:stretch>
            <a:fillRect/>
          </a:stretch>
        </p:blipFill>
        <p:spPr>
          <a:xfrm>
            <a:off x="4953000" y="5638800"/>
            <a:ext cx="596774" cy="1052493"/>
          </a:xfrm>
          <a:prstGeom prst="rect">
            <a:avLst/>
          </a:prstGeom>
        </p:spPr>
      </p:pic>
      <p:pic>
        <p:nvPicPr>
          <p:cNvPr id="11" name="Picture 10" descr="Phone cut out.png"/>
          <p:cNvPicPr>
            <a:picLocks noChangeAspect="1"/>
          </p:cNvPicPr>
          <p:nvPr/>
        </p:nvPicPr>
        <p:blipFill>
          <a:blip r:embed="rId4" cstate="print"/>
          <a:stretch>
            <a:fillRect/>
          </a:stretch>
        </p:blipFill>
        <p:spPr>
          <a:xfrm>
            <a:off x="5489237" y="5257800"/>
            <a:ext cx="1063963" cy="1600200"/>
          </a:xfrm>
          <a:prstGeom prst="rect">
            <a:avLst/>
          </a:prstGeom>
        </p:spPr>
      </p:pic>
      <p:sp>
        <p:nvSpPr>
          <p:cNvPr id="12" name="Rectangle 11"/>
          <p:cNvSpPr/>
          <p:nvPr/>
        </p:nvSpPr>
        <p:spPr>
          <a:xfrm>
            <a:off x="-228600" y="13716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291" name="Content Placeholder 2"/>
          <p:cNvSpPr>
            <a:spLocks noGrp="1"/>
          </p:cNvSpPr>
          <p:nvPr>
            <p:ph idx="1"/>
          </p:nvPr>
        </p:nvSpPr>
        <p:spPr>
          <a:xfrm>
            <a:off x="762000" y="1371600"/>
            <a:ext cx="8382000" cy="4191000"/>
          </a:xfrm>
        </p:spPr>
        <p:txBody>
          <a:bodyPr/>
          <a:lstStyle/>
          <a:p>
            <a:pPr marL="0" indent="0">
              <a:buNone/>
            </a:pPr>
            <a:r>
              <a:rPr lang="en-US" dirty="0" smtClean="0">
                <a:solidFill>
                  <a:schemeClr val="bg1"/>
                </a:solidFill>
              </a:rPr>
              <a:t>Put information on your bill</a:t>
            </a:r>
            <a:br>
              <a:rPr lang="en-US" dirty="0" smtClean="0">
                <a:solidFill>
                  <a:schemeClr val="bg1"/>
                </a:solidFill>
              </a:rPr>
            </a:br>
            <a:endParaRPr lang="en-US" sz="2000" dirty="0" smtClean="0">
              <a:solidFill>
                <a:schemeClr val="bg1"/>
              </a:solidFill>
            </a:endParaRPr>
          </a:p>
          <a:p>
            <a:pPr>
              <a:buNone/>
            </a:pPr>
            <a:r>
              <a:rPr lang="en-US" sz="2800" dirty="0" smtClean="0"/>
              <a:t>On the </a:t>
            </a:r>
            <a:r>
              <a:rPr lang="en-US" sz="2800" u="sng" dirty="0" smtClean="0"/>
              <a:t>front and back of the bill</a:t>
            </a:r>
          </a:p>
          <a:p>
            <a:pPr lvl="1"/>
            <a:r>
              <a:rPr lang="en-US" sz="2400" dirty="0" smtClean="0"/>
              <a:t>Pay online at [your website address</a:t>
            </a:r>
            <a:r>
              <a:rPr lang="en-US" sz="2400" dirty="0" smtClean="0"/>
              <a:t>]</a:t>
            </a:r>
          </a:p>
          <a:p>
            <a:pPr lvl="1"/>
            <a:r>
              <a:rPr lang="en-US" sz="2400" dirty="0" smtClean="0"/>
              <a:t>Pay by mobile app [app name provided by PSN]</a:t>
            </a:r>
            <a:endParaRPr lang="en-US" sz="2400" dirty="0" smtClean="0"/>
          </a:p>
          <a:p>
            <a:pPr lvl="1"/>
            <a:r>
              <a:rPr lang="en-US" sz="2400" dirty="0" smtClean="0"/>
              <a:t>Pay by phone at </a:t>
            </a:r>
            <a:r>
              <a:rPr lang="en-US" sz="2400" dirty="0" smtClean="0"/>
              <a:t>[number provided by PSN]</a:t>
            </a:r>
            <a:endParaRPr lang="en-US" sz="2400" dirty="0" smtClean="0"/>
          </a:p>
          <a:p>
            <a:pPr lvl="1"/>
            <a:r>
              <a:rPr lang="en-US" sz="2400" dirty="0" smtClean="0"/>
              <a:t>It is eye-catching to use computer and phone icons </a:t>
            </a:r>
            <a:br>
              <a:rPr lang="en-US" sz="2400" dirty="0" smtClean="0"/>
            </a:br>
            <a:r>
              <a:rPr lang="en-US" sz="2400" dirty="0" smtClean="0"/>
              <a:t>for attention (it can be </a:t>
            </a:r>
            <a:r>
              <a:rPr lang="en-US" sz="2400" dirty="0" smtClean="0"/>
              <a:t>clip art</a:t>
            </a:r>
            <a:r>
              <a:rPr lang="en-US" sz="2400" dirty="0" smtClean="0"/>
              <a:t> </a:t>
            </a:r>
            <a:r>
              <a:rPr lang="en-US" sz="2400" dirty="0" smtClean="0"/>
              <a:t>or PSN can provide images</a:t>
            </a:r>
            <a:r>
              <a:rPr lang="en-US" sz="2600" dirty="0" smtClean="0"/>
              <a:t>)</a:t>
            </a: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nvelope2.png"/>
          <p:cNvPicPr>
            <a:picLocks noChangeAspect="1"/>
          </p:cNvPicPr>
          <p:nvPr/>
        </p:nvPicPr>
        <p:blipFill>
          <a:blip r:embed="rId2" cstate="print"/>
          <a:stretch>
            <a:fillRect/>
          </a:stretch>
        </p:blipFill>
        <p:spPr>
          <a:xfrm>
            <a:off x="162550" y="1752600"/>
            <a:ext cx="4500974" cy="1963427"/>
          </a:xfrm>
          <a:prstGeom prst="rect">
            <a:avLst/>
          </a:prstGeom>
          <a:ln>
            <a:noFill/>
          </a:ln>
          <a:effectLst>
            <a:outerShdw blurRad="292100" dist="139700" dir="2700000" algn="tl" rotWithShape="0">
              <a:srgbClr val="333333">
                <a:alpha val="65000"/>
              </a:srgbClr>
            </a:outerShdw>
          </a:effectLst>
        </p:spPr>
      </p:pic>
      <p:pic>
        <p:nvPicPr>
          <p:cNvPr id="24" name="Picture 23" descr="envelope3.png"/>
          <p:cNvPicPr>
            <a:picLocks noChangeAspect="1"/>
          </p:cNvPicPr>
          <p:nvPr/>
        </p:nvPicPr>
        <p:blipFill>
          <a:blip r:embed="rId3" cstate="print"/>
          <a:stretch>
            <a:fillRect/>
          </a:stretch>
        </p:blipFill>
        <p:spPr>
          <a:xfrm>
            <a:off x="400824" y="2444625"/>
            <a:ext cx="4683003" cy="2006529"/>
          </a:xfrm>
          <a:prstGeom prst="rect">
            <a:avLst/>
          </a:prstGeom>
          <a:ln>
            <a:noFill/>
          </a:ln>
          <a:effectLst>
            <a:outerShdw blurRad="292100" dist="139700" dir="2700000" algn="tl" rotWithShape="0">
              <a:srgbClr val="333333">
                <a:alpha val="65000"/>
              </a:srgbClr>
            </a:outerShdw>
          </a:effectLst>
        </p:spPr>
      </p:pic>
      <p:pic>
        <p:nvPicPr>
          <p:cNvPr id="25" name="Picture 24" descr="envelope.png"/>
          <p:cNvPicPr>
            <a:picLocks noChangeAspect="1"/>
          </p:cNvPicPr>
          <p:nvPr/>
        </p:nvPicPr>
        <p:blipFill>
          <a:blip r:embed="rId4" cstate="print"/>
          <a:stretch>
            <a:fillRect/>
          </a:stretch>
        </p:blipFill>
        <p:spPr>
          <a:xfrm>
            <a:off x="868343" y="3112418"/>
            <a:ext cx="4456132" cy="1909322"/>
          </a:xfrm>
          <a:prstGeom prst="rect">
            <a:avLst/>
          </a:prstGeom>
          <a:ln>
            <a:noFill/>
          </a:ln>
          <a:effectLst>
            <a:outerShdw blurRad="292100" dist="139700" dir="2700000" algn="tl" rotWithShape="0">
              <a:srgbClr val="333333">
                <a:alpha val="65000"/>
              </a:srgbClr>
            </a:outerShdw>
          </a:effectLst>
        </p:spPr>
      </p:pic>
      <p:sp>
        <p:nvSpPr>
          <p:cNvPr id="14338" name="Title 2"/>
          <p:cNvSpPr>
            <a:spLocks noGrp="1"/>
          </p:cNvSpPr>
          <p:nvPr>
            <p:ph type="title"/>
          </p:nvPr>
        </p:nvSpPr>
        <p:spPr/>
        <p:txBody>
          <a:bodyPr/>
          <a:lstStyle/>
          <a:p>
            <a:r>
              <a:rPr lang="en-US" smtClean="0"/>
              <a:t>Step</a:t>
            </a:r>
            <a:r>
              <a:rPr lang="en-US" sz="3200" smtClean="0"/>
              <a:t> </a:t>
            </a:r>
            <a:r>
              <a:rPr lang="en-US" sz="4800" smtClean="0"/>
              <a:t>3</a:t>
            </a:r>
            <a:endParaRPr lang="en-US" smtClean="0"/>
          </a:p>
        </p:txBody>
      </p:sp>
      <p:pic>
        <p:nvPicPr>
          <p:cNvPr id="15" name="Picture 14" descr="tree knocked out.png"/>
          <p:cNvPicPr>
            <a:picLocks noChangeAspect="1"/>
          </p:cNvPicPr>
          <p:nvPr/>
        </p:nvPicPr>
        <p:blipFill>
          <a:blip r:embed="rId5" cstate="print"/>
          <a:stretch>
            <a:fillRect/>
          </a:stretch>
        </p:blipFill>
        <p:spPr>
          <a:xfrm>
            <a:off x="5867400" y="2667000"/>
            <a:ext cx="1219200" cy="1429288"/>
          </a:xfrm>
          <a:prstGeom prst="rect">
            <a:avLst/>
          </a:prstGeom>
          <a:ln>
            <a:noFill/>
          </a:ln>
          <a:effectLst/>
        </p:spPr>
      </p:pic>
      <p:sp>
        <p:nvSpPr>
          <p:cNvPr id="16" name="TextBox 10"/>
          <p:cNvSpPr txBox="1">
            <a:spLocks noChangeArrowheads="1"/>
          </p:cNvSpPr>
          <p:nvPr/>
        </p:nvSpPr>
        <p:spPr bwMode="auto">
          <a:xfrm>
            <a:off x="5943600" y="1676400"/>
            <a:ext cx="2895600" cy="369332"/>
          </a:xfrm>
          <a:prstGeom prst="rect">
            <a:avLst/>
          </a:prstGeom>
          <a:noFill/>
          <a:ln w="9525">
            <a:noFill/>
            <a:miter lim="800000"/>
            <a:headEnd/>
            <a:tailEnd/>
          </a:ln>
        </p:spPr>
        <p:txBody>
          <a:bodyPr wrap="square">
            <a:spAutoFit/>
          </a:bodyPr>
          <a:lstStyle/>
          <a:p>
            <a:pPr algn="ctr"/>
            <a:r>
              <a:rPr lang="en-US" dirty="0" smtClean="0">
                <a:solidFill>
                  <a:srgbClr val="000000"/>
                </a:solidFill>
                <a:latin typeface="Calibri" pitchFamily="34" charset="0"/>
              </a:rPr>
              <a:t>Sample images</a:t>
            </a:r>
            <a:endParaRPr lang="en-US" dirty="0">
              <a:solidFill>
                <a:srgbClr val="000000"/>
              </a:solidFill>
              <a:latin typeface="Calibri" pitchFamily="34" charset="0"/>
            </a:endParaRPr>
          </a:p>
        </p:txBody>
      </p:sp>
      <p:cxnSp>
        <p:nvCxnSpPr>
          <p:cNvPr id="19" name="Straight Connector 18"/>
          <p:cNvCxnSpPr/>
          <p:nvPr/>
        </p:nvCxnSpPr>
        <p:spPr>
          <a:xfrm rot="5400000">
            <a:off x="3947160" y="3444240"/>
            <a:ext cx="338328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5181600"/>
            <a:ext cx="8458200" cy="1015663"/>
          </a:xfrm>
          <a:prstGeom prst="rect">
            <a:avLst/>
          </a:prstGeom>
        </p:spPr>
        <p:txBody>
          <a:bodyPr wrap="square">
            <a:spAutoFit/>
          </a:bodyPr>
          <a:lstStyle/>
          <a:p>
            <a:pPr marL="0" indent="0">
              <a:buNone/>
            </a:pPr>
            <a:r>
              <a:rPr lang="en-US" sz="2000" dirty="0" smtClean="0"/>
              <a:t>If you use </a:t>
            </a:r>
            <a:r>
              <a:rPr lang="en-US" sz="2000" dirty="0" smtClean="0"/>
              <a:t>envelopes for billing, have the printer add information on the flap—generally at no cost. We can work with your printer, provide images and examples. Just let your Service Account Manager know.</a:t>
            </a:r>
            <a:endParaRPr lang="en-US" sz="2000" dirty="0" smtClean="0"/>
          </a:p>
        </p:txBody>
      </p:sp>
      <p:pic>
        <p:nvPicPr>
          <p:cNvPr id="26" name="Picture 25" descr="Grouped stacked all w AmEx.png"/>
          <p:cNvPicPr>
            <a:picLocks noChangeAspect="1"/>
          </p:cNvPicPr>
          <p:nvPr/>
        </p:nvPicPr>
        <p:blipFill>
          <a:blip r:embed="rId6" cstate="print"/>
          <a:stretch>
            <a:fillRect/>
          </a:stretch>
        </p:blipFill>
        <p:spPr>
          <a:xfrm>
            <a:off x="6096000" y="1981200"/>
            <a:ext cx="2444219" cy="709755"/>
          </a:xfrm>
          <a:prstGeom prst="rect">
            <a:avLst/>
          </a:prstGeom>
        </p:spPr>
      </p:pic>
      <p:pic>
        <p:nvPicPr>
          <p:cNvPr id="27" name="Picture 26" descr="Pay online button.jpg"/>
          <p:cNvPicPr>
            <a:picLocks noChangeAspect="1"/>
          </p:cNvPicPr>
          <p:nvPr/>
        </p:nvPicPr>
        <p:blipFill>
          <a:blip r:embed="rId7" cstate="print"/>
          <a:stretch>
            <a:fillRect/>
          </a:stretch>
        </p:blipFill>
        <p:spPr>
          <a:xfrm>
            <a:off x="7239000" y="2819400"/>
            <a:ext cx="1333328" cy="1066800"/>
          </a:xfrm>
          <a:prstGeom prst="rect">
            <a:avLst/>
          </a:prstGeom>
        </p:spPr>
      </p:pic>
      <p:pic>
        <p:nvPicPr>
          <p:cNvPr id="29" name="Picture 28" descr="Electronics cut our hi-res.png"/>
          <p:cNvPicPr>
            <a:picLocks noChangeAspect="1"/>
          </p:cNvPicPr>
          <p:nvPr/>
        </p:nvPicPr>
        <p:blipFill>
          <a:blip r:embed="rId8" cstate="print"/>
          <a:stretch>
            <a:fillRect/>
          </a:stretch>
        </p:blipFill>
        <p:spPr>
          <a:xfrm>
            <a:off x="6629400" y="3733800"/>
            <a:ext cx="1600200" cy="1200150"/>
          </a:xfrm>
          <a:prstGeom prst="rect">
            <a:avLst/>
          </a:prstGeom>
        </p:spPr>
      </p:pic>
      <p:sp>
        <p:nvSpPr>
          <p:cNvPr id="30" name="Rectangle 29"/>
          <p:cNvSpPr/>
          <p:nvPr/>
        </p:nvSpPr>
        <p:spPr>
          <a:xfrm>
            <a:off x="-228600" y="11430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800" b="1" dirty="0" smtClean="0"/>
              <a:t>	Add “how to pay” info on envelopes</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3716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sz="6000" dirty="0" smtClean="0">
                <a:latin typeface="+mn-lt"/>
              </a:rPr>
              <a:t>Step</a:t>
            </a:r>
            <a:r>
              <a:rPr lang="en-US" dirty="0" smtClean="0">
                <a:latin typeface="+mn-lt"/>
              </a:rPr>
              <a:t> </a:t>
            </a:r>
            <a:r>
              <a:rPr lang="en-US" sz="6600" dirty="0" smtClean="0">
                <a:latin typeface="+mn-lt"/>
              </a:rPr>
              <a:t>4</a:t>
            </a:r>
            <a:endParaRPr lang="en-US" sz="6600" dirty="0">
              <a:latin typeface="+mn-lt"/>
            </a:endParaRPr>
          </a:p>
        </p:txBody>
      </p:sp>
      <p:sp>
        <p:nvSpPr>
          <p:cNvPr id="15364" name="Content Placeholder 2"/>
          <p:cNvSpPr>
            <a:spLocks noGrp="1"/>
          </p:cNvSpPr>
          <p:nvPr>
            <p:ph idx="1"/>
          </p:nvPr>
        </p:nvSpPr>
        <p:spPr>
          <a:xfrm>
            <a:off x="685800" y="1371600"/>
            <a:ext cx="7924800" cy="4800600"/>
          </a:xfrm>
        </p:spPr>
        <p:txBody>
          <a:bodyPr/>
          <a:lstStyle/>
          <a:p>
            <a:pPr marL="0" indent="0">
              <a:buNone/>
            </a:pPr>
            <a:r>
              <a:rPr lang="en-US" dirty="0" smtClean="0">
                <a:solidFill>
                  <a:schemeClr val="bg1"/>
                </a:solidFill>
              </a:rPr>
              <a:t>Create a </a:t>
            </a:r>
            <a:r>
              <a:rPr lang="en-US" dirty="0" smtClean="0">
                <a:solidFill>
                  <a:schemeClr val="bg1"/>
                </a:solidFill>
              </a:rPr>
              <a:t>plan</a:t>
            </a:r>
          </a:p>
          <a:p>
            <a:pPr marL="0" indent="0">
              <a:buNone/>
            </a:pPr>
            <a:r>
              <a:rPr lang="en-US" dirty="0" smtClean="0"/>
              <a:t>Consider </a:t>
            </a:r>
            <a:r>
              <a:rPr lang="en-US" dirty="0" smtClean="0"/>
              <a:t>including:</a:t>
            </a:r>
          </a:p>
          <a:p>
            <a:pPr marL="400050" lvl="1" indent="0"/>
            <a:r>
              <a:rPr lang="en-US" sz="2400" dirty="0" smtClean="0"/>
              <a:t> Stuffers in your bills</a:t>
            </a:r>
          </a:p>
          <a:p>
            <a:pPr marL="400050" lvl="1" indent="0"/>
            <a:r>
              <a:rPr lang="en-US" sz="2400" dirty="0" smtClean="0"/>
              <a:t> Letters or postcards</a:t>
            </a:r>
          </a:p>
          <a:p>
            <a:pPr marL="400050" lvl="1" indent="0"/>
            <a:r>
              <a:rPr lang="en-US" sz="2400" dirty="0" smtClean="0"/>
              <a:t> Handouts</a:t>
            </a:r>
          </a:p>
          <a:p>
            <a:pPr marL="400050" lvl="1" indent="0"/>
            <a:r>
              <a:rPr lang="en-US" sz="2400" dirty="0" smtClean="0"/>
              <a:t> Posters</a:t>
            </a:r>
          </a:p>
          <a:p>
            <a:pPr marL="400050" lvl="1" indent="0"/>
            <a:r>
              <a:rPr lang="en-US" sz="2400" dirty="0" smtClean="0"/>
              <a:t> Email notifications</a:t>
            </a:r>
          </a:p>
          <a:p>
            <a:pPr marL="400050" lvl="1" indent="0"/>
            <a:r>
              <a:rPr lang="en-US" sz="2400" dirty="0" smtClean="0"/>
              <a:t> Press release or interview with local media</a:t>
            </a:r>
          </a:p>
          <a:p>
            <a:pPr marL="400050" lvl="1" indent="0"/>
            <a:r>
              <a:rPr lang="en-US" sz="2400" dirty="0" smtClean="0"/>
              <a:t> Running contests to promote the new </a:t>
            </a:r>
            <a:r>
              <a:rPr lang="en-US" sz="2400" dirty="0" smtClean="0"/>
              <a:t>service</a:t>
            </a:r>
          </a:p>
          <a:p>
            <a:pPr marL="400050" lvl="1" indent="0">
              <a:buNone/>
            </a:pPr>
            <a:r>
              <a:rPr lang="en-US" sz="2400" dirty="0" smtClean="0">
                <a:solidFill>
                  <a:schemeClr val="accent6">
                    <a:lumMod val="40000"/>
                    <a:lumOff val="60000"/>
                  </a:schemeClr>
                </a:solidFill>
              </a:rPr>
              <a:t>A downloadable plan is available in the How-To section</a:t>
            </a:r>
            <a:endParaRPr lang="en-US" sz="2400" dirty="0" smtClean="0">
              <a:solidFill>
                <a:schemeClr val="accent6">
                  <a:lumMod val="40000"/>
                  <a:lumOff val="60000"/>
                </a:schemeClr>
              </a:solidFill>
            </a:endParaRPr>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sz="2400" dirty="0" smtClean="0"/>
          </a:p>
          <a:p>
            <a:pPr marL="400050" lvl="1" indent="0"/>
            <a:endParaRPr lang="en-US" dirty="0" smtClean="0"/>
          </a:p>
          <a:p>
            <a:pPr marL="0" indent="0"/>
            <a:endParaRPr lang="en-US" dirty="0" smtClean="0"/>
          </a:p>
          <a:p>
            <a:pPr marL="0" indent="0">
              <a:buNone/>
            </a:pPr>
            <a:endParaRPr lang="en-US" sz="2400" dirty="0" smtClean="0"/>
          </a:p>
        </p:txBody>
      </p:sp>
      <p:sp>
        <p:nvSpPr>
          <p:cNvPr id="8" name="TextBox 7"/>
          <p:cNvSpPr txBox="1"/>
          <p:nvPr/>
        </p:nvSpPr>
        <p:spPr>
          <a:xfrm>
            <a:off x="4419600" y="2514600"/>
            <a:ext cx="3886200" cy="147732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a:r>
              <a:rPr lang="en-US" sz="2400" i="1" dirty="0" smtClean="0">
                <a:solidFill>
                  <a:schemeClr val="accent5">
                    <a:lumMod val="50000"/>
                  </a:schemeClr>
                </a:solidFill>
              </a:rPr>
              <a:t>Schedule when each is to happen; make sure to repeat efforts continually.</a:t>
            </a:r>
          </a:p>
          <a:p>
            <a:endParaRPr lang="en-US" i="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animEffect transition="in" filter="fade">
                                      <p:cBhvr>
                                        <p:cTn id="7" dur="385" decel="100000"/>
                                        <p:tgtEl>
                                          <p:spTgt spid="15364">
                                            <p:txEl>
                                              <p:pRg st="2" end="2"/>
                                            </p:txEl>
                                          </p:spTgt>
                                        </p:tgtEl>
                                      </p:cBhvr>
                                    </p:animEffect>
                                    <p:animScale>
                                      <p:cBhvr>
                                        <p:cTn id="8" dur="385" decel="100000"/>
                                        <p:tgtEl>
                                          <p:spTgt spid="15364">
                                            <p:txEl>
                                              <p:pRg st="2" end="2"/>
                                            </p:txEl>
                                          </p:spTgt>
                                        </p:tgtEl>
                                      </p:cBhvr>
                                      <p:from x="10000" y="10000"/>
                                      <p:to x="200000" y="450000"/>
                                    </p:animScale>
                                    <p:animScale>
                                      <p:cBhvr>
                                        <p:cTn id="9" dur="615" accel="100000" fill="hold">
                                          <p:stCondLst>
                                            <p:cond delay="385"/>
                                          </p:stCondLst>
                                        </p:cTn>
                                        <p:tgtEl>
                                          <p:spTgt spid="15364">
                                            <p:txEl>
                                              <p:pRg st="2" end="2"/>
                                            </p:txEl>
                                          </p:spTgt>
                                        </p:tgtEl>
                                      </p:cBhvr>
                                      <p:from x="200000" y="450000"/>
                                      <p:to x="100000" y="100000"/>
                                    </p:animScale>
                                    <p:set>
                                      <p:cBhvr>
                                        <p:cTn id="10" dur="385" fill="hold"/>
                                        <p:tgtEl>
                                          <p:spTgt spid="15364">
                                            <p:txEl>
                                              <p:pRg st="2" end="2"/>
                                            </p:txEl>
                                          </p:spTgt>
                                        </p:tgtEl>
                                        <p:attrNameLst>
                                          <p:attrName>ppt_x</p:attrName>
                                        </p:attrNameLst>
                                      </p:cBhvr>
                                      <p:to>
                                        <p:strVal val="(0.5)"/>
                                      </p:to>
                                    </p:set>
                                    <p:anim from="(0.5)" to="(#ppt_x)" calcmode="lin" valueType="num">
                                      <p:cBhvr>
                                        <p:cTn id="11" dur="615" accel="100000" fill="hold">
                                          <p:stCondLst>
                                            <p:cond delay="385"/>
                                          </p:stCondLst>
                                        </p:cTn>
                                        <p:tgtEl>
                                          <p:spTgt spid="15364">
                                            <p:txEl>
                                              <p:pRg st="2" end="2"/>
                                            </p:txEl>
                                          </p:spTgt>
                                        </p:tgtEl>
                                        <p:attrNameLst>
                                          <p:attrName>ppt_x</p:attrName>
                                        </p:attrNameLst>
                                      </p:cBhvr>
                                    </p:anim>
                                    <p:set>
                                      <p:cBhvr>
                                        <p:cTn id="12" dur="385" fill="hold"/>
                                        <p:tgtEl>
                                          <p:spTgt spid="15364">
                                            <p:txEl>
                                              <p:pRg st="2" end="2"/>
                                            </p:txEl>
                                          </p:spTgt>
                                        </p:tgtEl>
                                        <p:attrNameLst>
                                          <p:attrName>ppt_y</p:attrName>
                                        </p:attrNameLst>
                                      </p:cBhvr>
                                      <p:to>
                                        <p:strVal val="(#ppt_y+0.4)"/>
                                      </p:to>
                                    </p:set>
                                    <p:anim from="(#ppt_y+0.4)" to="(#ppt_y)" calcmode="lin" valueType="num">
                                      <p:cBhvr>
                                        <p:cTn id="13" dur="615" accel="100000" fill="hold">
                                          <p:stCondLst>
                                            <p:cond delay="385"/>
                                          </p:stCondLst>
                                        </p:cTn>
                                        <p:tgtEl>
                                          <p:spTgt spid="15364">
                                            <p:txEl>
                                              <p:pRg st="2" end="2"/>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5364">
                                            <p:txEl>
                                              <p:pRg st="3" end="3"/>
                                            </p:txEl>
                                          </p:spTgt>
                                        </p:tgtEl>
                                        <p:attrNameLst>
                                          <p:attrName>style.visibility</p:attrName>
                                        </p:attrNameLst>
                                      </p:cBhvr>
                                      <p:to>
                                        <p:strVal val="visible"/>
                                      </p:to>
                                    </p:set>
                                    <p:animEffect transition="in" filter="fade">
                                      <p:cBhvr>
                                        <p:cTn id="18" dur="385" decel="100000"/>
                                        <p:tgtEl>
                                          <p:spTgt spid="15364">
                                            <p:txEl>
                                              <p:pRg st="3" end="3"/>
                                            </p:txEl>
                                          </p:spTgt>
                                        </p:tgtEl>
                                      </p:cBhvr>
                                    </p:animEffect>
                                    <p:animScale>
                                      <p:cBhvr>
                                        <p:cTn id="19" dur="385" decel="100000"/>
                                        <p:tgtEl>
                                          <p:spTgt spid="15364">
                                            <p:txEl>
                                              <p:pRg st="3" end="3"/>
                                            </p:txEl>
                                          </p:spTgt>
                                        </p:tgtEl>
                                      </p:cBhvr>
                                      <p:from x="10000" y="10000"/>
                                      <p:to x="200000" y="450000"/>
                                    </p:animScale>
                                    <p:animScale>
                                      <p:cBhvr>
                                        <p:cTn id="20" dur="615" accel="100000" fill="hold">
                                          <p:stCondLst>
                                            <p:cond delay="385"/>
                                          </p:stCondLst>
                                        </p:cTn>
                                        <p:tgtEl>
                                          <p:spTgt spid="15364">
                                            <p:txEl>
                                              <p:pRg st="3" end="3"/>
                                            </p:txEl>
                                          </p:spTgt>
                                        </p:tgtEl>
                                      </p:cBhvr>
                                      <p:from x="200000" y="450000"/>
                                      <p:to x="100000" y="100000"/>
                                    </p:animScale>
                                    <p:set>
                                      <p:cBhvr>
                                        <p:cTn id="21" dur="385" fill="hold"/>
                                        <p:tgtEl>
                                          <p:spTgt spid="15364">
                                            <p:txEl>
                                              <p:pRg st="3" end="3"/>
                                            </p:txEl>
                                          </p:spTgt>
                                        </p:tgtEl>
                                        <p:attrNameLst>
                                          <p:attrName>ppt_x</p:attrName>
                                        </p:attrNameLst>
                                      </p:cBhvr>
                                      <p:to>
                                        <p:strVal val="(0.5)"/>
                                      </p:to>
                                    </p:set>
                                    <p:anim from="(0.5)" to="(#ppt_x)" calcmode="lin" valueType="num">
                                      <p:cBhvr>
                                        <p:cTn id="22" dur="615" accel="100000" fill="hold">
                                          <p:stCondLst>
                                            <p:cond delay="385"/>
                                          </p:stCondLst>
                                        </p:cTn>
                                        <p:tgtEl>
                                          <p:spTgt spid="15364">
                                            <p:txEl>
                                              <p:pRg st="3" end="3"/>
                                            </p:txEl>
                                          </p:spTgt>
                                        </p:tgtEl>
                                        <p:attrNameLst>
                                          <p:attrName>ppt_x</p:attrName>
                                        </p:attrNameLst>
                                      </p:cBhvr>
                                    </p:anim>
                                    <p:set>
                                      <p:cBhvr>
                                        <p:cTn id="23" dur="385" fill="hold"/>
                                        <p:tgtEl>
                                          <p:spTgt spid="15364">
                                            <p:txEl>
                                              <p:pRg st="3" end="3"/>
                                            </p:txEl>
                                          </p:spTgt>
                                        </p:tgtEl>
                                        <p:attrNameLst>
                                          <p:attrName>ppt_y</p:attrName>
                                        </p:attrNameLst>
                                      </p:cBhvr>
                                      <p:to>
                                        <p:strVal val="(#ppt_y+0.4)"/>
                                      </p:to>
                                    </p:set>
                                    <p:anim from="(#ppt_y+0.4)" to="(#ppt_y)" calcmode="lin" valueType="num">
                                      <p:cBhvr>
                                        <p:cTn id="24" dur="615" accel="100000" fill="hold">
                                          <p:stCondLst>
                                            <p:cond delay="385"/>
                                          </p:stCondLst>
                                        </p:cTn>
                                        <p:tgtEl>
                                          <p:spTgt spid="15364">
                                            <p:txEl>
                                              <p:pRg st="3" end="3"/>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15364">
                                            <p:txEl>
                                              <p:pRg st="4" end="4"/>
                                            </p:txEl>
                                          </p:spTgt>
                                        </p:tgtEl>
                                        <p:attrNameLst>
                                          <p:attrName>style.visibility</p:attrName>
                                        </p:attrNameLst>
                                      </p:cBhvr>
                                      <p:to>
                                        <p:strVal val="visible"/>
                                      </p:to>
                                    </p:set>
                                    <p:animEffect transition="in" filter="fade">
                                      <p:cBhvr>
                                        <p:cTn id="29" dur="385" decel="100000"/>
                                        <p:tgtEl>
                                          <p:spTgt spid="15364">
                                            <p:txEl>
                                              <p:pRg st="4" end="4"/>
                                            </p:txEl>
                                          </p:spTgt>
                                        </p:tgtEl>
                                      </p:cBhvr>
                                    </p:animEffect>
                                    <p:animScale>
                                      <p:cBhvr>
                                        <p:cTn id="30" dur="385" decel="100000"/>
                                        <p:tgtEl>
                                          <p:spTgt spid="15364">
                                            <p:txEl>
                                              <p:pRg st="4" end="4"/>
                                            </p:txEl>
                                          </p:spTgt>
                                        </p:tgtEl>
                                      </p:cBhvr>
                                      <p:from x="10000" y="10000"/>
                                      <p:to x="200000" y="450000"/>
                                    </p:animScale>
                                    <p:animScale>
                                      <p:cBhvr>
                                        <p:cTn id="31" dur="615" accel="100000" fill="hold">
                                          <p:stCondLst>
                                            <p:cond delay="385"/>
                                          </p:stCondLst>
                                        </p:cTn>
                                        <p:tgtEl>
                                          <p:spTgt spid="15364">
                                            <p:txEl>
                                              <p:pRg st="4" end="4"/>
                                            </p:txEl>
                                          </p:spTgt>
                                        </p:tgtEl>
                                      </p:cBhvr>
                                      <p:from x="200000" y="450000"/>
                                      <p:to x="100000" y="100000"/>
                                    </p:animScale>
                                    <p:set>
                                      <p:cBhvr>
                                        <p:cTn id="32" dur="385" fill="hold"/>
                                        <p:tgtEl>
                                          <p:spTgt spid="15364">
                                            <p:txEl>
                                              <p:pRg st="4" end="4"/>
                                            </p:txEl>
                                          </p:spTgt>
                                        </p:tgtEl>
                                        <p:attrNameLst>
                                          <p:attrName>ppt_x</p:attrName>
                                        </p:attrNameLst>
                                      </p:cBhvr>
                                      <p:to>
                                        <p:strVal val="(0.5)"/>
                                      </p:to>
                                    </p:set>
                                    <p:anim from="(0.5)" to="(#ppt_x)" calcmode="lin" valueType="num">
                                      <p:cBhvr>
                                        <p:cTn id="33" dur="615" accel="100000" fill="hold">
                                          <p:stCondLst>
                                            <p:cond delay="385"/>
                                          </p:stCondLst>
                                        </p:cTn>
                                        <p:tgtEl>
                                          <p:spTgt spid="15364">
                                            <p:txEl>
                                              <p:pRg st="4" end="4"/>
                                            </p:txEl>
                                          </p:spTgt>
                                        </p:tgtEl>
                                        <p:attrNameLst>
                                          <p:attrName>ppt_x</p:attrName>
                                        </p:attrNameLst>
                                      </p:cBhvr>
                                    </p:anim>
                                    <p:set>
                                      <p:cBhvr>
                                        <p:cTn id="34" dur="385" fill="hold"/>
                                        <p:tgtEl>
                                          <p:spTgt spid="15364">
                                            <p:txEl>
                                              <p:pRg st="4" end="4"/>
                                            </p:txEl>
                                          </p:spTgt>
                                        </p:tgtEl>
                                        <p:attrNameLst>
                                          <p:attrName>ppt_y</p:attrName>
                                        </p:attrNameLst>
                                      </p:cBhvr>
                                      <p:to>
                                        <p:strVal val="(#ppt_y+0.4)"/>
                                      </p:to>
                                    </p:set>
                                    <p:anim from="(#ppt_y+0.4)" to="(#ppt_y)" calcmode="lin" valueType="num">
                                      <p:cBhvr>
                                        <p:cTn id="35" dur="615" accel="100000" fill="hold">
                                          <p:stCondLst>
                                            <p:cond delay="385"/>
                                          </p:stCondLst>
                                        </p:cTn>
                                        <p:tgtEl>
                                          <p:spTgt spid="15364">
                                            <p:txEl>
                                              <p:pRg st="4" end="4"/>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15364">
                                            <p:txEl>
                                              <p:pRg st="5" end="5"/>
                                            </p:txEl>
                                          </p:spTgt>
                                        </p:tgtEl>
                                        <p:attrNameLst>
                                          <p:attrName>style.visibility</p:attrName>
                                        </p:attrNameLst>
                                      </p:cBhvr>
                                      <p:to>
                                        <p:strVal val="visible"/>
                                      </p:to>
                                    </p:set>
                                    <p:animEffect transition="in" filter="fade">
                                      <p:cBhvr>
                                        <p:cTn id="40" dur="385" decel="100000"/>
                                        <p:tgtEl>
                                          <p:spTgt spid="15364">
                                            <p:txEl>
                                              <p:pRg st="5" end="5"/>
                                            </p:txEl>
                                          </p:spTgt>
                                        </p:tgtEl>
                                      </p:cBhvr>
                                    </p:animEffect>
                                    <p:animScale>
                                      <p:cBhvr>
                                        <p:cTn id="41" dur="385" decel="100000"/>
                                        <p:tgtEl>
                                          <p:spTgt spid="15364">
                                            <p:txEl>
                                              <p:pRg st="5" end="5"/>
                                            </p:txEl>
                                          </p:spTgt>
                                        </p:tgtEl>
                                      </p:cBhvr>
                                      <p:from x="10000" y="10000"/>
                                      <p:to x="200000" y="450000"/>
                                    </p:animScale>
                                    <p:animScale>
                                      <p:cBhvr>
                                        <p:cTn id="42" dur="615" accel="100000" fill="hold">
                                          <p:stCondLst>
                                            <p:cond delay="385"/>
                                          </p:stCondLst>
                                        </p:cTn>
                                        <p:tgtEl>
                                          <p:spTgt spid="15364">
                                            <p:txEl>
                                              <p:pRg st="5" end="5"/>
                                            </p:txEl>
                                          </p:spTgt>
                                        </p:tgtEl>
                                      </p:cBhvr>
                                      <p:from x="200000" y="450000"/>
                                      <p:to x="100000" y="100000"/>
                                    </p:animScale>
                                    <p:set>
                                      <p:cBhvr>
                                        <p:cTn id="43" dur="385" fill="hold"/>
                                        <p:tgtEl>
                                          <p:spTgt spid="15364">
                                            <p:txEl>
                                              <p:pRg st="5" end="5"/>
                                            </p:txEl>
                                          </p:spTgt>
                                        </p:tgtEl>
                                        <p:attrNameLst>
                                          <p:attrName>ppt_x</p:attrName>
                                        </p:attrNameLst>
                                      </p:cBhvr>
                                      <p:to>
                                        <p:strVal val="(0.5)"/>
                                      </p:to>
                                    </p:set>
                                    <p:anim from="(0.5)" to="(#ppt_x)" calcmode="lin" valueType="num">
                                      <p:cBhvr>
                                        <p:cTn id="44" dur="615" accel="100000" fill="hold">
                                          <p:stCondLst>
                                            <p:cond delay="385"/>
                                          </p:stCondLst>
                                        </p:cTn>
                                        <p:tgtEl>
                                          <p:spTgt spid="15364">
                                            <p:txEl>
                                              <p:pRg st="5" end="5"/>
                                            </p:txEl>
                                          </p:spTgt>
                                        </p:tgtEl>
                                        <p:attrNameLst>
                                          <p:attrName>ppt_x</p:attrName>
                                        </p:attrNameLst>
                                      </p:cBhvr>
                                    </p:anim>
                                    <p:set>
                                      <p:cBhvr>
                                        <p:cTn id="45" dur="385" fill="hold"/>
                                        <p:tgtEl>
                                          <p:spTgt spid="15364">
                                            <p:txEl>
                                              <p:pRg st="5" end="5"/>
                                            </p:txEl>
                                          </p:spTgt>
                                        </p:tgtEl>
                                        <p:attrNameLst>
                                          <p:attrName>ppt_y</p:attrName>
                                        </p:attrNameLst>
                                      </p:cBhvr>
                                      <p:to>
                                        <p:strVal val="(#ppt_y+0.4)"/>
                                      </p:to>
                                    </p:set>
                                    <p:anim from="(#ppt_y+0.4)" to="(#ppt_y)" calcmode="lin" valueType="num">
                                      <p:cBhvr>
                                        <p:cTn id="46" dur="615" accel="100000" fill="hold">
                                          <p:stCondLst>
                                            <p:cond delay="385"/>
                                          </p:stCondLst>
                                        </p:cTn>
                                        <p:tgtEl>
                                          <p:spTgt spid="15364">
                                            <p:txEl>
                                              <p:pRg st="5" end="5"/>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15364">
                                            <p:txEl>
                                              <p:pRg st="6" end="6"/>
                                            </p:txEl>
                                          </p:spTgt>
                                        </p:tgtEl>
                                        <p:attrNameLst>
                                          <p:attrName>style.visibility</p:attrName>
                                        </p:attrNameLst>
                                      </p:cBhvr>
                                      <p:to>
                                        <p:strVal val="visible"/>
                                      </p:to>
                                    </p:set>
                                    <p:animEffect transition="in" filter="fade">
                                      <p:cBhvr>
                                        <p:cTn id="51" dur="385" decel="100000"/>
                                        <p:tgtEl>
                                          <p:spTgt spid="15364">
                                            <p:txEl>
                                              <p:pRg st="6" end="6"/>
                                            </p:txEl>
                                          </p:spTgt>
                                        </p:tgtEl>
                                      </p:cBhvr>
                                    </p:animEffect>
                                    <p:animScale>
                                      <p:cBhvr>
                                        <p:cTn id="52" dur="385" decel="100000"/>
                                        <p:tgtEl>
                                          <p:spTgt spid="15364">
                                            <p:txEl>
                                              <p:pRg st="6" end="6"/>
                                            </p:txEl>
                                          </p:spTgt>
                                        </p:tgtEl>
                                      </p:cBhvr>
                                      <p:from x="10000" y="10000"/>
                                      <p:to x="200000" y="450000"/>
                                    </p:animScale>
                                    <p:animScale>
                                      <p:cBhvr>
                                        <p:cTn id="53" dur="615" accel="100000" fill="hold">
                                          <p:stCondLst>
                                            <p:cond delay="385"/>
                                          </p:stCondLst>
                                        </p:cTn>
                                        <p:tgtEl>
                                          <p:spTgt spid="15364">
                                            <p:txEl>
                                              <p:pRg st="6" end="6"/>
                                            </p:txEl>
                                          </p:spTgt>
                                        </p:tgtEl>
                                      </p:cBhvr>
                                      <p:from x="200000" y="450000"/>
                                      <p:to x="100000" y="100000"/>
                                    </p:animScale>
                                    <p:set>
                                      <p:cBhvr>
                                        <p:cTn id="54" dur="385" fill="hold"/>
                                        <p:tgtEl>
                                          <p:spTgt spid="15364">
                                            <p:txEl>
                                              <p:pRg st="6" end="6"/>
                                            </p:txEl>
                                          </p:spTgt>
                                        </p:tgtEl>
                                        <p:attrNameLst>
                                          <p:attrName>ppt_x</p:attrName>
                                        </p:attrNameLst>
                                      </p:cBhvr>
                                      <p:to>
                                        <p:strVal val="(0.5)"/>
                                      </p:to>
                                    </p:set>
                                    <p:anim from="(0.5)" to="(#ppt_x)" calcmode="lin" valueType="num">
                                      <p:cBhvr>
                                        <p:cTn id="55" dur="615" accel="100000" fill="hold">
                                          <p:stCondLst>
                                            <p:cond delay="385"/>
                                          </p:stCondLst>
                                        </p:cTn>
                                        <p:tgtEl>
                                          <p:spTgt spid="15364">
                                            <p:txEl>
                                              <p:pRg st="6" end="6"/>
                                            </p:txEl>
                                          </p:spTgt>
                                        </p:tgtEl>
                                        <p:attrNameLst>
                                          <p:attrName>ppt_x</p:attrName>
                                        </p:attrNameLst>
                                      </p:cBhvr>
                                    </p:anim>
                                    <p:set>
                                      <p:cBhvr>
                                        <p:cTn id="56" dur="385" fill="hold"/>
                                        <p:tgtEl>
                                          <p:spTgt spid="15364">
                                            <p:txEl>
                                              <p:pRg st="6" end="6"/>
                                            </p:txEl>
                                          </p:spTgt>
                                        </p:tgtEl>
                                        <p:attrNameLst>
                                          <p:attrName>ppt_y</p:attrName>
                                        </p:attrNameLst>
                                      </p:cBhvr>
                                      <p:to>
                                        <p:strVal val="(#ppt_y+0.4)"/>
                                      </p:to>
                                    </p:set>
                                    <p:anim from="(#ppt_y+0.4)" to="(#ppt_y)" calcmode="lin" valueType="num">
                                      <p:cBhvr>
                                        <p:cTn id="57" dur="615" accel="100000" fill="hold">
                                          <p:stCondLst>
                                            <p:cond delay="385"/>
                                          </p:stCondLst>
                                        </p:cTn>
                                        <p:tgtEl>
                                          <p:spTgt spid="15364">
                                            <p:txEl>
                                              <p:pRg st="6" end="6"/>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15364">
                                            <p:txEl>
                                              <p:pRg st="7" end="7"/>
                                            </p:txEl>
                                          </p:spTgt>
                                        </p:tgtEl>
                                        <p:attrNameLst>
                                          <p:attrName>style.visibility</p:attrName>
                                        </p:attrNameLst>
                                      </p:cBhvr>
                                      <p:to>
                                        <p:strVal val="visible"/>
                                      </p:to>
                                    </p:set>
                                    <p:animEffect transition="in" filter="fade">
                                      <p:cBhvr>
                                        <p:cTn id="62" dur="385" decel="100000"/>
                                        <p:tgtEl>
                                          <p:spTgt spid="15364">
                                            <p:txEl>
                                              <p:pRg st="7" end="7"/>
                                            </p:txEl>
                                          </p:spTgt>
                                        </p:tgtEl>
                                      </p:cBhvr>
                                    </p:animEffect>
                                    <p:animScale>
                                      <p:cBhvr>
                                        <p:cTn id="63" dur="385" decel="100000"/>
                                        <p:tgtEl>
                                          <p:spTgt spid="15364">
                                            <p:txEl>
                                              <p:pRg st="7" end="7"/>
                                            </p:txEl>
                                          </p:spTgt>
                                        </p:tgtEl>
                                      </p:cBhvr>
                                      <p:from x="10000" y="10000"/>
                                      <p:to x="200000" y="450000"/>
                                    </p:animScale>
                                    <p:animScale>
                                      <p:cBhvr>
                                        <p:cTn id="64" dur="615" accel="100000" fill="hold">
                                          <p:stCondLst>
                                            <p:cond delay="385"/>
                                          </p:stCondLst>
                                        </p:cTn>
                                        <p:tgtEl>
                                          <p:spTgt spid="15364">
                                            <p:txEl>
                                              <p:pRg st="7" end="7"/>
                                            </p:txEl>
                                          </p:spTgt>
                                        </p:tgtEl>
                                      </p:cBhvr>
                                      <p:from x="200000" y="450000"/>
                                      <p:to x="100000" y="100000"/>
                                    </p:animScale>
                                    <p:set>
                                      <p:cBhvr>
                                        <p:cTn id="65" dur="385" fill="hold"/>
                                        <p:tgtEl>
                                          <p:spTgt spid="15364">
                                            <p:txEl>
                                              <p:pRg st="7" end="7"/>
                                            </p:txEl>
                                          </p:spTgt>
                                        </p:tgtEl>
                                        <p:attrNameLst>
                                          <p:attrName>ppt_x</p:attrName>
                                        </p:attrNameLst>
                                      </p:cBhvr>
                                      <p:to>
                                        <p:strVal val="(0.5)"/>
                                      </p:to>
                                    </p:set>
                                    <p:anim from="(0.5)" to="(#ppt_x)" calcmode="lin" valueType="num">
                                      <p:cBhvr>
                                        <p:cTn id="66" dur="615" accel="100000" fill="hold">
                                          <p:stCondLst>
                                            <p:cond delay="385"/>
                                          </p:stCondLst>
                                        </p:cTn>
                                        <p:tgtEl>
                                          <p:spTgt spid="15364">
                                            <p:txEl>
                                              <p:pRg st="7" end="7"/>
                                            </p:txEl>
                                          </p:spTgt>
                                        </p:tgtEl>
                                        <p:attrNameLst>
                                          <p:attrName>ppt_x</p:attrName>
                                        </p:attrNameLst>
                                      </p:cBhvr>
                                    </p:anim>
                                    <p:set>
                                      <p:cBhvr>
                                        <p:cTn id="67" dur="385" fill="hold"/>
                                        <p:tgtEl>
                                          <p:spTgt spid="15364">
                                            <p:txEl>
                                              <p:pRg st="7" end="7"/>
                                            </p:txEl>
                                          </p:spTgt>
                                        </p:tgtEl>
                                        <p:attrNameLst>
                                          <p:attrName>ppt_y</p:attrName>
                                        </p:attrNameLst>
                                      </p:cBhvr>
                                      <p:to>
                                        <p:strVal val="(#ppt_y+0.4)"/>
                                      </p:to>
                                    </p:set>
                                    <p:anim from="(#ppt_y+0.4)" to="(#ppt_y)" calcmode="lin" valueType="num">
                                      <p:cBhvr>
                                        <p:cTn id="68" dur="615" accel="100000" fill="hold">
                                          <p:stCondLst>
                                            <p:cond delay="385"/>
                                          </p:stCondLst>
                                        </p:cTn>
                                        <p:tgtEl>
                                          <p:spTgt spid="15364">
                                            <p:txEl>
                                              <p:pRg st="7" end="7"/>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nodeType="clickEffect">
                                  <p:stCondLst>
                                    <p:cond delay="0"/>
                                  </p:stCondLst>
                                  <p:childTnLst>
                                    <p:set>
                                      <p:cBhvr>
                                        <p:cTn id="72" dur="1" fill="hold">
                                          <p:stCondLst>
                                            <p:cond delay="0"/>
                                          </p:stCondLst>
                                        </p:cTn>
                                        <p:tgtEl>
                                          <p:spTgt spid="15364">
                                            <p:txEl>
                                              <p:pRg st="8" end="8"/>
                                            </p:txEl>
                                          </p:spTgt>
                                        </p:tgtEl>
                                        <p:attrNameLst>
                                          <p:attrName>style.visibility</p:attrName>
                                        </p:attrNameLst>
                                      </p:cBhvr>
                                      <p:to>
                                        <p:strVal val="visible"/>
                                      </p:to>
                                    </p:set>
                                    <p:animEffect transition="in" filter="fade">
                                      <p:cBhvr>
                                        <p:cTn id="73" dur="385" decel="100000"/>
                                        <p:tgtEl>
                                          <p:spTgt spid="15364">
                                            <p:txEl>
                                              <p:pRg st="8" end="8"/>
                                            </p:txEl>
                                          </p:spTgt>
                                        </p:tgtEl>
                                      </p:cBhvr>
                                    </p:animEffect>
                                    <p:animScale>
                                      <p:cBhvr>
                                        <p:cTn id="74" dur="385" decel="100000"/>
                                        <p:tgtEl>
                                          <p:spTgt spid="15364">
                                            <p:txEl>
                                              <p:pRg st="8" end="8"/>
                                            </p:txEl>
                                          </p:spTgt>
                                        </p:tgtEl>
                                      </p:cBhvr>
                                      <p:from x="10000" y="10000"/>
                                      <p:to x="200000" y="450000"/>
                                    </p:animScale>
                                    <p:animScale>
                                      <p:cBhvr>
                                        <p:cTn id="75" dur="615" accel="100000" fill="hold">
                                          <p:stCondLst>
                                            <p:cond delay="385"/>
                                          </p:stCondLst>
                                        </p:cTn>
                                        <p:tgtEl>
                                          <p:spTgt spid="15364">
                                            <p:txEl>
                                              <p:pRg st="8" end="8"/>
                                            </p:txEl>
                                          </p:spTgt>
                                        </p:tgtEl>
                                      </p:cBhvr>
                                      <p:from x="200000" y="450000"/>
                                      <p:to x="100000" y="100000"/>
                                    </p:animScale>
                                    <p:set>
                                      <p:cBhvr>
                                        <p:cTn id="76" dur="385" fill="hold"/>
                                        <p:tgtEl>
                                          <p:spTgt spid="15364">
                                            <p:txEl>
                                              <p:pRg st="8" end="8"/>
                                            </p:txEl>
                                          </p:spTgt>
                                        </p:tgtEl>
                                        <p:attrNameLst>
                                          <p:attrName>ppt_x</p:attrName>
                                        </p:attrNameLst>
                                      </p:cBhvr>
                                      <p:to>
                                        <p:strVal val="(0.5)"/>
                                      </p:to>
                                    </p:set>
                                    <p:anim from="(0.5)" to="(#ppt_x)" calcmode="lin" valueType="num">
                                      <p:cBhvr>
                                        <p:cTn id="77" dur="615" accel="100000" fill="hold">
                                          <p:stCondLst>
                                            <p:cond delay="385"/>
                                          </p:stCondLst>
                                        </p:cTn>
                                        <p:tgtEl>
                                          <p:spTgt spid="15364">
                                            <p:txEl>
                                              <p:pRg st="8" end="8"/>
                                            </p:txEl>
                                          </p:spTgt>
                                        </p:tgtEl>
                                        <p:attrNameLst>
                                          <p:attrName>ppt_x</p:attrName>
                                        </p:attrNameLst>
                                      </p:cBhvr>
                                    </p:anim>
                                    <p:set>
                                      <p:cBhvr>
                                        <p:cTn id="78" dur="385" fill="hold"/>
                                        <p:tgtEl>
                                          <p:spTgt spid="15364">
                                            <p:txEl>
                                              <p:pRg st="8" end="8"/>
                                            </p:txEl>
                                          </p:spTgt>
                                        </p:tgtEl>
                                        <p:attrNameLst>
                                          <p:attrName>ppt_y</p:attrName>
                                        </p:attrNameLst>
                                      </p:cBhvr>
                                      <p:to>
                                        <p:strVal val="(#ppt_y+0.4)"/>
                                      </p:to>
                                    </p:set>
                                    <p:anim from="(#ppt_y+0.4)" to="(#ppt_y)" calcmode="lin" valueType="num">
                                      <p:cBhvr>
                                        <p:cTn id="79" dur="615" accel="100000" fill="hold">
                                          <p:stCondLst>
                                            <p:cond delay="385"/>
                                          </p:stCondLst>
                                        </p:cTn>
                                        <p:tgtEl>
                                          <p:spTgt spid="15364">
                                            <p:txEl>
                                              <p:pRg st="8" end="8"/>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nodeType="clickEffect">
                                  <p:stCondLst>
                                    <p:cond delay="0"/>
                                  </p:stCondLst>
                                  <p:childTnLst>
                                    <p:set>
                                      <p:cBhvr>
                                        <p:cTn id="83" dur="1" fill="hold">
                                          <p:stCondLst>
                                            <p:cond delay="0"/>
                                          </p:stCondLst>
                                        </p:cTn>
                                        <p:tgtEl>
                                          <p:spTgt spid="15364">
                                            <p:txEl>
                                              <p:pRg st="9" end="9"/>
                                            </p:txEl>
                                          </p:spTgt>
                                        </p:tgtEl>
                                        <p:attrNameLst>
                                          <p:attrName>style.visibility</p:attrName>
                                        </p:attrNameLst>
                                      </p:cBhvr>
                                      <p:to>
                                        <p:strVal val="visible"/>
                                      </p:to>
                                    </p:set>
                                    <p:animEffect transition="in" filter="fade">
                                      <p:cBhvr>
                                        <p:cTn id="84" dur="385" decel="100000"/>
                                        <p:tgtEl>
                                          <p:spTgt spid="15364">
                                            <p:txEl>
                                              <p:pRg st="9" end="9"/>
                                            </p:txEl>
                                          </p:spTgt>
                                        </p:tgtEl>
                                      </p:cBhvr>
                                    </p:animEffect>
                                    <p:animScale>
                                      <p:cBhvr>
                                        <p:cTn id="85" dur="385" decel="100000"/>
                                        <p:tgtEl>
                                          <p:spTgt spid="15364">
                                            <p:txEl>
                                              <p:pRg st="9" end="9"/>
                                            </p:txEl>
                                          </p:spTgt>
                                        </p:tgtEl>
                                      </p:cBhvr>
                                      <p:from x="10000" y="10000"/>
                                      <p:to x="200000" y="450000"/>
                                    </p:animScale>
                                    <p:animScale>
                                      <p:cBhvr>
                                        <p:cTn id="86" dur="615" accel="100000" fill="hold">
                                          <p:stCondLst>
                                            <p:cond delay="385"/>
                                          </p:stCondLst>
                                        </p:cTn>
                                        <p:tgtEl>
                                          <p:spTgt spid="15364">
                                            <p:txEl>
                                              <p:pRg st="9" end="9"/>
                                            </p:txEl>
                                          </p:spTgt>
                                        </p:tgtEl>
                                      </p:cBhvr>
                                      <p:from x="200000" y="450000"/>
                                      <p:to x="100000" y="100000"/>
                                    </p:animScale>
                                    <p:set>
                                      <p:cBhvr>
                                        <p:cTn id="87" dur="385" fill="hold"/>
                                        <p:tgtEl>
                                          <p:spTgt spid="15364">
                                            <p:txEl>
                                              <p:pRg st="9" end="9"/>
                                            </p:txEl>
                                          </p:spTgt>
                                        </p:tgtEl>
                                        <p:attrNameLst>
                                          <p:attrName>ppt_x</p:attrName>
                                        </p:attrNameLst>
                                      </p:cBhvr>
                                      <p:to>
                                        <p:strVal val="(0.5)"/>
                                      </p:to>
                                    </p:set>
                                    <p:anim from="(0.5)" to="(#ppt_x)" calcmode="lin" valueType="num">
                                      <p:cBhvr>
                                        <p:cTn id="88" dur="615" accel="100000" fill="hold">
                                          <p:stCondLst>
                                            <p:cond delay="385"/>
                                          </p:stCondLst>
                                        </p:cTn>
                                        <p:tgtEl>
                                          <p:spTgt spid="15364">
                                            <p:txEl>
                                              <p:pRg st="9" end="9"/>
                                            </p:txEl>
                                          </p:spTgt>
                                        </p:tgtEl>
                                        <p:attrNameLst>
                                          <p:attrName>ppt_x</p:attrName>
                                        </p:attrNameLst>
                                      </p:cBhvr>
                                    </p:anim>
                                    <p:set>
                                      <p:cBhvr>
                                        <p:cTn id="89" dur="385" fill="hold"/>
                                        <p:tgtEl>
                                          <p:spTgt spid="15364">
                                            <p:txEl>
                                              <p:pRg st="9" end="9"/>
                                            </p:txEl>
                                          </p:spTgt>
                                        </p:tgtEl>
                                        <p:attrNameLst>
                                          <p:attrName>ppt_y</p:attrName>
                                        </p:attrNameLst>
                                      </p:cBhvr>
                                      <p:to>
                                        <p:strVal val="(#ppt_y+0.4)"/>
                                      </p:to>
                                    </p:set>
                                    <p:anim from="(#ppt_y+0.4)" to="(#ppt_y)" calcmode="lin" valueType="num">
                                      <p:cBhvr>
                                        <p:cTn id="90" dur="615" accel="100000" fill="hold">
                                          <p:stCondLst>
                                            <p:cond delay="385"/>
                                          </p:stCondLst>
                                        </p:cTn>
                                        <p:tgtEl>
                                          <p:spTgt spid="15364">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28600" y="10668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sz="6000" dirty="0" smtClean="0">
                <a:latin typeface="+mn-lt"/>
              </a:rPr>
              <a:t>Step</a:t>
            </a:r>
            <a:r>
              <a:rPr lang="en-US" dirty="0" smtClean="0">
                <a:latin typeface="+mn-lt"/>
              </a:rPr>
              <a:t> </a:t>
            </a:r>
            <a:r>
              <a:rPr lang="en-US" sz="6600" dirty="0" smtClean="0">
                <a:latin typeface="+mn-lt"/>
              </a:rPr>
              <a:t>5</a:t>
            </a:r>
            <a:endParaRPr lang="en-US" sz="6600" dirty="0">
              <a:latin typeface="+mn-lt"/>
            </a:endParaRPr>
          </a:p>
        </p:txBody>
      </p:sp>
      <p:sp>
        <p:nvSpPr>
          <p:cNvPr id="18437" name="TextBox 10"/>
          <p:cNvSpPr txBox="1">
            <a:spLocks noChangeArrowheads="1"/>
          </p:cNvSpPr>
          <p:nvPr/>
        </p:nvSpPr>
        <p:spPr bwMode="auto">
          <a:xfrm>
            <a:off x="2133600" y="1652320"/>
            <a:ext cx="1676400" cy="307777"/>
          </a:xfrm>
          <a:prstGeom prst="rect">
            <a:avLst/>
          </a:prstGeom>
          <a:noFill/>
          <a:ln w="9525">
            <a:noFill/>
            <a:miter lim="800000"/>
            <a:headEnd/>
            <a:tailEnd/>
          </a:ln>
        </p:spPr>
        <p:txBody>
          <a:bodyPr wrap="square">
            <a:spAutoFit/>
          </a:bodyPr>
          <a:lstStyle/>
          <a:p>
            <a:pPr algn="ctr"/>
            <a:r>
              <a:rPr lang="en-US" sz="1400" dirty="0" smtClean="0">
                <a:solidFill>
                  <a:srgbClr val="000000"/>
                </a:solidFill>
                <a:latin typeface="Calibri" pitchFamily="34" charset="0"/>
              </a:rPr>
              <a:t>Poster Tear-off Tags</a:t>
            </a:r>
            <a:endParaRPr lang="en-US" sz="1400" dirty="0">
              <a:solidFill>
                <a:srgbClr val="000000"/>
              </a:solidFill>
              <a:latin typeface="Calibri" pitchFamily="34" charset="0"/>
            </a:endParaRPr>
          </a:p>
        </p:txBody>
      </p:sp>
      <p:sp>
        <p:nvSpPr>
          <p:cNvPr id="18438" name="TextBox 11"/>
          <p:cNvSpPr txBox="1">
            <a:spLocks noChangeArrowheads="1"/>
          </p:cNvSpPr>
          <p:nvPr/>
        </p:nvSpPr>
        <p:spPr bwMode="auto">
          <a:xfrm>
            <a:off x="5410200" y="1652320"/>
            <a:ext cx="1524000" cy="307975"/>
          </a:xfrm>
          <a:prstGeom prst="rect">
            <a:avLst/>
          </a:prstGeom>
          <a:noFill/>
          <a:ln w="9525">
            <a:noFill/>
            <a:miter lim="800000"/>
            <a:headEnd/>
            <a:tailEnd/>
          </a:ln>
        </p:spPr>
        <p:txBody>
          <a:bodyPr>
            <a:spAutoFit/>
          </a:bodyPr>
          <a:lstStyle/>
          <a:p>
            <a:pPr algn="ctr"/>
            <a:r>
              <a:rPr lang="en-US" sz="1400" dirty="0" smtClean="0">
                <a:solidFill>
                  <a:srgbClr val="000000"/>
                </a:solidFill>
                <a:latin typeface="Calibri" pitchFamily="34" charset="0"/>
              </a:rPr>
              <a:t>Stuffer (3-up)</a:t>
            </a:r>
            <a:endParaRPr lang="en-US" sz="1400" dirty="0">
              <a:solidFill>
                <a:srgbClr val="000000"/>
              </a:solidFill>
              <a:latin typeface="Calibri" pitchFamily="34" charset="0"/>
            </a:endParaRPr>
          </a:p>
        </p:txBody>
      </p:sp>
      <p:sp>
        <p:nvSpPr>
          <p:cNvPr id="18439" name="TextBox 12"/>
          <p:cNvSpPr txBox="1">
            <a:spLocks noChangeArrowheads="1"/>
          </p:cNvSpPr>
          <p:nvPr/>
        </p:nvSpPr>
        <p:spPr bwMode="auto">
          <a:xfrm>
            <a:off x="3429000" y="1652320"/>
            <a:ext cx="2286000" cy="523220"/>
          </a:xfrm>
          <a:prstGeom prst="rect">
            <a:avLst/>
          </a:prstGeom>
          <a:noFill/>
          <a:ln w="9525">
            <a:noFill/>
            <a:miter lim="800000"/>
            <a:headEnd/>
            <a:tailEnd/>
          </a:ln>
        </p:spPr>
        <p:txBody>
          <a:bodyPr wrap="square">
            <a:spAutoFit/>
          </a:bodyPr>
          <a:lstStyle/>
          <a:p>
            <a:pPr algn="ctr"/>
            <a:r>
              <a:rPr lang="en-US" sz="1400" dirty="0" smtClean="0">
                <a:solidFill>
                  <a:srgbClr val="000000"/>
                </a:solidFill>
                <a:latin typeface="Calibri" pitchFamily="34" charset="0"/>
              </a:rPr>
              <a:t>Full-page Handout </a:t>
            </a:r>
            <a:br>
              <a:rPr lang="en-US" sz="1400" dirty="0" smtClean="0">
                <a:solidFill>
                  <a:srgbClr val="000000"/>
                </a:solidFill>
                <a:latin typeface="Calibri" pitchFamily="34" charset="0"/>
              </a:rPr>
            </a:br>
            <a:r>
              <a:rPr lang="en-US" sz="1400" dirty="0" smtClean="0">
                <a:solidFill>
                  <a:srgbClr val="000000"/>
                </a:solidFill>
                <a:latin typeface="Calibri" pitchFamily="34" charset="0"/>
              </a:rPr>
              <a:t>or Stuffer</a:t>
            </a:r>
            <a:endParaRPr lang="en-US" sz="1400" dirty="0">
              <a:solidFill>
                <a:srgbClr val="000000"/>
              </a:solidFill>
              <a:latin typeface="Calibri" pitchFamily="34" charset="0"/>
            </a:endParaRPr>
          </a:p>
        </p:txBody>
      </p:sp>
      <p:sp>
        <p:nvSpPr>
          <p:cNvPr id="18441" name="TextBox 15"/>
          <p:cNvSpPr txBox="1">
            <a:spLocks noChangeArrowheads="1"/>
          </p:cNvSpPr>
          <p:nvPr/>
        </p:nvSpPr>
        <p:spPr bwMode="auto">
          <a:xfrm>
            <a:off x="6858000" y="1652320"/>
            <a:ext cx="2286000" cy="307777"/>
          </a:xfrm>
          <a:prstGeom prst="rect">
            <a:avLst/>
          </a:prstGeom>
          <a:noFill/>
          <a:ln w="9525">
            <a:noFill/>
            <a:miter lim="800000"/>
            <a:headEnd/>
            <a:tailEnd/>
          </a:ln>
        </p:spPr>
        <p:txBody>
          <a:bodyPr wrap="square">
            <a:spAutoFit/>
          </a:bodyPr>
          <a:lstStyle/>
          <a:p>
            <a:pPr algn="ctr"/>
            <a:r>
              <a:rPr lang="en-US" sz="1400" dirty="0" smtClean="0">
                <a:solidFill>
                  <a:srgbClr val="000000"/>
                </a:solidFill>
                <a:latin typeface="Calibri" pitchFamily="34" charset="0"/>
              </a:rPr>
              <a:t>Stuffer/Post Card (4-up)</a:t>
            </a:r>
            <a:endParaRPr lang="en-US" sz="1400" dirty="0">
              <a:solidFill>
                <a:srgbClr val="000000"/>
              </a:solidFill>
              <a:latin typeface="Calibri" pitchFamily="34" charset="0"/>
            </a:endParaRPr>
          </a:p>
        </p:txBody>
      </p:sp>
      <p:sp>
        <p:nvSpPr>
          <p:cNvPr id="18440" name="TextBox 13"/>
          <p:cNvSpPr txBox="1">
            <a:spLocks noChangeArrowheads="1"/>
          </p:cNvSpPr>
          <p:nvPr/>
        </p:nvSpPr>
        <p:spPr bwMode="auto">
          <a:xfrm>
            <a:off x="685800" y="1652320"/>
            <a:ext cx="1066800" cy="307975"/>
          </a:xfrm>
          <a:prstGeom prst="rect">
            <a:avLst/>
          </a:prstGeom>
          <a:noFill/>
          <a:ln w="9525">
            <a:noFill/>
            <a:miter lim="800000"/>
            <a:headEnd/>
            <a:tailEnd/>
          </a:ln>
        </p:spPr>
        <p:txBody>
          <a:bodyPr>
            <a:spAutoFit/>
          </a:bodyPr>
          <a:lstStyle/>
          <a:p>
            <a:pPr algn="ctr"/>
            <a:r>
              <a:rPr lang="en-US" sz="1400" dirty="0" smtClean="0">
                <a:solidFill>
                  <a:srgbClr val="000000"/>
                </a:solidFill>
                <a:latin typeface="Calibri" pitchFamily="34" charset="0"/>
              </a:rPr>
              <a:t>Poster</a:t>
            </a:r>
            <a:endParaRPr lang="en-US" sz="1400" dirty="0">
              <a:solidFill>
                <a:srgbClr val="000000"/>
              </a:solidFill>
              <a:latin typeface="Calibri" pitchFamily="34" charset="0"/>
            </a:endParaRPr>
          </a:p>
        </p:txBody>
      </p:sp>
      <p:sp>
        <p:nvSpPr>
          <p:cNvPr id="18" name="TextBox 15"/>
          <p:cNvSpPr txBox="1">
            <a:spLocks noChangeArrowheads="1"/>
          </p:cNvSpPr>
          <p:nvPr/>
        </p:nvSpPr>
        <p:spPr bwMode="auto">
          <a:xfrm>
            <a:off x="6445569" y="4003621"/>
            <a:ext cx="1066800" cy="307975"/>
          </a:xfrm>
          <a:prstGeom prst="rect">
            <a:avLst/>
          </a:prstGeom>
          <a:noFill/>
          <a:ln w="9525">
            <a:noFill/>
            <a:miter lim="800000"/>
            <a:headEnd/>
            <a:tailEnd/>
          </a:ln>
        </p:spPr>
        <p:txBody>
          <a:bodyPr>
            <a:spAutoFit/>
          </a:bodyPr>
          <a:lstStyle/>
          <a:p>
            <a:pPr algn="ctr"/>
            <a:r>
              <a:rPr lang="en-US" sz="1400" dirty="0" smtClean="0">
                <a:solidFill>
                  <a:srgbClr val="000000"/>
                </a:solidFill>
                <a:latin typeface="Calibri" pitchFamily="34" charset="0"/>
              </a:rPr>
              <a:t>Email</a:t>
            </a:r>
            <a:endParaRPr lang="en-US" sz="1400" dirty="0">
              <a:solidFill>
                <a:srgbClr val="000000"/>
              </a:solidFill>
              <a:latin typeface="Calibri" pitchFamily="34" charset="0"/>
            </a:endParaRPr>
          </a:p>
        </p:txBody>
      </p:sp>
      <p:sp>
        <p:nvSpPr>
          <p:cNvPr id="26" name="TextBox 11"/>
          <p:cNvSpPr txBox="1">
            <a:spLocks noChangeArrowheads="1"/>
          </p:cNvSpPr>
          <p:nvPr/>
        </p:nvSpPr>
        <p:spPr bwMode="auto">
          <a:xfrm>
            <a:off x="3578544" y="4000446"/>
            <a:ext cx="1524000" cy="307975"/>
          </a:xfrm>
          <a:prstGeom prst="rect">
            <a:avLst/>
          </a:prstGeom>
          <a:noFill/>
          <a:ln w="9525">
            <a:noFill/>
            <a:miter lim="800000"/>
            <a:headEnd/>
            <a:tailEnd/>
          </a:ln>
        </p:spPr>
        <p:txBody>
          <a:bodyPr>
            <a:spAutoFit/>
          </a:bodyPr>
          <a:lstStyle/>
          <a:p>
            <a:pPr algn="ctr"/>
            <a:r>
              <a:rPr lang="en-US" sz="1400" dirty="0" smtClean="0">
                <a:solidFill>
                  <a:srgbClr val="000000"/>
                </a:solidFill>
                <a:latin typeface="Calibri" pitchFamily="34" charset="0"/>
              </a:rPr>
              <a:t>Press Release</a:t>
            </a:r>
            <a:endParaRPr lang="en-US" sz="1400" dirty="0">
              <a:solidFill>
                <a:srgbClr val="000000"/>
              </a:solidFill>
              <a:latin typeface="Calibri" pitchFamily="34" charset="0"/>
            </a:endParaRPr>
          </a:p>
        </p:txBody>
      </p:sp>
      <p:sp>
        <p:nvSpPr>
          <p:cNvPr id="27" name="TextBox 11"/>
          <p:cNvSpPr txBox="1">
            <a:spLocks noChangeArrowheads="1"/>
          </p:cNvSpPr>
          <p:nvPr/>
        </p:nvSpPr>
        <p:spPr bwMode="auto">
          <a:xfrm>
            <a:off x="4902519" y="4003621"/>
            <a:ext cx="1524000" cy="307975"/>
          </a:xfrm>
          <a:prstGeom prst="rect">
            <a:avLst/>
          </a:prstGeom>
          <a:noFill/>
          <a:ln w="9525">
            <a:noFill/>
            <a:miter lim="800000"/>
            <a:headEnd/>
            <a:tailEnd/>
          </a:ln>
        </p:spPr>
        <p:txBody>
          <a:bodyPr>
            <a:spAutoFit/>
          </a:bodyPr>
          <a:lstStyle/>
          <a:p>
            <a:pPr algn="ctr"/>
            <a:r>
              <a:rPr lang="en-US" sz="1400" dirty="0" smtClean="0">
                <a:solidFill>
                  <a:srgbClr val="000000"/>
                </a:solidFill>
                <a:latin typeface="Calibri" pitchFamily="34" charset="0"/>
              </a:rPr>
              <a:t>Letter</a:t>
            </a:r>
            <a:endParaRPr lang="en-US" sz="1400" dirty="0">
              <a:solidFill>
                <a:srgbClr val="000000"/>
              </a:solidFill>
              <a:latin typeface="Calibri" pitchFamily="34" charset="0"/>
            </a:endParaRPr>
          </a:p>
        </p:txBody>
      </p:sp>
      <p:pic>
        <p:nvPicPr>
          <p:cNvPr id="30" name="Picture 29" descr="handout pay only.png"/>
          <p:cNvPicPr>
            <a:picLocks noChangeAspect="1"/>
          </p:cNvPicPr>
          <p:nvPr/>
        </p:nvPicPr>
        <p:blipFill>
          <a:blip r:embed="rId2" cstate="print"/>
          <a:stretch>
            <a:fillRect/>
          </a:stretch>
        </p:blipFill>
        <p:spPr>
          <a:xfrm>
            <a:off x="3966786" y="2167407"/>
            <a:ext cx="1236518" cy="1600200"/>
          </a:xfrm>
          <a:prstGeom prst="rect">
            <a:avLst/>
          </a:prstGeom>
          <a:ln>
            <a:noFill/>
          </a:ln>
          <a:effectLst>
            <a:outerShdw blurRad="292100" dist="139700" dir="2700000" algn="tl" rotWithShape="0">
              <a:srgbClr val="333333">
                <a:alpha val="65000"/>
              </a:srgbClr>
            </a:outerShdw>
          </a:effectLst>
        </p:spPr>
      </p:pic>
      <p:pic>
        <p:nvPicPr>
          <p:cNvPr id="33" name="Picture 32" descr="poster pay only.png"/>
          <p:cNvPicPr>
            <a:picLocks noChangeAspect="1"/>
          </p:cNvPicPr>
          <p:nvPr/>
        </p:nvPicPr>
        <p:blipFill>
          <a:blip r:embed="rId3" cstate="print"/>
          <a:stretch>
            <a:fillRect/>
          </a:stretch>
        </p:blipFill>
        <p:spPr>
          <a:xfrm>
            <a:off x="533400" y="1957120"/>
            <a:ext cx="1432442" cy="1853031"/>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a:off x="91440" y="4016321"/>
            <a:ext cx="8961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4-up.png"/>
          <p:cNvPicPr>
            <a:picLocks noChangeAspect="1"/>
          </p:cNvPicPr>
          <p:nvPr/>
        </p:nvPicPr>
        <p:blipFill>
          <a:blip r:embed="rId4" cstate="print"/>
          <a:stretch>
            <a:fillRect/>
          </a:stretch>
        </p:blipFill>
        <p:spPr>
          <a:xfrm>
            <a:off x="7071259" y="1954079"/>
            <a:ext cx="1080636" cy="1779872"/>
          </a:xfrm>
          <a:prstGeom prst="rect">
            <a:avLst/>
          </a:prstGeom>
          <a:ln>
            <a:noFill/>
          </a:ln>
          <a:effectLst>
            <a:outerShdw blurRad="292100" dist="139700" dir="2700000" algn="tl" rotWithShape="0">
              <a:srgbClr val="333333">
                <a:alpha val="65000"/>
              </a:srgbClr>
            </a:outerShdw>
          </a:effectLst>
        </p:spPr>
      </p:pic>
      <p:pic>
        <p:nvPicPr>
          <p:cNvPr id="20" name="Picture 19" descr="3-up.png"/>
          <p:cNvPicPr>
            <a:picLocks noChangeAspect="1"/>
          </p:cNvPicPr>
          <p:nvPr/>
        </p:nvPicPr>
        <p:blipFill>
          <a:blip r:embed="rId5" cstate="print"/>
          <a:stretch>
            <a:fillRect/>
          </a:stretch>
        </p:blipFill>
        <p:spPr>
          <a:xfrm>
            <a:off x="7545234" y="2438551"/>
            <a:ext cx="1435668" cy="1109380"/>
          </a:xfrm>
          <a:prstGeom prst="rect">
            <a:avLst/>
          </a:prstGeom>
          <a:ln>
            <a:noFill/>
          </a:ln>
          <a:effectLst>
            <a:outerShdw blurRad="292100" dist="139700" dir="2700000" algn="tl" rotWithShape="0">
              <a:srgbClr val="333333">
                <a:alpha val="65000"/>
              </a:srgbClr>
            </a:outerShdw>
          </a:effectLst>
        </p:spPr>
      </p:pic>
      <p:pic>
        <p:nvPicPr>
          <p:cNvPr id="22" name="Picture 21" descr="tags.png"/>
          <p:cNvPicPr>
            <a:picLocks noChangeAspect="1"/>
          </p:cNvPicPr>
          <p:nvPr/>
        </p:nvPicPr>
        <p:blipFill>
          <a:blip r:embed="rId6" cstate="print"/>
          <a:stretch>
            <a:fillRect/>
          </a:stretch>
        </p:blipFill>
        <p:spPr>
          <a:xfrm>
            <a:off x="2286000" y="1981351"/>
            <a:ext cx="1433632" cy="1856232"/>
          </a:xfrm>
          <a:prstGeom prst="rect">
            <a:avLst/>
          </a:prstGeom>
          <a:ln>
            <a:noFill/>
          </a:ln>
          <a:effectLst>
            <a:outerShdw blurRad="292100" dist="139700" dir="2700000" algn="tl" rotWithShape="0">
              <a:srgbClr val="333333">
                <a:alpha val="65000"/>
              </a:srgbClr>
            </a:outerShdw>
          </a:effectLst>
        </p:spPr>
      </p:pic>
      <p:pic>
        <p:nvPicPr>
          <p:cNvPr id="25" name="Picture 24" descr="letter.png"/>
          <p:cNvPicPr>
            <a:picLocks noChangeAspect="1"/>
          </p:cNvPicPr>
          <p:nvPr/>
        </p:nvPicPr>
        <p:blipFill>
          <a:blip r:embed="rId7" cstate="print"/>
          <a:stretch>
            <a:fillRect/>
          </a:stretch>
        </p:blipFill>
        <p:spPr>
          <a:xfrm>
            <a:off x="5054919" y="4311445"/>
            <a:ext cx="1239680" cy="1600200"/>
          </a:xfrm>
          <a:prstGeom prst="rect">
            <a:avLst/>
          </a:prstGeom>
          <a:ln>
            <a:noFill/>
          </a:ln>
          <a:effectLst>
            <a:outerShdw blurRad="292100" dist="139700" dir="2700000" algn="tl" rotWithShape="0">
              <a:srgbClr val="333333">
                <a:alpha val="65000"/>
              </a:srgbClr>
            </a:outerShdw>
          </a:effectLst>
        </p:spPr>
      </p:pic>
      <p:pic>
        <p:nvPicPr>
          <p:cNvPr id="29" name="Picture 28" descr="pr.png"/>
          <p:cNvPicPr>
            <a:picLocks noChangeAspect="1"/>
          </p:cNvPicPr>
          <p:nvPr/>
        </p:nvPicPr>
        <p:blipFill>
          <a:blip r:embed="rId8" cstate="print"/>
          <a:stretch>
            <a:fillRect/>
          </a:stretch>
        </p:blipFill>
        <p:spPr>
          <a:xfrm>
            <a:off x="3708868" y="4311445"/>
            <a:ext cx="1241276" cy="1600200"/>
          </a:xfrm>
          <a:prstGeom prst="rect">
            <a:avLst/>
          </a:prstGeom>
          <a:ln>
            <a:noFill/>
          </a:ln>
          <a:effectLst>
            <a:outerShdw blurRad="292100" dist="139700" dir="2700000" algn="tl" rotWithShape="0">
              <a:srgbClr val="333333">
                <a:alpha val="65000"/>
              </a:srgbClr>
            </a:outerShdw>
          </a:effectLst>
        </p:spPr>
      </p:pic>
      <p:pic>
        <p:nvPicPr>
          <p:cNvPr id="31" name="Picture 30" descr="3-up mom.png"/>
          <p:cNvPicPr>
            <a:picLocks noChangeAspect="1"/>
          </p:cNvPicPr>
          <p:nvPr/>
        </p:nvPicPr>
        <p:blipFill>
          <a:blip r:embed="rId9" cstate="print"/>
          <a:stretch>
            <a:fillRect/>
          </a:stretch>
        </p:blipFill>
        <p:spPr>
          <a:xfrm>
            <a:off x="5563085" y="2133752"/>
            <a:ext cx="1236517" cy="1600198"/>
          </a:xfrm>
          <a:prstGeom prst="rect">
            <a:avLst/>
          </a:prstGeom>
          <a:ln>
            <a:noFill/>
          </a:ln>
          <a:effectLst>
            <a:outerShdw blurRad="292100" dist="139700" dir="2700000" algn="tl" rotWithShape="0">
              <a:srgbClr val="333333">
                <a:alpha val="65000"/>
              </a:srgbClr>
            </a:outerShdw>
          </a:effectLst>
        </p:spPr>
      </p:pic>
      <p:sp>
        <p:nvSpPr>
          <p:cNvPr id="32" name="TextBox 11"/>
          <p:cNvSpPr txBox="1">
            <a:spLocks noChangeArrowheads="1"/>
          </p:cNvSpPr>
          <p:nvPr/>
        </p:nvSpPr>
        <p:spPr bwMode="auto">
          <a:xfrm>
            <a:off x="1786320" y="3991429"/>
            <a:ext cx="2407920" cy="307777"/>
          </a:xfrm>
          <a:prstGeom prst="rect">
            <a:avLst/>
          </a:prstGeom>
          <a:noFill/>
          <a:ln w="9525">
            <a:noFill/>
            <a:miter lim="800000"/>
            <a:headEnd/>
            <a:tailEnd/>
          </a:ln>
        </p:spPr>
        <p:txBody>
          <a:bodyPr wrap="square">
            <a:spAutoFit/>
          </a:bodyPr>
          <a:lstStyle/>
          <a:p>
            <a:pPr algn="ctr"/>
            <a:r>
              <a:rPr lang="en-US" sz="1400" dirty="0" smtClean="0">
                <a:solidFill>
                  <a:srgbClr val="000000"/>
                </a:solidFill>
                <a:latin typeface="Calibri" pitchFamily="34" charset="0"/>
              </a:rPr>
              <a:t>Mini  Handouts</a:t>
            </a:r>
            <a:endParaRPr lang="en-US" sz="1400" dirty="0">
              <a:solidFill>
                <a:srgbClr val="000000"/>
              </a:solidFill>
              <a:latin typeface="Calibri" pitchFamily="34" charset="0"/>
            </a:endParaRPr>
          </a:p>
        </p:txBody>
      </p:sp>
      <p:pic>
        <p:nvPicPr>
          <p:cNvPr id="36" name="Picture 35" descr="Business cards.png"/>
          <p:cNvPicPr>
            <a:picLocks noChangeAspect="1"/>
          </p:cNvPicPr>
          <p:nvPr/>
        </p:nvPicPr>
        <p:blipFill>
          <a:blip r:embed="rId10" cstate="print"/>
          <a:stretch>
            <a:fillRect/>
          </a:stretch>
        </p:blipFill>
        <p:spPr>
          <a:xfrm>
            <a:off x="420919" y="4259629"/>
            <a:ext cx="1243481" cy="1609211"/>
          </a:xfrm>
          <a:prstGeom prst="rect">
            <a:avLst/>
          </a:prstGeom>
          <a:ln>
            <a:noFill/>
          </a:ln>
          <a:effectLst>
            <a:outerShdw blurRad="292100" dist="139700" dir="2700000" algn="tl" rotWithShape="0">
              <a:srgbClr val="333333">
                <a:alpha val="65000"/>
              </a:srgbClr>
            </a:outerShdw>
          </a:effectLst>
        </p:spPr>
      </p:pic>
      <p:sp>
        <p:nvSpPr>
          <p:cNvPr id="37" name="TextBox 11"/>
          <p:cNvSpPr txBox="1">
            <a:spLocks noChangeArrowheads="1"/>
          </p:cNvSpPr>
          <p:nvPr/>
        </p:nvSpPr>
        <p:spPr bwMode="auto">
          <a:xfrm>
            <a:off x="167832" y="4006645"/>
            <a:ext cx="2356104" cy="307777"/>
          </a:xfrm>
          <a:prstGeom prst="rect">
            <a:avLst/>
          </a:prstGeom>
          <a:noFill/>
          <a:ln w="9525">
            <a:noFill/>
            <a:miter lim="800000"/>
            <a:headEnd/>
            <a:tailEnd/>
          </a:ln>
        </p:spPr>
        <p:txBody>
          <a:bodyPr wrap="square">
            <a:spAutoFit/>
          </a:bodyPr>
          <a:lstStyle/>
          <a:p>
            <a:pPr algn="ctr"/>
            <a:r>
              <a:rPr lang="en-US" sz="1400" dirty="0" smtClean="0">
                <a:solidFill>
                  <a:srgbClr val="000000"/>
                </a:solidFill>
                <a:latin typeface="Calibri" pitchFamily="34" charset="0"/>
              </a:rPr>
              <a:t>Business Cards</a:t>
            </a:r>
            <a:endParaRPr lang="en-US" sz="1400" dirty="0">
              <a:solidFill>
                <a:srgbClr val="000000"/>
              </a:solidFill>
              <a:latin typeface="Calibri" pitchFamily="34" charset="0"/>
            </a:endParaRPr>
          </a:p>
        </p:txBody>
      </p:sp>
      <p:pic>
        <p:nvPicPr>
          <p:cNvPr id="38" name="Picture 37" descr="Business Card.png"/>
          <p:cNvPicPr>
            <a:picLocks noChangeAspect="1"/>
          </p:cNvPicPr>
          <p:nvPr/>
        </p:nvPicPr>
        <p:blipFill>
          <a:blip r:embed="rId11" cstate="print"/>
          <a:stretch>
            <a:fillRect/>
          </a:stretch>
        </p:blipFill>
        <p:spPr>
          <a:xfrm>
            <a:off x="621984" y="5184234"/>
            <a:ext cx="1630208" cy="919361"/>
          </a:xfrm>
          <a:prstGeom prst="rect">
            <a:avLst/>
          </a:prstGeom>
          <a:ln>
            <a:noFill/>
          </a:ln>
          <a:effectLst>
            <a:outerShdw blurRad="292100" dist="139700" dir="2700000" algn="tl" rotWithShape="0">
              <a:srgbClr val="333333">
                <a:alpha val="65000"/>
              </a:srgbClr>
            </a:outerShdw>
          </a:effectLst>
        </p:spPr>
      </p:pic>
      <p:pic>
        <p:nvPicPr>
          <p:cNvPr id="34" name="Picture 33" descr="minis.png"/>
          <p:cNvPicPr>
            <a:picLocks noChangeAspect="1"/>
          </p:cNvPicPr>
          <p:nvPr/>
        </p:nvPicPr>
        <p:blipFill>
          <a:blip r:embed="rId12" cstate="print"/>
          <a:stretch>
            <a:fillRect/>
          </a:stretch>
        </p:blipFill>
        <p:spPr>
          <a:xfrm>
            <a:off x="2350171" y="4314875"/>
            <a:ext cx="1231450" cy="1593642"/>
          </a:xfrm>
          <a:prstGeom prst="rect">
            <a:avLst/>
          </a:prstGeom>
          <a:ln>
            <a:noFill/>
          </a:ln>
          <a:effectLst>
            <a:outerShdw blurRad="292100" dist="139700" dir="2700000" algn="tl" rotWithShape="0">
              <a:srgbClr val="333333">
                <a:alpha val="65000"/>
              </a:srgbClr>
            </a:outerShdw>
          </a:effectLst>
        </p:spPr>
      </p:pic>
      <p:sp>
        <p:nvSpPr>
          <p:cNvPr id="28" name="TextBox 15"/>
          <p:cNvSpPr txBox="1">
            <a:spLocks noChangeArrowheads="1"/>
          </p:cNvSpPr>
          <p:nvPr/>
        </p:nvSpPr>
        <p:spPr bwMode="auto">
          <a:xfrm>
            <a:off x="7392240" y="4008844"/>
            <a:ext cx="1589532" cy="307777"/>
          </a:xfrm>
          <a:prstGeom prst="rect">
            <a:avLst/>
          </a:prstGeom>
          <a:noFill/>
          <a:ln w="9525">
            <a:noFill/>
            <a:miter lim="800000"/>
            <a:headEnd/>
            <a:tailEnd/>
          </a:ln>
        </p:spPr>
        <p:txBody>
          <a:bodyPr wrap="square">
            <a:spAutoFit/>
          </a:bodyPr>
          <a:lstStyle/>
          <a:p>
            <a:pPr algn="ctr"/>
            <a:r>
              <a:rPr lang="en-US" sz="1400" dirty="0" err="1" smtClean="0">
                <a:solidFill>
                  <a:srgbClr val="000000"/>
                </a:solidFill>
                <a:latin typeface="Calibri" pitchFamily="34" charset="0"/>
              </a:rPr>
              <a:t>Facebook</a:t>
            </a:r>
            <a:r>
              <a:rPr lang="en-US" sz="1400" dirty="0" smtClean="0">
                <a:solidFill>
                  <a:srgbClr val="000000"/>
                </a:solidFill>
                <a:latin typeface="Calibri" pitchFamily="34" charset="0"/>
              </a:rPr>
              <a:t> Posts</a:t>
            </a:r>
            <a:endParaRPr lang="en-US" sz="1400" dirty="0">
              <a:solidFill>
                <a:srgbClr val="000000"/>
              </a:solidFill>
              <a:latin typeface="Calibri" pitchFamily="34" charset="0"/>
            </a:endParaRPr>
          </a:p>
        </p:txBody>
      </p:sp>
      <p:pic>
        <p:nvPicPr>
          <p:cNvPr id="39" name="Picture 38" descr="email.png"/>
          <p:cNvPicPr>
            <a:picLocks noChangeAspect="1"/>
          </p:cNvPicPr>
          <p:nvPr/>
        </p:nvPicPr>
        <p:blipFill>
          <a:blip r:embed="rId13" cstate="print"/>
          <a:srcRect l="9707" t="45221" r="31296" b="14338"/>
          <a:stretch>
            <a:fillRect/>
          </a:stretch>
        </p:blipFill>
        <p:spPr>
          <a:xfrm>
            <a:off x="7756114" y="4307143"/>
            <a:ext cx="590550" cy="523875"/>
          </a:xfrm>
          <a:prstGeom prst="rect">
            <a:avLst/>
          </a:prstGeom>
          <a:ln>
            <a:noFill/>
          </a:ln>
          <a:effectLst>
            <a:outerShdw blurRad="292100" dist="139700" dir="2700000" algn="tl" rotWithShape="0">
              <a:srgbClr val="333333">
                <a:alpha val="65000"/>
              </a:srgbClr>
            </a:outerShdw>
          </a:effectLst>
        </p:spPr>
      </p:pic>
      <p:pic>
        <p:nvPicPr>
          <p:cNvPr id="41" name="Picture 40" descr="email.png"/>
          <p:cNvPicPr>
            <a:picLocks noChangeAspect="1"/>
          </p:cNvPicPr>
          <p:nvPr/>
        </p:nvPicPr>
        <p:blipFill>
          <a:blip r:embed="rId14" cstate="print"/>
          <a:srcRect l="9707" t="6618" r="13692" b="62868"/>
          <a:stretch>
            <a:fillRect/>
          </a:stretch>
        </p:blipFill>
        <p:spPr>
          <a:xfrm>
            <a:off x="7698964" y="4978655"/>
            <a:ext cx="766762" cy="395288"/>
          </a:xfrm>
          <a:prstGeom prst="rect">
            <a:avLst/>
          </a:prstGeom>
          <a:ln>
            <a:noFill/>
          </a:ln>
          <a:effectLst>
            <a:outerShdw blurRad="292100" dist="139700" dir="2700000" algn="tl" rotWithShape="0">
              <a:srgbClr val="333333">
                <a:alpha val="65000"/>
              </a:srgbClr>
            </a:outerShdw>
          </a:effectLst>
        </p:spPr>
      </p:pic>
      <p:pic>
        <p:nvPicPr>
          <p:cNvPr id="42" name="Picture 41" descr="email.png"/>
          <p:cNvPicPr>
            <a:picLocks noChangeAspect="1"/>
          </p:cNvPicPr>
          <p:nvPr/>
        </p:nvPicPr>
        <p:blipFill>
          <a:blip r:embed="rId13" cstate="print"/>
          <a:srcRect l="8280" t="5882" r="34627" b="55147"/>
          <a:stretch>
            <a:fillRect/>
          </a:stretch>
        </p:blipFill>
        <p:spPr>
          <a:xfrm>
            <a:off x="8122825" y="4526218"/>
            <a:ext cx="571500" cy="504825"/>
          </a:xfrm>
          <a:prstGeom prst="rect">
            <a:avLst/>
          </a:prstGeom>
          <a:ln>
            <a:noFill/>
          </a:ln>
          <a:effectLst>
            <a:outerShdw blurRad="292100" dist="139700" dir="2700000" algn="tl" rotWithShape="0">
              <a:srgbClr val="333333">
                <a:alpha val="65000"/>
              </a:srgbClr>
            </a:outerShdw>
          </a:effectLst>
        </p:spPr>
      </p:pic>
      <p:pic>
        <p:nvPicPr>
          <p:cNvPr id="40" name="Picture 39" descr="email.png"/>
          <p:cNvPicPr>
            <a:picLocks noChangeAspect="1"/>
          </p:cNvPicPr>
          <p:nvPr/>
        </p:nvPicPr>
        <p:blipFill>
          <a:blip r:embed="rId14" cstate="print"/>
          <a:srcRect l="7804" t="39338" r="32723" b="22059"/>
          <a:stretch>
            <a:fillRect/>
          </a:stretch>
        </p:blipFill>
        <p:spPr>
          <a:xfrm>
            <a:off x="8065676" y="5183444"/>
            <a:ext cx="595312" cy="500062"/>
          </a:xfrm>
          <a:prstGeom prst="rect">
            <a:avLst/>
          </a:prstGeom>
          <a:ln>
            <a:noFill/>
          </a:ln>
          <a:effectLst>
            <a:outerShdw blurRad="292100" dist="139700" dir="2700000" algn="tl" rotWithShape="0">
              <a:srgbClr val="333333">
                <a:alpha val="65000"/>
              </a:srgbClr>
            </a:outerShdw>
          </a:effectLst>
        </p:spPr>
      </p:pic>
      <p:pic>
        <p:nvPicPr>
          <p:cNvPr id="24" name="Picture 23" descr="email.png"/>
          <p:cNvPicPr>
            <a:picLocks noChangeAspect="1"/>
          </p:cNvPicPr>
          <p:nvPr/>
        </p:nvPicPr>
        <p:blipFill>
          <a:blip r:embed="rId15" cstate="print"/>
          <a:srcRect t="25000" b="4167"/>
          <a:stretch>
            <a:fillRect/>
          </a:stretch>
        </p:blipFill>
        <p:spPr>
          <a:xfrm>
            <a:off x="6369369" y="4311445"/>
            <a:ext cx="1194891" cy="1295400"/>
          </a:xfrm>
          <a:prstGeom prst="rect">
            <a:avLst/>
          </a:prstGeom>
          <a:ln>
            <a:noFill/>
          </a:ln>
          <a:effectLst>
            <a:outerShdw blurRad="292100" dist="139700" dir="2700000" algn="tl" rotWithShape="0">
              <a:srgbClr val="333333">
                <a:alpha val="65000"/>
              </a:srgbClr>
            </a:outerShdw>
          </a:effectLst>
        </p:spPr>
      </p:pic>
      <p:sp>
        <p:nvSpPr>
          <p:cNvPr id="44" name="Content Placeholder 16"/>
          <p:cNvSpPr>
            <a:spLocks noGrp="1"/>
          </p:cNvSpPr>
          <p:nvPr>
            <p:ph idx="1"/>
          </p:nvPr>
        </p:nvSpPr>
        <p:spPr>
          <a:xfrm>
            <a:off x="457200" y="1066801"/>
            <a:ext cx="8229600" cy="761999"/>
          </a:xfrm>
        </p:spPr>
        <p:txBody>
          <a:bodyPr/>
          <a:lstStyle/>
          <a:p>
            <a:pPr marL="0" indent="0">
              <a:buNone/>
            </a:pPr>
            <a:r>
              <a:rPr lang="en-US" dirty="0" smtClean="0">
                <a:solidFill>
                  <a:schemeClr val="bg1"/>
                </a:solidFill>
              </a:rPr>
              <a:t>Use </a:t>
            </a:r>
            <a:r>
              <a:rPr lang="en-US" dirty="0" smtClean="0">
                <a:solidFill>
                  <a:schemeClr val="bg1"/>
                </a:solidFill>
              </a:rPr>
              <a:t>PSN templates </a:t>
            </a:r>
            <a:r>
              <a:rPr lang="en-US" dirty="0" smtClean="0">
                <a:solidFill>
                  <a:schemeClr val="bg1"/>
                </a:solidFill>
              </a:rPr>
              <a:t>to create </a:t>
            </a:r>
            <a:r>
              <a:rPr lang="en-US" dirty="0" smtClean="0">
                <a:solidFill>
                  <a:schemeClr val="bg1"/>
                </a:solidFill>
              </a:rPr>
              <a:t>marketing pieces</a:t>
            </a:r>
            <a:endParaRPr lang="en-US" dirty="0" smtClean="0">
              <a:solidFill>
                <a:schemeClr val="bg1"/>
              </a:solidFill>
            </a:endParaRPr>
          </a:p>
        </p:txBody>
      </p:sp>
      <p:sp>
        <p:nvSpPr>
          <p:cNvPr id="46" name="TextBox 45"/>
          <p:cNvSpPr txBox="1"/>
          <p:nvPr/>
        </p:nvSpPr>
        <p:spPr>
          <a:xfrm>
            <a:off x="3352800" y="6088559"/>
            <a:ext cx="5791200" cy="861774"/>
          </a:xfrm>
          <a:prstGeom prst="rect">
            <a:avLst/>
          </a:prstGeom>
          <a:noFill/>
        </p:spPr>
        <p:txBody>
          <a:bodyPr wrap="square" rtlCol="0">
            <a:spAutoFit/>
          </a:bodyPr>
          <a:lstStyle/>
          <a:p>
            <a:pPr marL="0" lvl="1"/>
            <a:r>
              <a:rPr lang="en-US" b="1" dirty="0" smtClean="0">
                <a:solidFill>
                  <a:schemeClr val="bg1"/>
                </a:solidFill>
              </a:rPr>
              <a:t>Order your marketing templates by going to the </a:t>
            </a:r>
            <a:br>
              <a:rPr lang="en-US" b="1" dirty="0" smtClean="0">
                <a:solidFill>
                  <a:schemeClr val="bg1"/>
                </a:solidFill>
              </a:rPr>
            </a:br>
            <a:r>
              <a:rPr lang="en-US" b="1" dirty="0" smtClean="0">
                <a:solidFill>
                  <a:schemeClr val="bg1"/>
                </a:solidFill>
              </a:rPr>
              <a:t>How-To </a:t>
            </a:r>
            <a:r>
              <a:rPr lang="en-US" b="1" dirty="0" smtClean="0">
                <a:solidFill>
                  <a:schemeClr val="bg1"/>
                </a:solidFill>
              </a:rPr>
              <a:t>Guides </a:t>
            </a:r>
            <a:r>
              <a:rPr lang="en-US" b="1" dirty="0" smtClean="0">
                <a:solidFill>
                  <a:schemeClr val="bg1"/>
                </a:solidFill>
              </a:rPr>
              <a:t>and downloading the form</a:t>
            </a:r>
          </a:p>
          <a:p>
            <a:endParaRPr lang="en-US" sz="1400" b="1" dirty="0">
              <a:solidFill>
                <a:schemeClr val="bg1"/>
              </a:solidFill>
            </a:endParaRPr>
          </a:p>
        </p:txBody>
      </p:sp>
      <p:sp>
        <p:nvSpPr>
          <p:cNvPr id="47" name="TextBox 46"/>
          <p:cNvSpPr txBox="1"/>
          <p:nvPr/>
        </p:nvSpPr>
        <p:spPr>
          <a:xfrm>
            <a:off x="2362200" y="6248400"/>
            <a:ext cx="914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t>TYPES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tree knocked out.png"/>
          <p:cNvPicPr>
            <a:picLocks noChangeAspect="1"/>
          </p:cNvPicPr>
          <p:nvPr/>
        </p:nvPicPr>
        <p:blipFill>
          <a:blip r:embed="rId3" cstate="print"/>
          <a:stretch>
            <a:fillRect/>
          </a:stretch>
        </p:blipFill>
        <p:spPr>
          <a:xfrm>
            <a:off x="7772400" y="4154424"/>
            <a:ext cx="1066800" cy="1250627"/>
          </a:xfrm>
          <a:prstGeom prst="rect">
            <a:avLst/>
          </a:prstGeom>
          <a:ln>
            <a:noFill/>
          </a:ln>
          <a:effectLst>
            <a:outerShdw blurRad="292100" dist="139700" dir="2700000" algn="tl" rotWithShape="0">
              <a:srgbClr val="333333">
                <a:alpha val="65000"/>
              </a:srgbClr>
            </a:outerShdw>
          </a:effectLst>
        </p:spPr>
      </p:pic>
      <p:pic>
        <p:nvPicPr>
          <p:cNvPr id="91" name="Picture 90" descr="Man texting 1.jpg"/>
          <p:cNvPicPr>
            <a:picLocks noChangeAspect="1"/>
          </p:cNvPicPr>
          <p:nvPr/>
        </p:nvPicPr>
        <p:blipFill>
          <a:blip r:embed="rId4" cstate="print"/>
          <a:srcRect l="20913" t="10491" r="22529" b="40860"/>
          <a:stretch>
            <a:fillRect/>
          </a:stretch>
        </p:blipFill>
        <p:spPr>
          <a:xfrm>
            <a:off x="298586" y="4262284"/>
            <a:ext cx="855692" cy="1106129"/>
          </a:xfrm>
          <a:prstGeom prst="rect">
            <a:avLst/>
          </a:prstGeom>
          <a:ln>
            <a:noFill/>
          </a:ln>
          <a:effectLst>
            <a:outerShdw blurRad="292100" dist="139700" dir="2700000" algn="tl" rotWithShape="0">
              <a:srgbClr val="333333">
                <a:alpha val="65000"/>
              </a:srgbClr>
            </a:outerShdw>
          </a:effectLst>
        </p:spPr>
      </p:pic>
      <p:sp>
        <p:nvSpPr>
          <p:cNvPr id="72" name="TextBox 71"/>
          <p:cNvSpPr txBox="1"/>
          <p:nvPr/>
        </p:nvSpPr>
        <p:spPr>
          <a:xfrm>
            <a:off x="6792087" y="2700136"/>
            <a:ext cx="274320" cy="276999"/>
          </a:xfrm>
          <a:prstGeom prst="rect">
            <a:avLst/>
          </a:prstGeom>
          <a:solidFill>
            <a:schemeClr val="tx2">
              <a:lumMod val="90000"/>
            </a:schemeClr>
          </a:solidFill>
        </p:spPr>
        <p:txBody>
          <a:bodyPr wrap="square" rtlCol="0">
            <a:spAutoFit/>
          </a:bodyPr>
          <a:lstStyle/>
          <a:p>
            <a:pPr algn="ctr"/>
            <a:r>
              <a:rPr lang="en-US" sz="1200" dirty="0" smtClean="0">
                <a:solidFill>
                  <a:srgbClr val="C00000"/>
                </a:solidFill>
              </a:rPr>
              <a:t>B</a:t>
            </a:r>
            <a:endParaRPr lang="en-US" sz="1200" dirty="0">
              <a:solidFill>
                <a:srgbClr val="C00000"/>
              </a:solidFill>
            </a:endParaRPr>
          </a:p>
        </p:txBody>
      </p:sp>
      <p:pic>
        <p:nvPicPr>
          <p:cNvPr id="55" name="Picture 54" descr="couple in kitchen vertical.jpg"/>
          <p:cNvPicPr>
            <a:picLocks noChangeAspect="1"/>
          </p:cNvPicPr>
          <p:nvPr/>
        </p:nvPicPr>
        <p:blipFill>
          <a:blip r:embed="rId5" cstate="print"/>
          <a:stretch>
            <a:fillRect/>
          </a:stretch>
        </p:blipFill>
        <p:spPr>
          <a:xfrm>
            <a:off x="4006836" y="4340352"/>
            <a:ext cx="946306" cy="1165299"/>
          </a:xfrm>
          <a:prstGeom prst="rect">
            <a:avLst/>
          </a:prstGeom>
          <a:ln>
            <a:noFill/>
          </a:ln>
          <a:effectLst>
            <a:outerShdw blurRad="292100" dist="139700" dir="2700000" algn="tl" rotWithShape="0">
              <a:srgbClr val="333333">
                <a:alpha val="65000"/>
              </a:srgbClr>
            </a:outerShdw>
          </a:effectLst>
        </p:spPr>
      </p:pic>
      <p:pic>
        <p:nvPicPr>
          <p:cNvPr id="18446" name="Picture 20" descr="mom.jpg"/>
          <p:cNvPicPr>
            <a:picLocks noChangeAspect="1"/>
          </p:cNvPicPr>
          <p:nvPr/>
        </p:nvPicPr>
        <p:blipFill>
          <a:blip r:embed="rId6" cstate="print"/>
          <a:srcRect/>
          <a:stretch>
            <a:fillRect/>
          </a:stretch>
        </p:blipFill>
        <p:spPr bwMode="auto">
          <a:xfrm>
            <a:off x="7137400" y="2275188"/>
            <a:ext cx="762000" cy="1143000"/>
          </a:xfrm>
          <a:prstGeom prst="rect">
            <a:avLst/>
          </a:prstGeom>
          <a:ln>
            <a:noFill/>
          </a:ln>
          <a:effectLst>
            <a:outerShdw blurRad="292100" dist="139700" dir="2700000" algn="tl" rotWithShape="0">
              <a:srgbClr val="333333">
                <a:alpha val="65000"/>
              </a:srgbClr>
            </a:outerShdw>
          </a:effectLst>
        </p:spPr>
      </p:pic>
      <p:pic>
        <p:nvPicPr>
          <p:cNvPr id="53" name="Picture 52" descr="father-son istock Rich Vintage.jpg"/>
          <p:cNvPicPr>
            <a:picLocks noChangeAspect="1"/>
          </p:cNvPicPr>
          <p:nvPr/>
        </p:nvPicPr>
        <p:blipFill>
          <a:blip r:embed="rId7" cstate="print"/>
          <a:srcRect r="21634"/>
          <a:stretch>
            <a:fillRect/>
          </a:stretch>
        </p:blipFill>
        <p:spPr>
          <a:xfrm>
            <a:off x="7900957" y="2345652"/>
            <a:ext cx="997237" cy="84836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rtlCol="0">
            <a:normAutofit/>
          </a:bodyPr>
          <a:lstStyle/>
          <a:p>
            <a:pPr fontAlgn="auto">
              <a:spcAft>
                <a:spcPts val="0"/>
              </a:spcAft>
              <a:defRPr/>
            </a:pPr>
            <a:r>
              <a:rPr lang="en-US" sz="6000" dirty="0" smtClean="0">
                <a:latin typeface="+mn-lt"/>
              </a:rPr>
              <a:t>Step</a:t>
            </a:r>
            <a:r>
              <a:rPr lang="en-US" dirty="0" smtClean="0">
                <a:latin typeface="+mn-lt"/>
              </a:rPr>
              <a:t> </a:t>
            </a:r>
            <a:r>
              <a:rPr lang="en-US" sz="6600" dirty="0" smtClean="0">
                <a:latin typeface="+mn-lt"/>
              </a:rPr>
              <a:t>5</a:t>
            </a:r>
            <a:endParaRPr lang="en-US" sz="6600" dirty="0">
              <a:latin typeface="+mn-lt"/>
            </a:endParaRPr>
          </a:p>
        </p:txBody>
      </p:sp>
      <p:sp>
        <p:nvSpPr>
          <p:cNvPr id="18437" name="TextBox 10"/>
          <p:cNvSpPr txBox="1">
            <a:spLocks noChangeArrowheads="1"/>
          </p:cNvSpPr>
          <p:nvPr/>
        </p:nvSpPr>
        <p:spPr bwMode="auto">
          <a:xfrm>
            <a:off x="5599112" y="1967213"/>
            <a:ext cx="1066800" cy="307975"/>
          </a:xfrm>
          <a:prstGeom prst="rect">
            <a:avLst/>
          </a:prstGeom>
          <a:noFill/>
          <a:ln w="9525">
            <a:noFill/>
            <a:miter lim="800000"/>
            <a:headEnd/>
            <a:tailEnd/>
          </a:ln>
        </p:spPr>
        <p:txBody>
          <a:bodyPr>
            <a:spAutoFit/>
          </a:bodyPr>
          <a:lstStyle/>
          <a:p>
            <a:pPr algn="ctr"/>
            <a:r>
              <a:rPr lang="en-US" sz="1400" dirty="0">
                <a:solidFill>
                  <a:srgbClr val="000099"/>
                </a:solidFill>
                <a:latin typeface="Calibri" pitchFamily="34" charset="0"/>
              </a:rPr>
              <a:t>Credit Card</a:t>
            </a:r>
          </a:p>
        </p:txBody>
      </p:sp>
      <p:sp>
        <p:nvSpPr>
          <p:cNvPr id="18438" name="TextBox 11"/>
          <p:cNvSpPr txBox="1">
            <a:spLocks noChangeArrowheads="1"/>
          </p:cNvSpPr>
          <p:nvPr/>
        </p:nvSpPr>
        <p:spPr bwMode="auto">
          <a:xfrm>
            <a:off x="1981200" y="1967213"/>
            <a:ext cx="1524000" cy="307975"/>
          </a:xfrm>
          <a:prstGeom prst="rect">
            <a:avLst/>
          </a:prstGeom>
          <a:noFill/>
          <a:ln w="9525">
            <a:noFill/>
            <a:miter lim="800000"/>
            <a:headEnd/>
            <a:tailEnd/>
          </a:ln>
        </p:spPr>
        <p:txBody>
          <a:bodyPr>
            <a:spAutoFit/>
          </a:bodyPr>
          <a:lstStyle/>
          <a:p>
            <a:pPr algn="ctr"/>
            <a:r>
              <a:rPr lang="en-US" sz="1400" dirty="0">
                <a:solidFill>
                  <a:srgbClr val="000099"/>
                </a:solidFill>
                <a:latin typeface="Calibri" pitchFamily="34" charset="0"/>
              </a:rPr>
              <a:t>No More Checks</a:t>
            </a:r>
          </a:p>
        </p:txBody>
      </p:sp>
      <p:sp>
        <p:nvSpPr>
          <p:cNvPr id="18439" name="TextBox 12"/>
          <p:cNvSpPr txBox="1">
            <a:spLocks noChangeArrowheads="1"/>
          </p:cNvSpPr>
          <p:nvPr/>
        </p:nvSpPr>
        <p:spPr bwMode="auto">
          <a:xfrm>
            <a:off x="3935364" y="1967213"/>
            <a:ext cx="1066800" cy="307975"/>
          </a:xfrm>
          <a:prstGeom prst="rect">
            <a:avLst/>
          </a:prstGeom>
          <a:noFill/>
          <a:ln w="9525">
            <a:noFill/>
            <a:miter lim="800000"/>
            <a:headEnd/>
            <a:tailEnd/>
          </a:ln>
        </p:spPr>
        <p:txBody>
          <a:bodyPr>
            <a:spAutoFit/>
          </a:bodyPr>
          <a:lstStyle/>
          <a:p>
            <a:pPr algn="ctr"/>
            <a:r>
              <a:rPr lang="en-US" sz="1400" dirty="0">
                <a:solidFill>
                  <a:srgbClr val="000099"/>
                </a:solidFill>
                <a:latin typeface="Calibri" pitchFamily="34" charset="0"/>
              </a:rPr>
              <a:t>Whimsical</a:t>
            </a:r>
          </a:p>
        </p:txBody>
      </p:sp>
      <p:sp>
        <p:nvSpPr>
          <p:cNvPr id="18441" name="TextBox 15"/>
          <p:cNvSpPr txBox="1">
            <a:spLocks noChangeArrowheads="1"/>
          </p:cNvSpPr>
          <p:nvPr/>
        </p:nvSpPr>
        <p:spPr bwMode="auto">
          <a:xfrm>
            <a:off x="6934200" y="1967213"/>
            <a:ext cx="1929384" cy="307975"/>
          </a:xfrm>
          <a:prstGeom prst="rect">
            <a:avLst/>
          </a:prstGeom>
          <a:noFill/>
          <a:ln w="9525">
            <a:noFill/>
            <a:miter lim="800000"/>
            <a:headEnd/>
            <a:tailEnd/>
          </a:ln>
        </p:spPr>
        <p:txBody>
          <a:bodyPr wrap="square">
            <a:spAutoFit/>
          </a:bodyPr>
          <a:lstStyle/>
          <a:p>
            <a:pPr algn="ctr"/>
            <a:r>
              <a:rPr lang="en-US" sz="1400" dirty="0" smtClean="0">
                <a:solidFill>
                  <a:srgbClr val="000099"/>
                </a:solidFill>
                <a:latin typeface="Calibri" pitchFamily="34" charset="0"/>
              </a:rPr>
              <a:t>Parent  with Child</a:t>
            </a:r>
            <a:endParaRPr lang="en-US" sz="1400" dirty="0">
              <a:solidFill>
                <a:srgbClr val="000099"/>
              </a:solidFill>
              <a:latin typeface="Calibri" pitchFamily="34" charset="0"/>
            </a:endParaRPr>
          </a:p>
        </p:txBody>
      </p:sp>
      <p:pic>
        <p:nvPicPr>
          <p:cNvPr id="19" name="Picture 18" descr="check photo.jpg"/>
          <p:cNvPicPr>
            <a:picLocks noChangeAspect="1"/>
          </p:cNvPicPr>
          <p:nvPr/>
        </p:nvPicPr>
        <p:blipFill>
          <a:blip r:embed="rId8" cstate="print"/>
          <a:stretch>
            <a:fillRect/>
          </a:stretch>
        </p:blipFill>
        <p:spPr>
          <a:xfrm>
            <a:off x="2209800" y="2275188"/>
            <a:ext cx="1064896" cy="710918"/>
          </a:xfrm>
          <a:prstGeom prst="rect">
            <a:avLst/>
          </a:prstGeom>
          <a:ln>
            <a:noFill/>
          </a:ln>
          <a:effectLst>
            <a:outerShdw blurRad="292100" dist="139700" dir="2700000" algn="tl" rotWithShape="0">
              <a:srgbClr val="333333">
                <a:alpha val="65000"/>
              </a:srgbClr>
            </a:outerShdw>
          </a:effectLst>
        </p:spPr>
      </p:pic>
      <p:pic>
        <p:nvPicPr>
          <p:cNvPr id="18445" name="Picture 19" descr="feet.jpg"/>
          <p:cNvPicPr>
            <a:picLocks noChangeAspect="1"/>
          </p:cNvPicPr>
          <p:nvPr/>
        </p:nvPicPr>
        <p:blipFill>
          <a:blip r:embed="rId9" cstate="print"/>
          <a:srcRect/>
          <a:stretch>
            <a:fillRect/>
          </a:stretch>
        </p:blipFill>
        <p:spPr bwMode="auto">
          <a:xfrm>
            <a:off x="4011564" y="2275188"/>
            <a:ext cx="838200" cy="1257300"/>
          </a:xfrm>
          <a:prstGeom prst="rect">
            <a:avLst/>
          </a:prstGeom>
          <a:ln>
            <a:noFill/>
          </a:ln>
          <a:effectLst>
            <a:outerShdw blurRad="292100" dist="139700" dir="2700000" algn="tl" rotWithShape="0">
              <a:srgbClr val="333333">
                <a:alpha val="65000"/>
              </a:srgbClr>
            </a:outerShdw>
          </a:effectLst>
        </p:spPr>
      </p:pic>
      <p:pic>
        <p:nvPicPr>
          <p:cNvPr id="22" name="Picture 21" descr="woman vertical.jpg"/>
          <p:cNvPicPr>
            <a:picLocks noChangeAspect="1"/>
          </p:cNvPicPr>
          <p:nvPr/>
        </p:nvPicPr>
        <p:blipFill>
          <a:blip r:embed="rId10" cstate="print"/>
          <a:stretch>
            <a:fillRect/>
          </a:stretch>
        </p:blipFill>
        <p:spPr>
          <a:xfrm>
            <a:off x="6127592" y="2275188"/>
            <a:ext cx="715656" cy="869657"/>
          </a:xfrm>
          <a:prstGeom prst="rect">
            <a:avLst/>
          </a:prstGeom>
          <a:ln>
            <a:noFill/>
          </a:ln>
          <a:effectLst>
            <a:outerShdw blurRad="292100" dist="139700" dir="2700000" algn="tl" rotWithShape="0">
              <a:srgbClr val="333333">
                <a:alpha val="65000"/>
              </a:srgbClr>
            </a:outerShdw>
          </a:effectLst>
        </p:spPr>
      </p:pic>
      <p:sp>
        <p:nvSpPr>
          <p:cNvPr id="18440" name="TextBox 13"/>
          <p:cNvSpPr txBox="1">
            <a:spLocks noChangeArrowheads="1"/>
          </p:cNvSpPr>
          <p:nvPr/>
        </p:nvSpPr>
        <p:spPr bwMode="auto">
          <a:xfrm>
            <a:off x="609600" y="1970388"/>
            <a:ext cx="1066800" cy="307975"/>
          </a:xfrm>
          <a:prstGeom prst="rect">
            <a:avLst/>
          </a:prstGeom>
          <a:noFill/>
          <a:ln w="9525">
            <a:noFill/>
            <a:miter lim="800000"/>
            <a:headEnd/>
            <a:tailEnd/>
          </a:ln>
        </p:spPr>
        <p:txBody>
          <a:bodyPr>
            <a:spAutoFit/>
          </a:bodyPr>
          <a:lstStyle/>
          <a:p>
            <a:pPr algn="ctr"/>
            <a:r>
              <a:rPr lang="en-US" sz="1400" dirty="0">
                <a:solidFill>
                  <a:srgbClr val="000099"/>
                </a:solidFill>
                <a:latin typeface="Calibri" pitchFamily="34" charset="0"/>
              </a:rPr>
              <a:t>Technology</a:t>
            </a:r>
          </a:p>
        </p:txBody>
      </p:sp>
      <p:cxnSp>
        <p:nvCxnSpPr>
          <p:cNvPr id="31" name="Straight Connector 30"/>
          <p:cNvCxnSpPr/>
          <p:nvPr/>
        </p:nvCxnSpPr>
        <p:spPr>
          <a:xfrm>
            <a:off x="137160" y="3972528"/>
            <a:ext cx="886968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pic>
        <p:nvPicPr>
          <p:cNvPr id="30" name="Picture 29" descr="Beach Scene.jpg"/>
          <p:cNvPicPr>
            <a:picLocks noChangeAspect="1"/>
          </p:cNvPicPr>
          <p:nvPr/>
        </p:nvPicPr>
        <p:blipFill>
          <a:blip r:embed="rId11" cstate="print"/>
          <a:srcRect r="20025"/>
          <a:stretch>
            <a:fillRect/>
          </a:stretch>
        </p:blipFill>
        <p:spPr>
          <a:xfrm>
            <a:off x="3374925" y="2814581"/>
            <a:ext cx="762000" cy="634963"/>
          </a:xfrm>
          <a:prstGeom prst="rect">
            <a:avLst/>
          </a:prstGeom>
          <a:ln>
            <a:noFill/>
          </a:ln>
          <a:effectLst>
            <a:outerShdw blurRad="292100" dist="139700" dir="2700000" algn="tl" rotWithShape="0">
              <a:srgbClr val="333333">
                <a:alpha val="65000"/>
              </a:srgbClr>
            </a:outerShdw>
          </a:effectLst>
        </p:spPr>
      </p:pic>
      <p:pic>
        <p:nvPicPr>
          <p:cNvPr id="35" name="Picture 34" descr="Home Page Payment Solutions.jpg"/>
          <p:cNvPicPr>
            <a:picLocks noChangeAspect="1"/>
          </p:cNvPicPr>
          <p:nvPr/>
        </p:nvPicPr>
        <p:blipFill>
          <a:blip r:embed="rId12" cstate="print"/>
          <a:srcRect l="13333" r="20000"/>
          <a:stretch>
            <a:fillRect/>
          </a:stretch>
        </p:blipFill>
        <p:spPr>
          <a:xfrm>
            <a:off x="4893640" y="4430907"/>
            <a:ext cx="762000" cy="762000"/>
          </a:xfrm>
          <a:prstGeom prst="rect">
            <a:avLst/>
          </a:prstGeom>
          <a:ln>
            <a:noFill/>
          </a:ln>
          <a:effectLst>
            <a:outerShdw blurRad="292100" dist="139700" dir="2700000" algn="tl" rotWithShape="0">
              <a:srgbClr val="333333">
                <a:alpha val="65000"/>
              </a:srgbClr>
            </a:outerShdw>
          </a:effectLst>
        </p:spPr>
      </p:pic>
      <p:sp>
        <p:nvSpPr>
          <p:cNvPr id="38" name="TextBox 15"/>
          <p:cNvSpPr txBox="1">
            <a:spLocks noChangeArrowheads="1"/>
          </p:cNvSpPr>
          <p:nvPr/>
        </p:nvSpPr>
        <p:spPr bwMode="auto">
          <a:xfrm>
            <a:off x="7388940" y="4002024"/>
            <a:ext cx="1066800" cy="307975"/>
          </a:xfrm>
          <a:prstGeom prst="rect">
            <a:avLst/>
          </a:prstGeom>
          <a:noFill/>
          <a:ln w="9525">
            <a:noFill/>
            <a:miter lim="800000"/>
            <a:headEnd/>
            <a:tailEnd/>
          </a:ln>
        </p:spPr>
        <p:txBody>
          <a:bodyPr>
            <a:spAutoFit/>
          </a:bodyPr>
          <a:lstStyle/>
          <a:p>
            <a:pPr algn="ctr"/>
            <a:r>
              <a:rPr lang="en-US" sz="1400" dirty="0" smtClean="0">
                <a:solidFill>
                  <a:srgbClr val="000099"/>
                </a:solidFill>
                <a:latin typeface="Calibri" pitchFamily="34" charset="0"/>
              </a:rPr>
              <a:t>Green</a:t>
            </a:r>
            <a:endParaRPr lang="en-US" sz="1400" dirty="0">
              <a:solidFill>
                <a:srgbClr val="000099"/>
              </a:solidFill>
              <a:latin typeface="Calibri" pitchFamily="34" charset="0"/>
            </a:endParaRPr>
          </a:p>
        </p:txBody>
      </p:sp>
      <p:pic>
        <p:nvPicPr>
          <p:cNvPr id="39" name="Picture 38" descr="couple in kitchen vertical.jpg"/>
          <p:cNvPicPr>
            <a:picLocks noChangeAspect="1"/>
          </p:cNvPicPr>
          <p:nvPr/>
        </p:nvPicPr>
        <p:blipFill>
          <a:blip r:embed="rId13" cstate="print"/>
          <a:stretch>
            <a:fillRect/>
          </a:stretch>
        </p:blipFill>
        <p:spPr>
          <a:xfrm>
            <a:off x="7376160" y="3082528"/>
            <a:ext cx="1194680" cy="796453"/>
          </a:xfrm>
          <a:prstGeom prst="rect">
            <a:avLst/>
          </a:prstGeom>
          <a:ln>
            <a:noFill/>
          </a:ln>
          <a:effectLst>
            <a:outerShdw blurRad="292100" dist="139700" dir="2700000" algn="tl" rotWithShape="0">
              <a:srgbClr val="333333">
                <a:alpha val="65000"/>
              </a:srgbClr>
            </a:outerShdw>
          </a:effectLst>
        </p:spPr>
      </p:pic>
      <p:pic>
        <p:nvPicPr>
          <p:cNvPr id="40" name="Picture 39" descr="senior couple crop.jpg"/>
          <p:cNvPicPr>
            <a:picLocks noChangeAspect="1"/>
          </p:cNvPicPr>
          <p:nvPr/>
        </p:nvPicPr>
        <p:blipFill>
          <a:blip r:embed="rId14" cstate="print"/>
          <a:srcRect r="16290"/>
          <a:stretch>
            <a:fillRect/>
          </a:stretch>
        </p:blipFill>
        <p:spPr>
          <a:xfrm>
            <a:off x="5840349" y="4306825"/>
            <a:ext cx="1297863" cy="914400"/>
          </a:xfrm>
          <a:prstGeom prst="rect">
            <a:avLst/>
          </a:prstGeom>
          <a:ln>
            <a:noFill/>
          </a:ln>
          <a:effectLst>
            <a:outerShdw blurRad="292100" dist="139700" dir="2700000" algn="tl" rotWithShape="0">
              <a:srgbClr val="333333">
                <a:alpha val="65000"/>
              </a:srgbClr>
            </a:outerShdw>
          </a:effectLst>
        </p:spPr>
      </p:pic>
      <p:sp>
        <p:nvSpPr>
          <p:cNvPr id="41" name="TextBox 11"/>
          <p:cNvSpPr txBox="1">
            <a:spLocks noChangeArrowheads="1"/>
          </p:cNvSpPr>
          <p:nvPr/>
        </p:nvSpPr>
        <p:spPr bwMode="auto">
          <a:xfrm>
            <a:off x="3875894" y="3998849"/>
            <a:ext cx="1524000" cy="307975"/>
          </a:xfrm>
          <a:prstGeom prst="rect">
            <a:avLst/>
          </a:prstGeom>
          <a:noFill/>
          <a:ln w="9525">
            <a:noFill/>
            <a:miter lim="800000"/>
            <a:headEnd/>
            <a:tailEnd/>
          </a:ln>
        </p:spPr>
        <p:txBody>
          <a:bodyPr>
            <a:spAutoFit/>
          </a:bodyPr>
          <a:lstStyle/>
          <a:p>
            <a:pPr algn="ctr"/>
            <a:r>
              <a:rPr lang="en-US" sz="1400" dirty="0" smtClean="0">
                <a:solidFill>
                  <a:srgbClr val="000099"/>
                </a:solidFill>
                <a:latin typeface="Calibri" pitchFamily="34" charset="0"/>
              </a:rPr>
              <a:t>Young Couple</a:t>
            </a:r>
            <a:endParaRPr lang="en-US" sz="1400" dirty="0">
              <a:solidFill>
                <a:srgbClr val="000099"/>
              </a:solidFill>
              <a:latin typeface="Calibri" pitchFamily="34" charset="0"/>
            </a:endParaRPr>
          </a:p>
        </p:txBody>
      </p:sp>
      <p:sp>
        <p:nvSpPr>
          <p:cNvPr id="42" name="TextBox 11"/>
          <p:cNvSpPr txBox="1">
            <a:spLocks noChangeArrowheads="1"/>
          </p:cNvSpPr>
          <p:nvPr/>
        </p:nvSpPr>
        <p:spPr bwMode="auto">
          <a:xfrm>
            <a:off x="5690412" y="4002024"/>
            <a:ext cx="1524000" cy="307975"/>
          </a:xfrm>
          <a:prstGeom prst="rect">
            <a:avLst/>
          </a:prstGeom>
          <a:noFill/>
          <a:ln w="9525">
            <a:noFill/>
            <a:miter lim="800000"/>
            <a:headEnd/>
            <a:tailEnd/>
          </a:ln>
        </p:spPr>
        <p:txBody>
          <a:bodyPr>
            <a:spAutoFit/>
          </a:bodyPr>
          <a:lstStyle/>
          <a:p>
            <a:pPr algn="ctr"/>
            <a:r>
              <a:rPr lang="en-US" sz="1400" dirty="0" smtClean="0">
                <a:solidFill>
                  <a:srgbClr val="000099"/>
                </a:solidFill>
                <a:latin typeface="Calibri" pitchFamily="34" charset="0"/>
              </a:rPr>
              <a:t>Seniors</a:t>
            </a:r>
            <a:endParaRPr lang="en-US" sz="1400" dirty="0">
              <a:solidFill>
                <a:srgbClr val="000099"/>
              </a:solidFill>
              <a:latin typeface="Calibri" pitchFamily="34" charset="0"/>
            </a:endParaRPr>
          </a:p>
        </p:txBody>
      </p:sp>
      <p:sp>
        <p:nvSpPr>
          <p:cNvPr id="43" name="TextBox 11"/>
          <p:cNvSpPr txBox="1">
            <a:spLocks noChangeArrowheads="1"/>
          </p:cNvSpPr>
          <p:nvPr/>
        </p:nvSpPr>
        <p:spPr bwMode="auto">
          <a:xfrm>
            <a:off x="1990562" y="4002024"/>
            <a:ext cx="1524000" cy="307975"/>
          </a:xfrm>
          <a:prstGeom prst="rect">
            <a:avLst/>
          </a:prstGeom>
          <a:noFill/>
          <a:ln w="9525">
            <a:noFill/>
            <a:miter lim="800000"/>
            <a:headEnd/>
            <a:tailEnd/>
          </a:ln>
        </p:spPr>
        <p:txBody>
          <a:bodyPr>
            <a:spAutoFit/>
          </a:bodyPr>
          <a:lstStyle/>
          <a:p>
            <a:pPr algn="ctr"/>
            <a:r>
              <a:rPr lang="en-US" sz="1400" dirty="0" smtClean="0">
                <a:solidFill>
                  <a:srgbClr val="000099"/>
                </a:solidFill>
                <a:latin typeface="Calibri" pitchFamily="34" charset="0"/>
              </a:rPr>
              <a:t>Family</a:t>
            </a:r>
            <a:endParaRPr lang="en-US" sz="1400" dirty="0">
              <a:solidFill>
                <a:srgbClr val="000099"/>
              </a:solidFill>
              <a:latin typeface="Calibri" pitchFamily="34" charset="0"/>
            </a:endParaRPr>
          </a:p>
        </p:txBody>
      </p:sp>
      <p:pic>
        <p:nvPicPr>
          <p:cNvPr id="44" name="Picture 43" descr="couple laptop square.jpg"/>
          <p:cNvPicPr>
            <a:picLocks noChangeAspect="1"/>
          </p:cNvPicPr>
          <p:nvPr/>
        </p:nvPicPr>
        <p:blipFill>
          <a:blip r:embed="rId15" cstate="print"/>
          <a:stretch>
            <a:fillRect/>
          </a:stretch>
        </p:blipFill>
        <p:spPr>
          <a:xfrm>
            <a:off x="4556091" y="5303519"/>
            <a:ext cx="933155" cy="813656"/>
          </a:xfrm>
          <a:prstGeom prst="rect">
            <a:avLst/>
          </a:prstGeom>
          <a:ln>
            <a:noFill/>
          </a:ln>
          <a:effectLst>
            <a:outerShdw blurRad="292100" dist="139700" dir="2700000" algn="tl" rotWithShape="0">
              <a:srgbClr val="333333">
                <a:alpha val="65000"/>
              </a:srgbClr>
            </a:outerShdw>
          </a:effectLst>
        </p:spPr>
      </p:pic>
      <p:sp>
        <p:nvSpPr>
          <p:cNvPr id="47" name="TextBox 11"/>
          <p:cNvSpPr txBox="1">
            <a:spLocks noChangeArrowheads="1"/>
          </p:cNvSpPr>
          <p:nvPr/>
        </p:nvSpPr>
        <p:spPr bwMode="auto">
          <a:xfrm>
            <a:off x="162228" y="4002024"/>
            <a:ext cx="1524000" cy="307975"/>
          </a:xfrm>
          <a:prstGeom prst="rect">
            <a:avLst/>
          </a:prstGeom>
          <a:noFill/>
          <a:ln w="9525">
            <a:noFill/>
            <a:miter lim="800000"/>
            <a:headEnd/>
            <a:tailEnd/>
          </a:ln>
        </p:spPr>
        <p:txBody>
          <a:bodyPr>
            <a:spAutoFit/>
          </a:bodyPr>
          <a:lstStyle/>
          <a:p>
            <a:pPr algn="ctr"/>
            <a:r>
              <a:rPr lang="en-US" sz="1400" dirty="0" smtClean="0">
                <a:solidFill>
                  <a:srgbClr val="000099"/>
                </a:solidFill>
                <a:latin typeface="Calibri" pitchFamily="34" charset="0"/>
              </a:rPr>
              <a:t>Mobile</a:t>
            </a:r>
            <a:endParaRPr lang="en-US" sz="1400" dirty="0">
              <a:solidFill>
                <a:srgbClr val="000099"/>
              </a:solidFill>
              <a:latin typeface="Calibri" pitchFamily="34" charset="0"/>
            </a:endParaRPr>
          </a:p>
        </p:txBody>
      </p:sp>
      <p:pic>
        <p:nvPicPr>
          <p:cNvPr id="48" name="Picture 47" descr="woman texting.jpg"/>
          <p:cNvPicPr>
            <a:picLocks noChangeAspect="1"/>
          </p:cNvPicPr>
          <p:nvPr/>
        </p:nvPicPr>
        <p:blipFill>
          <a:blip r:embed="rId16" cstate="print"/>
          <a:srcRect l="15385"/>
          <a:stretch>
            <a:fillRect/>
          </a:stretch>
        </p:blipFill>
        <p:spPr>
          <a:xfrm flipH="1">
            <a:off x="719593" y="4905614"/>
            <a:ext cx="956392" cy="752856"/>
          </a:xfrm>
          <a:prstGeom prst="rect">
            <a:avLst/>
          </a:prstGeom>
          <a:ln>
            <a:noFill/>
          </a:ln>
          <a:effectLst>
            <a:outerShdw blurRad="292100" dist="139700" dir="2700000" algn="tl" rotWithShape="0">
              <a:srgbClr val="333333">
                <a:alpha val="65000"/>
              </a:srgbClr>
            </a:outerShdw>
          </a:effectLst>
        </p:spPr>
      </p:pic>
      <p:pic>
        <p:nvPicPr>
          <p:cNvPr id="49" name="Picture 48" descr="Green globe tree-knocked out.png"/>
          <p:cNvPicPr>
            <a:picLocks noChangeAspect="1"/>
          </p:cNvPicPr>
          <p:nvPr/>
        </p:nvPicPr>
        <p:blipFill>
          <a:blip r:embed="rId17" cstate="print"/>
          <a:stretch>
            <a:fillRect/>
          </a:stretch>
        </p:blipFill>
        <p:spPr>
          <a:xfrm>
            <a:off x="7239000" y="4611624"/>
            <a:ext cx="898793" cy="1143000"/>
          </a:xfrm>
          <a:prstGeom prst="rect">
            <a:avLst/>
          </a:prstGeom>
          <a:ln>
            <a:noFill/>
          </a:ln>
          <a:effectLst>
            <a:outerShdw blurRad="292100" dist="139700" dir="2700000" algn="tl" rotWithShape="0">
              <a:srgbClr val="333333">
                <a:alpha val="65000"/>
              </a:srgbClr>
            </a:outerShdw>
          </a:effectLst>
        </p:spPr>
      </p:pic>
      <p:pic>
        <p:nvPicPr>
          <p:cNvPr id="36" name="Picture 35" descr="Pay online button.jpg"/>
          <p:cNvPicPr>
            <a:picLocks noChangeAspect="1"/>
          </p:cNvPicPr>
          <p:nvPr/>
        </p:nvPicPr>
        <p:blipFill>
          <a:blip r:embed="rId18" cstate="print"/>
          <a:srcRect b="20000"/>
          <a:stretch>
            <a:fillRect/>
          </a:stretch>
        </p:blipFill>
        <p:spPr>
          <a:xfrm>
            <a:off x="4473680" y="2998825"/>
            <a:ext cx="983226" cy="629346"/>
          </a:xfrm>
          <a:prstGeom prst="rect">
            <a:avLst/>
          </a:prstGeom>
          <a:ln>
            <a:noFill/>
          </a:ln>
          <a:effectLst>
            <a:outerShdw blurRad="292100" dist="139700" dir="2700000" algn="tl" rotWithShape="0">
              <a:srgbClr val="333333">
                <a:alpha val="65000"/>
              </a:srgbClr>
            </a:outerShdw>
          </a:effectLst>
        </p:spPr>
      </p:pic>
      <p:pic>
        <p:nvPicPr>
          <p:cNvPr id="34" name="Picture 33" descr="123 poster.png"/>
          <p:cNvPicPr>
            <a:picLocks noChangeAspect="1"/>
          </p:cNvPicPr>
          <p:nvPr/>
        </p:nvPicPr>
        <p:blipFill>
          <a:blip r:embed="rId19" cstate="print"/>
          <a:srcRect b="62691"/>
          <a:stretch>
            <a:fillRect/>
          </a:stretch>
        </p:blipFill>
        <p:spPr>
          <a:xfrm>
            <a:off x="3406906" y="3377410"/>
            <a:ext cx="1100615" cy="530446"/>
          </a:xfrm>
          <a:prstGeom prst="rect">
            <a:avLst/>
          </a:prstGeom>
          <a:ln>
            <a:noFill/>
          </a:ln>
          <a:effectLst>
            <a:outerShdw blurRad="292100" dist="139700" dir="2700000" algn="tl" rotWithShape="0">
              <a:srgbClr val="333333">
                <a:alpha val="65000"/>
              </a:srgbClr>
            </a:outerShdw>
          </a:effectLst>
        </p:spPr>
      </p:pic>
      <p:pic>
        <p:nvPicPr>
          <p:cNvPr id="51" name="Picture 50" descr="Green Hands Tree.jpg"/>
          <p:cNvPicPr>
            <a:picLocks noChangeAspect="1"/>
          </p:cNvPicPr>
          <p:nvPr/>
        </p:nvPicPr>
        <p:blipFill>
          <a:blip r:embed="rId20" cstate="print"/>
          <a:stretch>
            <a:fillRect/>
          </a:stretch>
        </p:blipFill>
        <p:spPr>
          <a:xfrm>
            <a:off x="7917549" y="5459656"/>
            <a:ext cx="793604" cy="660924"/>
          </a:xfrm>
          <a:prstGeom prst="rect">
            <a:avLst/>
          </a:prstGeom>
          <a:ln>
            <a:noFill/>
          </a:ln>
          <a:effectLst>
            <a:outerShdw blurRad="292100" dist="139700" dir="2700000" algn="tl" rotWithShape="0">
              <a:srgbClr val="333333">
                <a:alpha val="65000"/>
              </a:srgbClr>
            </a:outerShdw>
          </a:effectLst>
        </p:spPr>
      </p:pic>
      <p:pic>
        <p:nvPicPr>
          <p:cNvPr id="50" name="Picture 49" descr="Electronics cut out lo-res.jpg"/>
          <p:cNvPicPr>
            <a:picLocks noChangeAspect="1"/>
          </p:cNvPicPr>
          <p:nvPr/>
        </p:nvPicPr>
        <p:blipFill>
          <a:blip r:embed="rId21" cstate="print">
            <a:clrChange>
              <a:clrFrom>
                <a:srgbClr val="FFFFFF"/>
              </a:clrFrom>
              <a:clrTo>
                <a:srgbClr val="FFFFFF">
                  <a:alpha val="0"/>
                </a:srgbClr>
              </a:clrTo>
            </a:clrChange>
          </a:blip>
          <a:stretch>
            <a:fillRect/>
          </a:stretch>
        </p:blipFill>
        <p:spPr>
          <a:xfrm>
            <a:off x="0" y="2108040"/>
            <a:ext cx="1295400" cy="971550"/>
          </a:xfrm>
          <a:prstGeom prst="rect">
            <a:avLst/>
          </a:prstGeom>
          <a:ln>
            <a:noFill/>
          </a:ln>
          <a:effectLst>
            <a:outerShdw blurRad="292100" dist="139700" dir="2700000" algn="tl" rotWithShape="0">
              <a:srgbClr val="333333">
                <a:alpha val="65000"/>
              </a:srgbClr>
            </a:outerShdw>
          </a:effectLst>
        </p:spPr>
      </p:pic>
      <p:pic>
        <p:nvPicPr>
          <p:cNvPr id="18443" name="Picture 17" descr="computer screen.jpg"/>
          <p:cNvPicPr>
            <a:picLocks noChangeAspect="1"/>
          </p:cNvPicPr>
          <p:nvPr/>
        </p:nvPicPr>
        <p:blipFill>
          <a:blip r:embed="rId22" cstate="print"/>
          <a:stretch>
            <a:fillRect/>
          </a:stretch>
        </p:blipFill>
        <p:spPr bwMode="auto">
          <a:xfrm>
            <a:off x="1265903" y="2403892"/>
            <a:ext cx="762000" cy="719328"/>
          </a:xfrm>
          <a:prstGeom prst="rect">
            <a:avLst/>
          </a:prstGeom>
          <a:ln>
            <a:noFill/>
          </a:ln>
          <a:effectLst>
            <a:outerShdw blurRad="292100" dist="139700" dir="2700000" algn="tl" rotWithShape="0">
              <a:srgbClr val="333333">
                <a:alpha val="65000"/>
              </a:srgbClr>
            </a:outerShdw>
          </a:effectLst>
        </p:spPr>
      </p:pic>
      <p:pic>
        <p:nvPicPr>
          <p:cNvPr id="20" name="Picture 19" descr="cell phone.jpg"/>
          <p:cNvPicPr>
            <a:picLocks noChangeAspect="1"/>
          </p:cNvPicPr>
          <p:nvPr/>
        </p:nvPicPr>
        <p:blipFill>
          <a:blip r:embed="rId23" cstate="print">
            <a:clrChange>
              <a:clrFrom>
                <a:srgbClr val="FFFFFF"/>
              </a:clrFrom>
              <a:clrTo>
                <a:srgbClr val="FFFFFF">
                  <a:alpha val="0"/>
                </a:srgbClr>
              </a:clrTo>
            </a:clrChange>
          </a:blip>
          <a:stretch>
            <a:fillRect/>
          </a:stretch>
        </p:blipFill>
        <p:spPr>
          <a:xfrm>
            <a:off x="1806659" y="2808769"/>
            <a:ext cx="182880" cy="346407"/>
          </a:xfrm>
          <a:prstGeom prst="rect">
            <a:avLst/>
          </a:prstGeom>
          <a:ln>
            <a:noFill/>
          </a:ln>
          <a:effectLst>
            <a:outerShdw blurRad="292100" dist="139700" dir="2700000" algn="tl" rotWithShape="0">
              <a:srgbClr val="333333">
                <a:alpha val="65000"/>
              </a:srgbClr>
            </a:outerShdw>
          </a:effectLst>
        </p:spPr>
      </p:pic>
      <p:pic>
        <p:nvPicPr>
          <p:cNvPr id="56" name="Picture 55" descr="Man Couch Phone iStock_000046185270.jpg"/>
          <p:cNvPicPr>
            <a:picLocks noChangeAspect="1"/>
          </p:cNvPicPr>
          <p:nvPr/>
        </p:nvPicPr>
        <p:blipFill>
          <a:blip r:embed="rId24" cstate="print"/>
          <a:srcRect l="26519" t="16923"/>
          <a:stretch>
            <a:fillRect/>
          </a:stretch>
        </p:blipFill>
        <p:spPr>
          <a:xfrm>
            <a:off x="5722372" y="3038169"/>
            <a:ext cx="855406" cy="796412"/>
          </a:xfrm>
          <a:prstGeom prst="rect">
            <a:avLst/>
          </a:prstGeom>
          <a:ln>
            <a:noFill/>
          </a:ln>
          <a:effectLst>
            <a:outerShdw blurRad="292100" dist="139700" dir="2700000" algn="tl" rotWithShape="0">
              <a:srgbClr val="333333">
                <a:alpha val="65000"/>
              </a:srgbClr>
            </a:outerShdw>
          </a:effectLst>
        </p:spPr>
      </p:pic>
      <p:pic>
        <p:nvPicPr>
          <p:cNvPr id="57" name="Picture 56" descr="Tablet City Background iStock_000048607634.jpg"/>
          <p:cNvPicPr>
            <a:picLocks noChangeAspect="1"/>
          </p:cNvPicPr>
          <p:nvPr/>
        </p:nvPicPr>
        <p:blipFill>
          <a:blip r:embed="rId25" cstate="print"/>
          <a:stretch>
            <a:fillRect/>
          </a:stretch>
        </p:blipFill>
        <p:spPr>
          <a:xfrm>
            <a:off x="167356" y="5495761"/>
            <a:ext cx="1064678" cy="709714"/>
          </a:xfrm>
          <a:prstGeom prst="rect">
            <a:avLst/>
          </a:prstGeom>
          <a:ln>
            <a:noFill/>
          </a:ln>
          <a:effectLst>
            <a:outerShdw blurRad="292100" dist="139700" dir="2700000" algn="tl" rotWithShape="0">
              <a:srgbClr val="333333">
                <a:alpha val="65000"/>
              </a:srgbClr>
            </a:outerShdw>
          </a:effectLst>
        </p:spPr>
      </p:pic>
      <p:pic>
        <p:nvPicPr>
          <p:cNvPr id="58" name="Picture 57" descr="Laptop Typing iStock_000035693428.jpg"/>
          <p:cNvPicPr>
            <a:picLocks noChangeAspect="1"/>
          </p:cNvPicPr>
          <p:nvPr/>
        </p:nvPicPr>
        <p:blipFill>
          <a:blip r:embed="rId26" cstate="print"/>
          <a:stretch>
            <a:fillRect/>
          </a:stretch>
        </p:blipFill>
        <p:spPr>
          <a:xfrm>
            <a:off x="560438" y="3077171"/>
            <a:ext cx="1076632" cy="718411"/>
          </a:xfrm>
          <a:prstGeom prst="rect">
            <a:avLst/>
          </a:prstGeom>
          <a:ln>
            <a:noFill/>
          </a:ln>
          <a:effectLst>
            <a:outerShdw blurRad="292100" dist="139700" dir="2700000" algn="tl" rotWithShape="0">
              <a:srgbClr val="333333">
                <a:alpha val="65000"/>
              </a:srgbClr>
            </a:outerShdw>
          </a:effectLst>
        </p:spPr>
      </p:pic>
      <p:pic>
        <p:nvPicPr>
          <p:cNvPr id="59" name="Picture 58" descr="Mobile Payment iStock_000057977984.jpg"/>
          <p:cNvPicPr>
            <a:picLocks noChangeAspect="1"/>
          </p:cNvPicPr>
          <p:nvPr/>
        </p:nvPicPr>
        <p:blipFill>
          <a:blip r:embed="rId27" cstate="print"/>
          <a:srcRect l="16667"/>
          <a:stretch>
            <a:fillRect/>
          </a:stretch>
        </p:blipFill>
        <p:spPr>
          <a:xfrm>
            <a:off x="5545394" y="2330247"/>
            <a:ext cx="755855" cy="604686"/>
          </a:xfrm>
          <a:prstGeom prst="rect">
            <a:avLst/>
          </a:prstGeom>
          <a:ln>
            <a:noFill/>
          </a:ln>
          <a:effectLst>
            <a:outerShdw blurRad="292100" dist="139700" dir="2700000" algn="tl" rotWithShape="0">
              <a:srgbClr val="333333">
                <a:alpha val="65000"/>
              </a:srgbClr>
            </a:outerShdw>
          </a:effectLst>
        </p:spPr>
      </p:pic>
      <p:pic>
        <p:nvPicPr>
          <p:cNvPr id="61" name="Picture 60" descr="family walking.jpg"/>
          <p:cNvPicPr>
            <a:picLocks noChangeAspect="1"/>
          </p:cNvPicPr>
          <p:nvPr/>
        </p:nvPicPr>
        <p:blipFill>
          <a:blip r:embed="rId28" cstate="print"/>
          <a:stretch>
            <a:fillRect/>
          </a:stretch>
        </p:blipFill>
        <p:spPr>
          <a:xfrm>
            <a:off x="2632525" y="4527560"/>
            <a:ext cx="1118506" cy="745396"/>
          </a:xfrm>
          <a:prstGeom prst="rect">
            <a:avLst/>
          </a:prstGeom>
          <a:ln>
            <a:noFill/>
          </a:ln>
          <a:effectLst>
            <a:outerShdw blurRad="292100" dist="139700" dir="2700000" algn="tl" rotWithShape="0">
              <a:srgbClr val="333333">
                <a:alpha val="65000"/>
              </a:srgbClr>
            </a:outerShdw>
          </a:effectLst>
        </p:spPr>
      </p:pic>
      <p:pic>
        <p:nvPicPr>
          <p:cNvPr id="62" name="Picture 61" descr="family with computer vertical.jpg"/>
          <p:cNvPicPr>
            <a:picLocks noChangeAspect="1"/>
          </p:cNvPicPr>
          <p:nvPr/>
        </p:nvPicPr>
        <p:blipFill>
          <a:blip r:embed="rId29" cstate="print"/>
          <a:stretch>
            <a:fillRect/>
          </a:stretch>
        </p:blipFill>
        <p:spPr>
          <a:xfrm>
            <a:off x="1799925" y="4323350"/>
            <a:ext cx="954983" cy="827253"/>
          </a:xfrm>
          <a:prstGeom prst="rect">
            <a:avLst/>
          </a:prstGeom>
          <a:ln>
            <a:noFill/>
          </a:ln>
          <a:effectLst>
            <a:outerShdw blurRad="292100" dist="139700" dir="2700000" algn="tl" rotWithShape="0">
              <a:srgbClr val="333333">
                <a:alpha val="65000"/>
              </a:srgbClr>
            </a:outerShdw>
          </a:effectLst>
        </p:spPr>
      </p:pic>
      <p:pic>
        <p:nvPicPr>
          <p:cNvPr id="63" name="Picture 62" descr="Family white.jpg"/>
          <p:cNvPicPr>
            <a:picLocks noChangeAspect="1"/>
          </p:cNvPicPr>
          <p:nvPr/>
        </p:nvPicPr>
        <p:blipFill>
          <a:blip r:embed="rId30" cstate="print"/>
          <a:stretch>
            <a:fillRect/>
          </a:stretch>
        </p:blipFill>
        <p:spPr>
          <a:xfrm>
            <a:off x="1814322" y="5184896"/>
            <a:ext cx="1133856" cy="755904"/>
          </a:xfrm>
          <a:prstGeom prst="rect">
            <a:avLst/>
          </a:prstGeom>
          <a:ln>
            <a:noFill/>
          </a:ln>
          <a:effectLst>
            <a:outerShdw blurRad="292100" dist="139700" dir="2700000" algn="tl" rotWithShape="0">
              <a:srgbClr val="333333">
                <a:alpha val="65000"/>
              </a:srgbClr>
            </a:outerShdw>
          </a:effectLst>
        </p:spPr>
      </p:pic>
      <p:pic>
        <p:nvPicPr>
          <p:cNvPr id="64" name="Picture 63" descr="Family white.jpg"/>
          <p:cNvPicPr>
            <a:picLocks noChangeAspect="1"/>
          </p:cNvPicPr>
          <p:nvPr/>
        </p:nvPicPr>
        <p:blipFill>
          <a:blip r:embed="rId31" cstate="print"/>
          <a:stretch>
            <a:fillRect/>
          </a:stretch>
        </p:blipFill>
        <p:spPr>
          <a:xfrm>
            <a:off x="2783297" y="5361049"/>
            <a:ext cx="1034540" cy="755904"/>
          </a:xfrm>
          <a:prstGeom prst="rect">
            <a:avLst/>
          </a:prstGeom>
          <a:ln>
            <a:noFill/>
          </a:ln>
          <a:effectLst>
            <a:outerShdw blurRad="292100" dist="139700" dir="2700000" algn="tl" rotWithShape="0">
              <a:srgbClr val="333333">
                <a:alpha val="65000"/>
              </a:srgbClr>
            </a:outerShdw>
          </a:effectLst>
        </p:spPr>
      </p:pic>
      <p:sp>
        <p:nvSpPr>
          <p:cNvPr id="92" name="Rectangle 91"/>
          <p:cNvSpPr/>
          <p:nvPr/>
        </p:nvSpPr>
        <p:spPr>
          <a:xfrm>
            <a:off x="-228600" y="10668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3" name="Content Placeholder 16"/>
          <p:cNvSpPr>
            <a:spLocks noGrp="1"/>
          </p:cNvSpPr>
          <p:nvPr>
            <p:ph idx="1"/>
          </p:nvPr>
        </p:nvSpPr>
        <p:spPr>
          <a:xfrm>
            <a:off x="457200" y="1066801"/>
            <a:ext cx="8229600" cy="761999"/>
          </a:xfrm>
        </p:spPr>
        <p:txBody>
          <a:bodyPr/>
          <a:lstStyle/>
          <a:p>
            <a:pPr marL="0" indent="0">
              <a:buNone/>
            </a:pPr>
            <a:r>
              <a:rPr lang="en-US" dirty="0" smtClean="0">
                <a:solidFill>
                  <a:schemeClr val="bg1"/>
                </a:solidFill>
              </a:rPr>
              <a:t>Use </a:t>
            </a:r>
            <a:r>
              <a:rPr lang="en-US" dirty="0" smtClean="0">
                <a:solidFill>
                  <a:schemeClr val="bg1"/>
                </a:solidFill>
              </a:rPr>
              <a:t>PSN templates </a:t>
            </a:r>
            <a:r>
              <a:rPr lang="en-US" dirty="0" smtClean="0">
                <a:solidFill>
                  <a:schemeClr val="bg1"/>
                </a:solidFill>
              </a:rPr>
              <a:t>to create </a:t>
            </a:r>
            <a:r>
              <a:rPr lang="en-US" dirty="0" smtClean="0">
                <a:solidFill>
                  <a:schemeClr val="bg1"/>
                </a:solidFill>
              </a:rPr>
              <a:t>marketing pieces</a:t>
            </a:r>
            <a:endParaRPr lang="en-US" dirty="0" smtClean="0">
              <a:solidFill>
                <a:schemeClr val="bg1"/>
              </a:solidFill>
            </a:endParaRPr>
          </a:p>
        </p:txBody>
      </p:sp>
      <p:sp>
        <p:nvSpPr>
          <p:cNvPr id="94" name="TextBox 93"/>
          <p:cNvSpPr txBox="1"/>
          <p:nvPr/>
        </p:nvSpPr>
        <p:spPr>
          <a:xfrm>
            <a:off x="3352800" y="6088559"/>
            <a:ext cx="5791200" cy="861774"/>
          </a:xfrm>
          <a:prstGeom prst="rect">
            <a:avLst/>
          </a:prstGeom>
          <a:noFill/>
        </p:spPr>
        <p:txBody>
          <a:bodyPr wrap="square" rtlCol="0">
            <a:spAutoFit/>
          </a:bodyPr>
          <a:lstStyle/>
          <a:p>
            <a:pPr marL="0" lvl="1"/>
            <a:r>
              <a:rPr lang="en-US" b="1" dirty="0" smtClean="0">
                <a:solidFill>
                  <a:schemeClr val="bg1"/>
                </a:solidFill>
              </a:rPr>
              <a:t>Order your marketing templates by going to the </a:t>
            </a:r>
            <a:br>
              <a:rPr lang="en-US" b="1" dirty="0" smtClean="0">
                <a:solidFill>
                  <a:schemeClr val="bg1"/>
                </a:solidFill>
              </a:rPr>
            </a:br>
            <a:r>
              <a:rPr lang="en-US" b="1" dirty="0" smtClean="0">
                <a:solidFill>
                  <a:schemeClr val="bg1"/>
                </a:solidFill>
              </a:rPr>
              <a:t>How-To </a:t>
            </a:r>
            <a:r>
              <a:rPr lang="en-US" b="1" dirty="0" smtClean="0">
                <a:solidFill>
                  <a:schemeClr val="bg1"/>
                </a:solidFill>
              </a:rPr>
              <a:t>Guides </a:t>
            </a:r>
            <a:r>
              <a:rPr lang="en-US" b="1" dirty="0" smtClean="0">
                <a:solidFill>
                  <a:schemeClr val="bg1"/>
                </a:solidFill>
              </a:rPr>
              <a:t>and downloading the form</a:t>
            </a:r>
          </a:p>
          <a:p>
            <a:endParaRPr lang="en-US" sz="1400" b="1" dirty="0">
              <a:solidFill>
                <a:schemeClr val="bg1"/>
              </a:solidFill>
            </a:endParaRPr>
          </a:p>
        </p:txBody>
      </p:sp>
      <p:sp>
        <p:nvSpPr>
          <p:cNvPr id="95" name="TextBox 94"/>
          <p:cNvSpPr txBox="1"/>
          <p:nvPr/>
        </p:nvSpPr>
        <p:spPr>
          <a:xfrm>
            <a:off x="2209800" y="6248400"/>
            <a:ext cx="10668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t>THEMES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219200"/>
            <a:ext cx="96012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sz="6000" dirty="0" smtClean="0">
                <a:latin typeface="+mn-lt"/>
              </a:rPr>
              <a:t>Step</a:t>
            </a:r>
            <a:r>
              <a:rPr lang="en-US" dirty="0" smtClean="0">
                <a:latin typeface="+mn-lt"/>
              </a:rPr>
              <a:t> </a:t>
            </a:r>
            <a:r>
              <a:rPr lang="en-US" sz="6600" dirty="0" smtClean="0">
                <a:latin typeface="+mn-lt"/>
              </a:rPr>
              <a:t>6</a:t>
            </a:r>
            <a:endParaRPr lang="en-US" sz="6600" dirty="0">
              <a:latin typeface="+mn-lt"/>
            </a:endParaRPr>
          </a:p>
        </p:txBody>
      </p:sp>
      <p:sp>
        <p:nvSpPr>
          <p:cNvPr id="19459" name="Content Placeholder 2"/>
          <p:cNvSpPr>
            <a:spLocks noGrp="1"/>
          </p:cNvSpPr>
          <p:nvPr>
            <p:ph idx="1"/>
          </p:nvPr>
        </p:nvSpPr>
        <p:spPr>
          <a:xfrm>
            <a:off x="152400" y="1219200"/>
            <a:ext cx="8839200" cy="4572000"/>
          </a:xfrm>
        </p:spPr>
        <p:txBody>
          <a:bodyPr/>
          <a:lstStyle/>
          <a:p>
            <a:pPr>
              <a:buNone/>
            </a:pPr>
            <a:r>
              <a:rPr lang="en-US" dirty="0" smtClean="0">
                <a:solidFill>
                  <a:schemeClr val="bg1"/>
                </a:solidFill>
              </a:rPr>
              <a:t>Train staff who come in direct contact with payers</a:t>
            </a:r>
          </a:p>
          <a:p>
            <a:pPr lvl="1"/>
            <a:r>
              <a:rPr lang="en-US" sz="2400" dirty="0" smtClean="0"/>
              <a:t>Use the How Customers Make Payments presentations</a:t>
            </a:r>
          </a:p>
          <a:p>
            <a:pPr lvl="1"/>
            <a:r>
              <a:rPr lang="en-US" sz="2400" dirty="0" smtClean="0"/>
              <a:t>Have them make a practice payment, so they can tell customers how easy it is </a:t>
            </a:r>
            <a:r>
              <a:rPr lang="en-US" sz="2000" i="1" dirty="0" smtClean="0"/>
              <a:t>(you can cancel this payment right away) </a:t>
            </a:r>
          </a:p>
          <a:p>
            <a:pPr lvl="1"/>
            <a:r>
              <a:rPr lang="en-US" sz="2400" dirty="0" smtClean="0"/>
              <a:t>Make </a:t>
            </a:r>
            <a:r>
              <a:rPr lang="en-US" sz="2400" dirty="0" smtClean="0"/>
              <a:t>sure they understand the importance to your company as to why they should help persuade customers to pay online</a:t>
            </a:r>
          </a:p>
          <a:p>
            <a:pPr lvl="1"/>
            <a:r>
              <a:rPr lang="en-US" sz="2400" dirty="0" smtClean="0"/>
              <a:t>Teach them what to say to customers who come in or call</a:t>
            </a:r>
          </a:p>
          <a:p>
            <a:pPr lvl="1"/>
            <a:r>
              <a:rPr lang="en-US" sz="2400" dirty="0" smtClean="0"/>
              <a:t>Have handouts on “how to pay” at all customer service </a:t>
            </a:r>
            <a:r>
              <a:rPr lang="en-US" sz="2400" dirty="0" smtClean="0"/>
              <a:t>areas</a:t>
            </a:r>
          </a:p>
          <a:p>
            <a:pPr marL="0" lvl="1" indent="4763">
              <a:buNone/>
            </a:pPr>
            <a:r>
              <a:rPr lang="en-US" sz="2000" dirty="0" smtClean="0">
                <a:solidFill>
                  <a:srgbClr val="C00000"/>
                </a:solidFill>
              </a:rPr>
              <a:t/>
            </a:r>
            <a:br>
              <a:rPr lang="en-US" sz="2000" dirty="0" smtClean="0">
                <a:solidFill>
                  <a:srgbClr val="C00000"/>
                </a:solidFill>
              </a:rPr>
            </a:br>
            <a:r>
              <a:rPr lang="en-US" sz="2000" dirty="0" smtClean="0">
                <a:solidFill>
                  <a:schemeClr val="accent6">
                    <a:lumMod val="50000"/>
                  </a:schemeClr>
                </a:solidFill>
              </a:rPr>
              <a:t>Note: </a:t>
            </a:r>
            <a:r>
              <a:rPr lang="en-US" sz="2000" dirty="0" smtClean="0">
                <a:solidFill>
                  <a:schemeClr val="bg2">
                    <a:lumMod val="25000"/>
                  </a:schemeClr>
                </a:solidFill>
              </a:rPr>
              <a:t>This can be difficult for some Customer Service Reps, since they may enjoy customers coming into the office and would feel awkward about telling them to now pay online or by phone; so this should be a part of the training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Scale>
                                      <p:cBhvr>
                                        <p:cTn id="7" dur="500" decel="50000" fill="hold">
                                          <p:stCondLst>
                                            <p:cond delay="0"/>
                                          </p:stCondLst>
                                        </p:cTn>
                                        <p:tgtEl>
                                          <p:spTgt spid="194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9459">
                                            <p:txEl>
                                              <p:pRg st="2" end="2"/>
                                            </p:txEl>
                                          </p:spTgt>
                                        </p:tgtEl>
                                        <p:attrNameLst>
                                          <p:attrName>ppt_x</p:attrName>
                                          <p:attrName>ppt_y</p:attrName>
                                        </p:attrNameLst>
                                      </p:cBhvr>
                                    </p:animMotion>
                                    <p:animEffect transition="in" filter="fade">
                                      <p:cBhvr>
                                        <p:cTn id="9" dur="500"/>
                                        <p:tgtEl>
                                          <p:spTgt spid="1945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9459">
                                            <p:txEl>
                                              <p:pRg st="3" end="3"/>
                                            </p:txEl>
                                          </p:spTgt>
                                        </p:tgtEl>
                                        <p:attrNameLst>
                                          <p:attrName>style.visibility</p:attrName>
                                        </p:attrNameLst>
                                      </p:cBhvr>
                                      <p:to>
                                        <p:strVal val="visible"/>
                                      </p:to>
                                    </p:set>
                                    <p:animScale>
                                      <p:cBhvr>
                                        <p:cTn id="14" dur="500" decel="50000" fill="hold">
                                          <p:stCondLst>
                                            <p:cond delay="0"/>
                                          </p:stCondLst>
                                        </p:cTn>
                                        <p:tgtEl>
                                          <p:spTgt spid="1945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19459">
                                            <p:txEl>
                                              <p:pRg st="3" end="3"/>
                                            </p:txEl>
                                          </p:spTgt>
                                        </p:tgtEl>
                                        <p:attrNameLst>
                                          <p:attrName>ppt_x</p:attrName>
                                          <p:attrName>ppt_y</p:attrName>
                                        </p:attrNameLst>
                                      </p:cBhvr>
                                    </p:animMotion>
                                    <p:animEffect transition="in" filter="fade">
                                      <p:cBhvr>
                                        <p:cTn id="16" dur="500"/>
                                        <p:tgtEl>
                                          <p:spTgt spid="194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Scale>
                                      <p:cBhvr>
                                        <p:cTn id="21" dur="500" decel="50000" fill="hold">
                                          <p:stCondLst>
                                            <p:cond delay="0"/>
                                          </p:stCondLst>
                                        </p:cTn>
                                        <p:tgtEl>
                                          <p:spTgt spid="194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19459">
                                            <p:txEl>
                                              <p:pRg st="4" end="4"/>
                                            </p:txEl>
                                          </p:spTgt>
                                        </p:tgtEl>
                                        <p:attrNameLst>
                                          <p:attrName>ppt_x</p:attrName>
                                          <p:attrName>ppt_y</p:attrName>
                                        </p:attrNameLst>
                                      </p:cBhvr>
                                    </p:animMotion>
                                    <p:animEffect transition="in" filter="fade">
                                      <p:cBhvr>
                                        <p:cTn id="23" dur="500"/>
                                        <p:tgtEl>
                                          <p:spTgt spid="194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9459">
                                            <p:txEl>
                                              <p:pRg st="5" end="5"/>
                                            </p:txEl>
                                          </p:spTgt>
                                        </p:tgtEl>
                                        <p:attrNameLst>
                                          <p:attrName>style.visibility</p:attrName>
                                        </p:attrNameLst>
                                      </p:cBhvr>
                                      <p:to>
                                        <p:strVal val="visible"/>
                                      </p:to>
                                    </p:set>
                                    <p:animScale>
                                      <p:cBhvr>
                                        <p:cTn id="28" dur="500" decel="50000" fill="hold">
                                          <p:stCondLst>
                                            <p:cond delay="0"/>
                                          </p:stCondLst>
                                        </p:cTn>
                                        <p:tgtEl>
                                          <p:spTgt spid="1945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19459">
                                            <p:txEl>
                                              <p:pRg st="5" end="5"/>
                                            </p:txEl>
                                          </p:spTgt>
                                        </p:tgtEl>
                                        <p:attrNameLst>
                                          <p:attrName>ppt_x</p:attrName>
                                          <p:attrName>ppt_y</p:attrName>
                                        </p:attrNameLst>
                                      </p:cBhvr>
                                    </p:animMotion>
                                    <p:animEffect transition="in" filter="fade">
                                      <p:cBhvr>
                                        <p:cTn id="30" dur="500"/>
                                        <p:tgtEl>
                                          <p:spTgt spid="194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19459">
                                            <p:txEl>
                                              <p:pRg st="6" end="6"/>
                                            </p:txEl>
                                          </p:spTgt>
                                        </p:tgtEl>
                                        <p:attrNameLst>
                                          <p:attrName>style.visibility</p:attrName>
                                        </p:attrNameLst>
                                      </p:cBhvr>
                                      <p:to>
                                        <p:strVal val="visible"/>
                                      </p:to>
                                    </p:set>
                                  </p:childTnLst>
                                </p:cTn>
                              </p:par>
                              <p:par>
                                <p:cTn id="35" presetID="18" presetClass="emph" presetSubtype="0" fill="hold" nodeType="withEffect">
                                  <p:stCondLst>
                                    <p:cond delay="0"/>
                                  </p:stCondLst>
                                  <p:iterate type="lt">
                                    <p:tmPct val="4000"/>
                                  </p:iterate>
                                  <p:childTnLst>
                                    <p:set>
                                      <p:cBhvr override="childStyle">
                                        <p:cTn id="36" dur="500" fill="hold"/>
                                        <p:tgtEl>
                                          <p:spTgt spid="19459">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658</Words>
  <Application>Microsoft Office PowerPoint</Application>
  <PresentationFormat>On-screen Show (4:3)</PresentationFormat>
  <Paragraphs>135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Let’s Get Started </vt:lpstr>
      <vt:lpstr>Step 1</vt:lpstr>
      <vt:lpstr>Step 2</vt:lpstr>
      <vt:lpstr>Step 3</vt:lpstr>
      <vt:lpstr>Step 4</vt:lpstr>
      <vt:lpstr>Step 5</vt:lpstr>
      <vt:lpstr>Step 5</vt:lpstr>
      <vt:lpstr>Step 6</vt:lpstr>
      <vt:lpstr>Slide 10</vt:lpstr>
      <vt:lpstr>Set Goals</vt:lpstr>
      <vt:lpstr>That’s It!</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Marll Thiede</dc:creator>
  <cp:lastModifiedBy>Marll Thiede</cp:lastModifiedBy>
  <cp:revision>151</cp:revision>
  <dcterms:modified xsi:type="dcterms:W3CDTF">2016-08-05T02:34:02Z</dcterms:modified>
</cp:coreProperties>
</file>