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329" r:id="rId4"/>
    <p:sldId id="328" r:id="rId5"/>
    <p:sldId id="303" r:id="rId6"/>
    <p:sldId id="305" r:id="rId7"/>
    <p:sldId id="306" r:id="rId8"/>
    <p:sldId id="307" r:id="rId9"/>
    <p:sldId id="309" r:id="rId10"/>
    <p:sldId id="350" r:id="rId11"/>
    <p:sldId id="351" r:id="rId12"/>
    <p:sldId id="352" r:id="rId13"/>
    <p:sldId id="353" r:id="rId14"/>
    <p:sldId id="354" r:id="rId15"/>
    <p:sldId id="310" r:id="rId16"/>
    <p:sldId id="311" r:id="rId17"/>
    <p:sldId id="312" r:id="rId18"/>
    <p:sldId id="315" r:id="rId19"/>
    <p:sldId id="314" r:id="rId20"/>
    <p:sldId id="313" r:id="rId21"/>
    <p:sldId id="316" r:id="rId22"/>
    <p:sldId id="317" r:id="rId23"/>
    <p:sldId id="318" r:id="rId24"/>
    <p:sldId id="346" r:id="rId25"/>
    <p:sldId id="347" r:id="rId26"/>
    <p:sldId id="348" r:id="rId27"/>
    <p:sldId id="349" r:id="rId28"/>
    <p:sldId id="355" r:id="rId29"/>
    <p:sldId id="356" r:id="rId30"/>
    <p:sldId id="361" r:id="rId31"/>
    <p:sldId id="360" r:id="rId32"/>
    <p:sldId id="287"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99"/>
    <a:srgbClr val="0000FF"/>
    <a:srgbClr val="6600FF"/>
    <a:srgbClr val="0000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0" autoAdjust="0"/>
    <p:restoredTop sz="94660"/>
  </p:normalViewPr>
  <p:slideViewPr>
    <p:cSldViewPr snapToGrid="0">
      <p:cViewPr varScale="1">
        <p:scale>
          <a:sx n="64" d="100"/>
          <a:sy n="64" d="100"/>
        </p:scale>
        <p:origin x="-124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FB453E0-3FDB-4D60-BC68-F9E04CE67BD7}" type="datetimeFigureOut">
              <a:rPr lang="en-US"/>
              <a:pPr>
                <a:defRPr/>
              </a:pPr>
              <a:t>8/1/2016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1B7B479-7A47-4B04-B05D-9085466EBF5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B7B479-7A47-4B04-B05D-9085466EBF50}" type="slidenum">
              <a:rPr lang="en-US" smtClean="0"/>
              <a:pPr>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7772400" cy="838199"/>
          </a:xfr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1000" y="1447800"/>
            <a:ext cx="6400800" cy="914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0" y="0"/>
            <a:ext cx="9144000" cy="1143000"/>
          </a:xfrm>
        </p:spPr>
        <p:txBody>
          <a:bodyPr/>
          <a:lstStyle>
            <a:lvl1pPr algn="l">
              <a:defRPr>
                <a:solidFill>
                  <a:schemeClr val="tx1">
                    <a:lumMod val="75000"/>
                    <a:lumOff val="25000"/>
                  </a:schemeClr>
                </a:solidFill>
              </a:defRPr>
            </a:lvl1pPr>
          </a:lstStyle>
          <a:p>
            <a:r>
              <a:rPr lang="en-US" dirty="0" smtClean="0"/>
              <a:t>   Click </a:t>
            </a:r>
            <a:r>
              <a:rPr lang="en-US" dirty="0" smtClean="0"/>
              <a:t>to edit Master title style</a:t>
            </a:r>
            <a:endParaRPr lang="en-US" dirty="0"/>
          </a:p>
        </p:txBody>
      </p:sp>
      <p:sp>
        <p:nvSpPr>
          <p:cNvPr id="8" name="Footer Placeholder 4"/>
          <p:cNvSpPr>
            <a:spLocks noGrp="1"/>
          </p:cNvSpPr>
          <p:nvPr>
            <p:ph type="ftr" sz="quarter" idx="3"/>
          </p:nvPr>
        </p:nvSpPr>
        <p:spPr>
          <a:xfrm>
            <a:off x="4826002" y="6190670"/>
            <a:ext cx="3962400" cy="381000"/>
          </a:xfrm>
          <a:prstGeom prst="rect">
            <a:avLst/>
          </a:prstGeom>
        </p:spPr>
        <p:txBody>
          <a:bodyPr/>
          <a:lstStyle>
            <a:lvl1pPr algn="r" fontAlgn="auto">
              <a:spcBef>
                <a:spcPts val="0"/>
              </a:spcBef>
              <a:spcAft>
                <a:spcPts val="0"/>
              </a:spcAft>
              <a:defRPr b="1" dirty="0" smtClean="0">
                <a:solidFill>
                  <a:srgbClr val="000099"/>
                </a:solidFill>
                <a:latin typeface="+mn-lt"/>
              </a:defRPr>
            </a:lvl1pPr>
          </a:lstStyle>
          <a:p>
            <a:pPr>
              <a:defRPr/>
            </a:pPr>
            <a:r>
              <a:rPr lang="en-US" dirty="0" smtClean="0"/>
              <a:t>www.PaymentServiceNetwork.com</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5310"/>
            <a:ext cx="4038600" cy="49808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5310"/>
            <a:ext cx="4038600" cy="49808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www.PaymentServiceNetwork.com</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44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145310"/>
            <a:ext cx="8229600" cy="49808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Footer Placeholder 4"/>
          <p:cNvSpPr>
            <a:spLocks noGrp="1"/>
          </p:cNvSpPr>
          <p:nvPr>
            <p:ph type="ftr" sz="quarter" idx="3"/>
          </p:nvPr>
        </p:nvSpPr>
        <p:spPr>
          <a:xfrm>
            <a:off x="4826002" y="6190670"/>
            <a:ext cx="3962400" cy="381000"/>
          </a:xfrm>
          <a:prstGeom prst="rect">
            <a:avLst/>
          </a:prstGeom>
        </p:spPr>
        <p:txBody>
          <a:bodyPr/>
          <a:lstStyle>
            <a:lvl1pPr algn="r" fontAlgn="auto">
              <a:spcBef>
                <a:spcPts val="0"/>
              </a:spcBef>
              <a:spcAft>
                <a:spcPts val="0"/>
              </a:spcAft>
              <a:defRPr b="1" dirty="0" smtClean="0">
                <a:solidFill>
                  <a:srgbClr val="000099"/>
                </a:solidFill>
                <a:latin typeface="+mn-lt"/>
              </a:defRPr>
            </a:lvl1pPr>
          </a:lstStyle>
          <a:p>
            <a:pPr>
              <a:defRPr/>
            </a:pPr>
            <a:r>
              <a:rPr lang="en-US" dirty="0" smtClean="0"/>
              <a:t>www.PaymentServiceNetwork.com</a:t>
            </a:r>
            <a:endParaRPr lang="en-US" dirty="0"/>
          </a:p>
        </p:txBody>
      </p:sp>
      <p:pic>
        <p:nvPicPr>
          <p:cNvPr id="5" name="Picture 11" descr="psn logo3"/>
          <p:cNvPicPr>
            <a:picLocks noChangeAspect="1" noChangeArrowheads="1"/>
          </p:cNvPicPr>
          <p:nvPr userDrawn="1"/>
        </p:nvPicPr>
        <p:blipFill>
          <a:blip r:embed="rId5" cstate="print"/>
          <a:stretch>
            <a:fillRect/>
          </a:stretch>
        </p:blipFill>
        <p:spPr bwMode="auto">
          <a:xfrm>
            <a:off x="415636" y="6176818"/>
            <a:ext cx="1219200" cy="49717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iming>
    <p:tnLst>
      <p:par>
        <p:cTn id="1" dur="indefinite" restart="never" nodeType="tmRoot"/>
      </p:par>
    </p:tnLst>
  </p:timing>
  <p:hf sldNum="0" hdr="0" ftr="0" dt="0"/>
  <p:txStyles>
    <p:titleStyle>
      <a:lvl1pPr algn="l" rtl="0" fontAlgn="base">
        <a:spcBef>
          <a:spcPct val="0"/>
        </a:spcBef>
        <a:spcAft>
          <a:spcPct val="0"/>
        </a:spcAft>
        <a:defRPr sz="4400" b="1" kern="1200">
          <a:solidFill>
            <a:schemeClr val="tx1">
              <a:lumMod val="75000"/>
              <a:lumOff val="25000"/>
            </a:schemeClr>
          </a:solidFill>
          <a:latin typeface="+mj-lt"/>
          <a:ea typeface="+mj-ea"/>
          <a:cs typeface="+mj-cs"/>
        </a:defRPr>
      </a:lvl1pPr>
      <a:lvl2pPr algn="ctr" rtl="0" fontAlgn="base">
        <a:spcBef>
          <a:spcPct val="0"/>
        </a:spcBef>
        <a:spcAft>
          <a:spcPct val="0"/>
        </a:spcAft>
        <a:defRPr sz="4400" b="1">
          <a:solidFill>
            <a:schemeClr val="tx1"/>
          </a:solidFill>
          <a:latin typeface="Calibri" pitchFamily="34" charset="0"/>
        </a:defRPr>
      </a:lvl2pPr>
      <a:lvl3pPr algn="ctr" rtl="0" fontAlgn="base">
        <a:spcBef>
          <a:spcPct val="0"/>
        </a:spcBef>
        <a:spcAft>
          <a:spcPct val="0"/>
        </a:spcAft>
        <a:defRPr sz="4400" b="1">
          <a:solidFill>
            <a:schemeClr val="tx1"/>
          </a:solidFill>
          <a:latin typeface="Calibri" pitchFamily="34" charset="0"/>
        </a:defRPr>
      </a:lvl3pPr>
      <a:lvl4pPr algn="ctr" rtl="0" fontAlgn="base">
        <a:spcBef>
          <a:spcPct val="0"/>
        </a:spcBef>
        <a:spcAft>
          <a:spcPct val="0"/>
        </a:spcAft>
        <a:defRPr sz="4400" b="1">
          <a:solidFill>
            <a:schemeClr val="tx1"/>
          </a:solidFill>
          <a:latin typeface="Calibri" pitchFamily="34" charset="0"/>
        </a:defRPr>
      </a:lvl4pPr>
      <a:lvl5pPr algn="ctr" rtl="0" fontAlgn="base">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b="1" kern="1200">
          <a:solidFill>
            <a:schemeClr val="tx1">
              <a:lumMod val="75000"/>
              <a:lumOff val="25000"/>
            </a:schemeClr>
          </a:solidFill>
          <a:latin typeface="+mn-lt"/>
          <a:ea typeface="+mn-ea"/>
          <a:cs typeface="+mn-cs"/>
        </a:defRPr>
      </a:lvl1pPr>
      <a:lvl2pPr marL="742950" indent="-285750" algn="l" rtl="0" fontAlgn="base">
        <a:spcBef>
          <a:spcPct val="20000"/>
        </a:spcBef>
        <a:spcAft>
          <a:spcPct val="0"/>
        </a:spcAft>
        <a:buFont typeface="Arial" charset="0"/>
        <a:buChar char="–"/>
        <a:defRPr sz="2800" b="1" kern="1200">
          <a:solidFill>
            <a:schemeClr val="tx1">
              <a:lumMod val="75000"/>
              <a:lumOff val="25000"/>
            </a:schemeClr>
          </a:solidFill>
          <a:latin typeface="+mn-lt"/>
          <a:ea typeface="+mn-ea"/>
          <a:cs typeface="+mn-cs"/>
        </a:defRPr>
      </a:lvl2pPr>
      <a:lvl3pPr marL="1143000" indent="-228600" algn="l" rtl="0" fontAlgn="base">
        <a:spcBef>
          <a:spcPct val="20000"/>
        </a:spcBef>
        <a:spcAft>
          <a:spcPct val="0"/>
        </a:spcAft>
        <a:buFont typeface="Arial" charset="0"/>
        <a:buChar char="•"/>
        <a:defRPr sz="2400" b="1" kern="1200">
          <a:solidFill>
            <a:schemeClr val="tx1">
              <a:lumMod val="75000"/>
              <a:lumOff val="25000"/>
            </a:schemeClr>
          </a:solidFill>
          <a:latin typeface="+mn-lt"/>
          <a:ea typeface="+mn-ea"/>
          <a:cs typeface="+mn-cs"/>
        </a:defRPr>
      </a:lvl3pPr>
      <a:lvl4pPr marL="1600200" indent="-228600" algn="l" rtl="0" fontAlgn="base">
        <a:spcBef>
          <a:spcPct val="20000"/>
        </a:spcBef>
        <a:spcAft>
          <a:spcPct val="0"/>
        </a:spcAft>
        <a:buFont typeface="Arial" charset="0"/>
        <a:buChar char="–"/>
        <a:defRPr sz="2000" b="1" kern="1200">
          <a:solidFill>
            <a:schemeClr val="tx1">
              <a:lumMod val="75000"/>
              <a:lumOff val="25000"/>
            </a:schemeClr>
          </a:solidFill>
          <a:latin typeface="+mn-lt"/>
          <a:ea typeface="+mn-ea"/>
          <a:cs typeface="+mn-cs"/>
        </a:defRPr>
      </a:lvl4pPr>
      <a:lvl5pPr marL="2057400" indent="-228600" algn="l" rtl="0" fontAlgn="base">
        <a:spcBef>
          <a:spcPct val="20000"/>
        </a:spcBef>
        <a:spcAft>
          <a:spcPct val="0"/>
        </a:spcAft>
        <a:buFont typeface="Arial" charset="0"/>
        <a:buChar char="»"/>
        <a:defRPr sz="2000" b="1"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eader04.png"/>
          <p:cNvPicPr>
            <a:picLocks noChangeAspect="1"/>
          </p:cNvPicPr>
          <p:nvPr/>
        </p:nvPicPr>
        <p:blipFill>
          <a:blip r:embed="rId3" cstate="print"/>
          <a:srcRect r="11111"/>
          <a:stretch>
            <a:fillRect/>
          </a:stretch>
        </p:blipFill>
        <p:spPr>
          <a:xfrm>
            <a:off x="0" y="0"/>
            <a:ext cx="9144000" cy="6858000"/>
          </a:xfrm>
          <a:prstGeom prst="rect">
            <a:avLst/>
          </a:prstGeom>
        </p:spPr>
      </p:pic>
      <p:sp>
        <p:nvSpPr>
          <p:cNvPr id="5" name="TextBox 4"/>
          <p:cNvSpPr txBox="1"/>
          <p:nvPr/>
        </p:nvSpPr>
        <p:spPr>
          <a:xfrm>
            <a:off x="2209800" y="414408"/>
            <a:ext cx="6934200" cy="707886"/>
          </a:xfrm>
          <a:prstGeom prst="rect">
            <a:avLst/>
          </a:prstGeom>
          <a:noFill/>
          <a:scene3d>
            <a:camera prst="perspectiveFront"/>
            <a:lightRig rig="threePt" dir="t"/>
          </a:scene3d>
        </p:spPr>
        <p:txBody>
          <a:bodyPr wrap="square">
            <a:spAutoFit/>
          </a:bodyPr>
          <a:lstStyle/>
          <a:p>
            <a:pPr fontAlgn="auto">
              <a:spcBef>
                <a:spcPts val="0"/>
              </a:spcBef>
              <a:spcAft>
                <a:spcPts val="0"/>
              </a:spcAft>
              <a:defRPr/>
            </a:pP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How Your Customers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Pay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Online </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pic>
        <p:nvPicPr>
          <p:cNvPr id="7" name="Picture 6" descr="PSNlogo.png"/>
          <p:cNvPicPr>
            <a:picLocks noChangeAspect="1"/>
          </p:cNvPicPr>
          <p:nvPr/>
        </p:nvPicPr>
        <p:blipFill>
          <a:blip r:embed="rId4" cstate="print"/>
          <a:stretch>
            <a:fillRect/>
          </a:stretch>
        </p:blipFill>
        <p:spPr>
          <a:xfrm>
            <a:off x="228600" y="6019800"/>
            <a:ext cx="1847850" cy="7535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06316"/>
            <a:ext cx="9144000" cy="1143000"/>
          </a:xfrm>
        </p:spPr>
        <p:style>
          <a:lnRef idx="0">
            <a:schemeClr val="accent6"/>
          </a:lnRef>
          <a:fillRef idx="3">
            <a:schemeClr val="accent6"/>
          </a:fillRef>
          <a:effectRef idx="3">
            <a:schemeClr val="accent6"/>
          </a:effectRef>
          <a:fontRef idx="minor">
            <a:schemeClr val="lt1"/>
          </a:fontRef>
        </p:style>
        <p:txBody>
          <a:bodyPr/>
          <a:lstStyle/>
          <a:p>
            <a:pPr marL="1603375" indent="-1603375"/>
            <a:r>
              <a:rPr lang="en-US" sz="3200" dirty="0" smtClean="0">
                <a:solidFill>
                  <a:schemeClr val="bg1"/>
                </a:solidFill>
              </a:rPr>
              <a:t> </a:t>
            </a:r>
            <a:r>
              <a:rPr lang="en-US" sz="3200" dirty="0" smtClean="0">
                <a:solidFill>
                  <a:schemeClr val="bg1"/>
                </a:solidFill>
              </a:rPr>
              <a:t>  PART 2: </a:t>
            </a:r>
            <a:r>
              <a:rPr lang="en-US" sz="3200" dirty="0" smtClean="0">
                <a:solidFill>
                  <a:schemeClr val="bg1"/>
                </a:solidFill>
              </a:rPr>
              <a:t>Customer </a:t>
            </a:r>
            <a:r>
              <a:rPr lang="en-US" sz="3200" dirty="0" smtClean="0">
                <a:solidFill>
                  <a:schemeClr val="bg1"/>
                </a:solidFill>
              </a:rPr>
              <a:t>registration for non-integrated payment accounts</a:t>
            </a:r>
            <a:endParaRPr lang="en-US" sz="3200" dirty="0">
              <a:solidFill>
                <a:schemeClr val="bg1"/>
              </a:solidFill>
            </a:endParaRPr>
          </a:p>
        </p:txBody>
      </p:sp>
      <p:sp>
        <p:nvSpPr>
          <p:cNvPr id="5" name="TextBox 4"/>
          <p:cNvSpPr txBox="1"/>
          <p:nvPr/>
        </p:nvSpPr>
        <p:spPr>
          <a:xfrm>
            <a:off x="1629077" y="3724977"/>
            <a:ext cx="5885847" cy="1477328"/>
          </a:xfrm>
          <a:prstGeom prst="rect">
            <a:avLst/>
          </a:prstGeom>
          <a:noFill/>
        </p:spPr>
        <p:txBody>
          <a:bodyPr wrap="square" rtlCol="0">
            <a:spAutoFit/>
          </a:bodyPr>
          <a:lstStyle/>
          <a:p>
            <a:pPr algn="just"/>
            <a:r>
              <a:rPr lang="en-US" dirty="0" smtClean="0"/>
              <a:t>Please keep in mind, that because PSN can customize its services for each business, there may be variances in the slides and explanations shown. If you have any questions as to how your customers pay, contact your Service Account Manager.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8403" t="11654" r="9108" b="23223"/>
          <a:stretch>
            <a:fillRect/>
          </a:stretch>
        </p:blipFill>
        <p:spPr bwMode="auto">
          <a:xfrm>
            <a:off x="2021305" y="1383224"/>
            <a:ext cx="6179419" cy="3902790"/>
          </a:xfrm>
          <a:prstGeom prst="rect">
            <a:avLst/>
          </a:prstGeom>
          <a:ln>
            <a:noFill/>
          </a:ln>
          <a:effectLst>
            <a:outerShdw blurRad="292100" dist="139700" dir="2700000" algn="tl" rotWithShape="0">
              <a:srgbClr val="333333">
                <a:alpha val="65000"/>
              </a:srgbClr>
            </a:outerShdw>
          </a:effectLst>
        </p:spPr>
      </p:pic>
      <p:sp>
        <p:nvSpPr>
          <p:cNvPr id="22" name="Content Placeholder 6"/>
          <p:cNvSpPr txBox="1">
            <a:spLocks/>
          </p:cNvSpPr>
          <p:nvPr/>
        </p:nvSpPr>
        <p:spPr bwMode="auto">
          <a:xfrm>
            <a:off x="152400" y="2644680"/>
            <a:ext cx="1828800" cy="15440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3038" marR="0" lvl="1" indent="-169863" algn="l" defTabSz="914400" rtl="0" eaLnBrk="1" fontAlgn="base" latinLnBrk="0" hangingPunct="1">
              <a:lnSpc>
                <a:spcPct val="100000"/>
              </a:lnSpc>
              <a:spcBef>
                <a:spcPct val="20000"/>
              </a:spcBef>
              <a:spcAft>
                <a:spcPct val="0"/>
              </a:spcAft>
              <a:buClrTx/>
              <a:buSzTx/>
              <a:buFont typeface="+mj-lt"/>
              <a:buAutoNum type="arabicPeriod"/>
              <a:tabLst/>
              <a:defRPr/>
            </a:pPr>
            <a:r>
              <a:rPr lang="en-US" sz="1600" b="1" dirty="0" smtClean="0">
                <a:solidFill>
                  <a:schemeClr val="tx1">
                    <a:lumMod val="75000"/>
                    <a:lumOff val="25000"/>
                  </a:schemeClr>
                </a:solidFill>
                <a:latin typeface="+mn-lt"/>
              </a:rPr>
              <a:t>Customer</a:t>
            </a:r>
            <a:r>
              <a:rPr kumimoji="0" lang="en-US" sz="16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should select </a:t>
            </a:r>
            <a:r>
              <a:rPr kumimoji="0" lang="en-US" sz="1600" b="1" i="0" u="none" strike="noStrike" kern="1200" cap="none" spc="0" normalizeH="0" baseline="0" noProof="0" dirty="0" smtClean="0">
                <a:ln>
                  <a:noFill/>
                </a:ln>
                <a:solidFill>
                  <a:srgbClr val="FF0000"/>
                </a:solidFill>
                <a:effectLst/>
                <a:uLnTx/>
                <a:uFillTx/>
                <a:latin typeface="+mn-lt"/>
                <a:ea typeface="+mn-ea"/>
                <a:cs typeface="+mn-cs"/>
              </a:rPr>
              <a:t>Register </a:t>
            </a:r>
            <a:r>
              <a:rPr kumimoji="0" lang="en-US" sz="16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the first time they go</a:t>
            </a:r>
            <a:r>
              <a:rPr kumimoji="0" lang="en-US" sz="1600" b="1" i="0" u="none" strike="noStrike" kern="1200" cap="none" spc="0" normalizeH="0" noProof="0" dirty="0" smtClean="0">
                <a:ln>
                  <a:noFill/>
                </a:ln>
                <a:solidFill>
                  <a:schemeClr val="tx1">
                    <a:lumMod val="75000"/>
                    <a:lumOff val="25000"/>
                  </a:schemeClr>
                </a:solidFill>
                <a:effectLst/>
                <a:uLnTx/>
                <a:uFillTx/>
                <a:latin typeface="+mn-lt"/>
                <a:ea typeface="+mn-ea"/>
                <a:cs typeface="+mn-cs"/>
              </a:rPr>
              <a:t> online to make a payment</a:t>
            </a:r>
            <a:r>
              <a:rPr kumimoji="0" lang="en-US" sz="1600" b="1" i="0" u="none" strike="noStrike" kern="1200" cap="none" spc="0" normalizeH="0" noProof="0" dirty="0" smtClean="0">
                <a:ln>
                  <a:noFill/>
                </a:ln>
                <a:solidFill>
                  <a:schemeClr val="accent2">
                    <a:lumMod val="50000"/>
                  </a:schemeClr>
                </a:solidFill>
                <a:effectLst/>
                <a:uLnTx/>
                <a:uFillTx/>
                <a:latin typeface="+mn-lt"/>
                <a:ea typeface="+mn-ea"/>
                <a:cs typeface="+mn-cs"/>
              </a:rPr>
              <a:t>. </a:t>
            </a:r>
            <a:endParaRPr kumimoji="0" lang="en-US" sz="1600" b="1"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971550" marR="0" lvl="1" indent="-51435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US" sz="1600" b="1"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sp>
        <p:nvSpPr>
          <p:cNvPr id="23" name="Rounded Rectangle 22"/>
          <p:cNvSpPr/>
          <p:nvPr/>
        </p:nvSpPr>
        <p:spPr>
          <a:xfrm>
            <a:off x="2219424" y="3050545"/>
            <a:ext cx="30480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676400" y="3101880"/>
            <a:ext cx="543024" cy="1772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cstate="print"/>
          <a:srcRect l="66469" t="12527" r="8026" b="79413"/>
          <a:stretch>
            <a:fillRect/>
          </a:stretch>
        </p:blipFill>
        <p:spPr bwMode="auto">
          <a:xfrm>
            <a:off x="3320716" y="1416658"/>
            <a:ext cx="3195587" cy="471638"/>
          </a:xfrm>
          <a:prstGeom prst="rect">
            <a:avLst/>
          </a:prstGeom>
          <a:noFill/>
          <a:ln w="9525">
            <a:noFill/>
            <a:miter lim="800000"/>
            <a:headEnd/>
            <a:tailEnd/>
          </a:ln>
        </p:spPr>
      </p:pic>
      <p:sp>
        <p:nvSpPr>
          <p:cNvPr id="11" name="Content Placeholder 6"/>
          <p:cNvSpPr txBox="1">
            <a:spLocks/>
          </p:cNvSpPr>
          <p:nvPr/>
        </p:nvSpPr>
        <p:spPr bwMode="auto">
          <a:xfrm>
            <a:off x="372172" y="5364971"/>
            <a:ext cx="8242434" cy="775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1" algn="l" defTabSz="914400" rtl="0" eaLnBrk="1" fontAlgn="base" latinLnBrk="0" hangingPunct="1">
              <a:lnSpc>
                <a:spcPct val="100000"/>
              </a:lnSpc>
              <a:spcBef>
                <a:spcPct val="20000"/>
              </a:spcBef>
              <a:spcAft>
                <a:spcPct val="0"/>
              </a:spcAft>
              <a:buClrTx/>
              <a:buSzTx/>
              <a:tabLst/>
              <a:defRPr/>
            </a:pPr>
            <a:r>
              <a:rPr kumimoji="0" lang="en-US" sz="1400" i="0" u="none" strike="noStrike" kern="1200" cap="none" spc="0" normalizeH="0" noProof="0" dirty="0" smtClean="0">
                <a:ln>
                  <a:noFill/>
                </a:ln>
                <a:solidFill>
                  <a:schemeClr val="accent2">
                    <a:lumMod val="50000"/>
                  </a:schemeClr>
                </a:solidFill>
                <a:effectLst/>
                <a:uLnTx/>
                <a:uFillTx/>
                <a:latin typeface="+mn-lt"/>
                <a:ea typeface="+mn-ea"/>
                <a:cs typeface="+mn-cs"/>
              </a:rPr>
              <a:t>While we recommend customers register to make payments in order to make future payments just 3 steps, they can opt to make a payment without registering. They would select the Continue button. No </a:t>
            </a:r>
            <a:r>
              <a:rPr lang="en-US" sz="1400" noProof="0" dirty="0" smtClean="0">
                <a:solidFill>
                  <a:schemeClr val="accent2">
                    <a:lumMod val="50000"/>
                  </a:schemeClr>
                </a:solidFill>
                <a:latin typeface="+mn-lt"/>
              </a:rPr>
              <a:t>information is stored and therefore each time they make a payment, they will go through a longer process.</a:t>
            </a:r>
            <a:r>
              <a:rPr kumimoji="0" lang="en-US" sz="1400" i="0" u="none" strike="noStrike" kern="1200" cap="none" spc="0" normalizeH="0" noProof="0" dirty="0" smtClean="0">
                <a:ln>
                  <a:noFill/>
                </a:ln>
                <a:solidFill>
                  <a:schemeClr val="accent2">
                    <a:lumMod val="50000"/>
                  </a:schemeClr>
                </a:solidFill>
                <a:effectLst/>
                <a:uLnTx/>
                <a:uFillTx/>
                <a:latin typeface="+mn-lt"/>
                <a:ea typeface="+mn-ea"/>
                <a:cs typeface="+mn-cs"/>
              </a:rPr>
              <a:t> </a:t>
            </a:r>
            <a:endParaRPr kumimoji="0" lang="en-US" sz="1400"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971550" marR="0" lvl="1" indent="-51435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US" sz="1400"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sp>
        <p:nvSpPr>
          <p:cNvPr id="13" name="Rectangle 12"/>
          <p:cNvSpPr/>
          <p:nvPr/>
        </p:nvSpPr>
        <p:spPr>
          <a:xfrm>
            <a:off x="0" y="847023"/>
            <a:ext cx="9144000" cy="16362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Registration</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6"/>
          <p:cNvSpPr txBox="1">
            <a:spLocks/>
          </p:cNvSpPr>
          <p:nvPr/>
        </p:nvSpPr>
        <p:spPr bwMode="auto">
          <a:xfrm>
            <a:off x="277524" y="1905000"/>
            <a:ext cx="2157663" cy="3215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3038" marR="0" lvl="1" indent="-169863" algn="l" defTabSz="914400" rtl="0" eaLnBrk="1" fontAlgn="base" latinLnBrk="0" hangingPunct="1">
              <a:lnSpc>
                <a:spcPct val="100000"/>
              </a:lnSpc>
              <a:spcBef>
                <a:spcPct val="20000"/>
              </a:spcBef>
              <a:spcAft>
                <a:spcPct val="0"/>
              </a:spcAft>
              <a:buClrTx/>
              <a:buSzTx/>
              <a:buFont typeface="+mj-lt"/>
              <a:buAutoNum type="arabicPeriod" startAt="2"/>
              <a:tabLst/>
              <a:defRPr/>
            </a:pPr>
            <a:r>
              <a:rPr kumimoji="0" lang="en-US" sz="16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Customer will enter:</a:t>
            </a:r>
          </a:p>
          <a:p>
            <a:pPr marL="288925" lvl="2" indent="-115888">
              <a:spcBef>
                <a:spcPct val="20000"/>
              </a:spcBef>
              <a:buFont typeface="Arial" pitchFamily="34" charset="0"/>
              <a:buChar char="•"/>
              <a:defRPr/>
            </a:pPr>
            <a:r>
              <a:rPr kumimoji="0" lang="en-US" sz="16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Their</a:t>
            </a:r>
            <a:r>
              <a:rPr kumimoji="0" lang="en-US" sz="1600" b="1" i="0" u="none" strike="noStrike" kern="1200" cap="none" spc="0" normalizeH="0" noProof="0" dirty="0" smtClean="0">
                <a:ln>
                  <a:noFill/>
                </a:ln>
                <a:solidFill>
                  <a:schemeClr val="tx1">
                    <a:lumMod val="75000"/>
                    <a:lumOff val="25000"/>
                  </a:schemeClr>
                </a:solidFill>
                <a:effectLst/>
                <a:uLnTx/>
                <a:uFillTx/>
                <a:latin typeface="+mn-lt"/>
                <a:ea typeface="+mn-ea"/>
                <a:cs typeface="+mn-cs"/>
              </a:rPr>
              <a:t> contact information</a:t>
            </a:r>
          </a:p>
          <a:p>
            <a:pPr marL="288925" lvl="2" indent="-115888">
              <a:spcBef>
                <a:spcPct val="20000"/>
              </a:spcBef>
              <a:buFont typeface="Arial" pitchFamily="34" charset="0"/>
              <a:buChar char="•"/>
              <a:defRPr/>
            </a:pPr>
            <a:r>
              <a:rPr lang="en-US" sz="1600" b="1" dirty="0" smtClean="0">
                <a:solidFill>
                  <a:schemeClr val="tx1">
                    <a:lumMod val="75000"/>
                    <a:lumOff val="25000"/>
                  </a:schemeClr>
                </a:solidFill>
                <a:latin typeface="+mn-lt"/>
              </a:rPr>
              <a:t>Set up their login credentials</a:t>
            </a:r>
          </a:p>
          <a:p>
            <a:pPr marL="288925" lvl="2" indent="-115888">
              <a:spcBef>
                <a:spcPct val="20000"/>
              </a:spcBef>
              <a:buFont typeface="Arial" pitchFamily="34" charset="0"/>
              <a:buChar char="•"/>
              <a:defRPr/>
            </a:pPr>
            <a:endParaRPr kumimoji="0" lang="en-US" sz="1600" b="1" i="0" u="none" strike="noStrike" kern="1200" cap="none" spc="0" normalizeH="0" noProof="0" dirty="0" smtClean="0">
              <a:ln>
                <a:noFill/>
              </a:ln>
              <a:solidFill>
                <a:schemeClr val="tx1">
                  <a:lumMod val="75000"/>
                  <a:lumOff val="25000"/>
                </a:schemeClr>
              </a:solidFill>
              <a:effectLst/>
              <a:uLnTx/>
              <a:uFillTx/>
              <a:latin typeface="+mn-lt"/>
              <a:ea typeface="+mn-ea"/>
              <a:cs typeface="+mn-cs"/>
            </a:endParaRPr>
          </a:p>
        </p:txBody>
      </p:sp>
      <p:pic>
        <p:nvPicPr>
          <p:cNvPr id="17" name="Picture 2"/>
          <p:cNvPicPr>
            <a:picLocks noChangeAspect="1" noChangeArrowheads="1"/>
          </p:cNvPicPr>
          <p:nvPr/>
        </p:nvPicPr>
        <p:blipFill>
          <a:blip r:embed="rId2" cstate="print"/>
          <a:srcRect l="66469" t="12527" r="8026" b="79413"/>
          <a:stretch>
            <a:fillRect/>
          </a:stretch>
        </p:blipFill>
        <p:spPr bwMode="auto">
          <a:xfrm>
            <a:off x="4023361" y="1318660"/>
            <a:ext cx="3195587" cy="375385"/>
          </a:xfrm>
          <a:prstGeom prst="rect">
            <a:avLst/>
          </a:prstGeom>
          <a:ln>
            <a:noFill/>
          </a:ln>
          <a:effectLst/>
        </p:spPr>
      </p:pic>
      <p:sp>
        <p:nvSpPr>
          <p:cNvPr id="9" name="Rounded Rectangle 8"/>
          <p:cNvSpPr/>
          <p:nvPr/>
        </p:nvSpPr>
        <p:spPr>
          <a:xfrm>
            <a:off x="3214837" y="2069431"/>
            <a:ext cx="2098307" cy="17902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174732" y="4041006"/>
            <a:ext cx="2098307" cy="17902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4"/>
          <p:cNvGrpSpPr/>
          <p:nvPr/>
        </p:nvGrpSpPr>
        <p:grpSpPr>
          <a:xfrm>
            <a:off x="2906830" y="1260908"/>
            <a:ext cx="5303357" cy="4851133"/>
            <a:chOff x="2906830" y="1260908"/>
            <a:chExt cx="5303357" cy="4851133"/>
          </a:xfrm>
        </p:grpSpPr>
        <p:pic>
          <p:nvPicPr>
            <p:cNvPr id="1026" name="Picture 2"/>
            <p:cNvPicPr>
              <a:picLocks noChangeAspect="1" noChangeArrowheads="1"/>
            </p:cNvPicPr>
            <p:nvPr/>
          </p:nvPicPr>
          <p:blipFill>
            <a:blip r:embed="rId3" cstate="print"/>
            <a:srcRect l="7105" r="8026" b="2961"/>
            <a:stretch>
              <a:fillRect/>
            </a:stretch>
          </p:blipFill>
          <p:spPr bwMode="auto">
            <a:xfrm>
              <a:off x="2906830" y="1260908"/>
              <a:ext cx="5303357" cy="4851133"/>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l="64739" t="26794" r="23554" b="69933"/>
            <a:stretch>
              <a:fillRect/>
            </a:stretch>
          </p:blipFill>
          <p:spPr bwMode="auto">
            <a:xfrm>
              <a:off x="5698155" y="2059806"/>
              <a:ext cx="1771049" cy="279892"/>
            </a:xfrm>
            <a:prstGeom prst="rect">
              <a:avLst/>
            </a:prstGeom>
            <a:noFill/>
            <a:ln w="9525">
              <a:noFill/>
              <a:miter lim="800000"/>
              <a:headEnd/>
              <a:tailEnd/>
            </a:ln>
          </p:spPr>
        </p:pic>
        <p:sp>
          <p:nvSpPr>
            <p:cNvPr id="12" name="TextBox 11"/>
            <p:cNvSpPr txBox="1"/>
            <p:nvPr/>
          </p:nvSpPr>
          <p:spPr>
            <a:xfrm>
              <a:off x="5582656" y="2088682"/>
              <a:ext cx="1732545" cy="276999"/>
            </a:xfrm>
            <a:prstGeom prst="rect">
              <a:avLst/>
            </a:prstGeom>
            <a:noFill/>
          </p:spPr>
          <p:txBody>
            <a:bodyPr wrap="square" rtlCol="0">
              <a:spAutoFit/>
            </a:bodyPr>
            <a:lstStyle/>
            <a:p>
              <a:r>
                <a:rPr lang="en-US" sz="600" b="1" dirty="0" smtClean="0"/>
                <a:t>Welcome to “Your Company Name” Online Payment Center Powered by PSN</a:t>
              </a:r>
              <a:endParaRPr lang="en-US" sz="600" b="1" dirty="0"/>
            </a:p>
          </p:txBody>
        </p:sp>
      </p:grpSp>
      <p:cxnSp>
        <p:nvCxnSpPr>
          <p:cNvPr id="14" name="Straight Connector 13"/>
          <p:cNvCxnSpPr/>
          <p:nvPr/>
        </p:nvCxnSpPr>
        <p:spPr>
          <a:xfrm>
            <a:off x="1848051" y="3272589"/>
            <a:ext cx="1336307" cy="14229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28800" y="2608446"/>
            <a:ext cx="1395663" cy="1155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a:blip r:embed="rId2" cstate="print"/>
          <a:srcRect l="66469" t="12527" r="8026" b="79413"/>
          <a:stretch>
            <a:fillRect/>
          </a:stretch>
        </p:blipFill>
        <p:spPr bwMode="auto">
          <a:xfrm>
            <a:off x="3994484" y="1357167"/>
            <a:ext cx="3195587" cy="298378"/>
          </a:xfrm>
          <a:prstGeom prst="rect">
            <a:avLst/>
          </a:prstGeom>
          <a:noFill/>
          <a:ln w="9525">
            <a:noFill/>
            <a:miter lim="800000"/>
            <a:headEnd/>
            <a:tailEnd/>
          </a:ln>
        </p:spPr>
      </p:pic>
      <p:sp>
        <p:nvSpPr>
          <p:cNvPr id="18" name="Rectangle 17"/>
          <p:cNvSpPr/>
          <p:nvPr/>
        </p:nvSpPr>
        <p:spPr>
          <a:xfrm>
            <a:off x="0" y="847023"/>
            <a:ext cx="9144000" cy="16362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Registration</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7966" t="14936" r="7681" b="33499"/>
          <a:stretch>
            <a:fillRect/>
          </a:stretch>
        </p:blipFill>
        <p:spPr bwMode="auto">
          <a:xfrm>
            <a:off x="2048290" y="1568918"/>
            <a:ext cx="6672199" cy="3262964"/>
          </a:xfrm>
          <a:prstGeom prst="rect">
            <a:avLst/>
          </a:prstGeom>
          <a:ln>
            <a:noFill/>
          </a:ln>
          <a:effectLst>
            <a:outerShdw blurRad="292100" dist="139700" dir="2700000" algn="tl" rotWithShape="0">
              <a:srgbClr val="333333">
                <a:alpha val="65000"/>
              </a:srgbClr>
            </a:outerShdw>
          </a:effectLst>
        </p:spPr>
      </p:pic>
      <p:sp>
        <p:nvSpPr>
          <p:cNvPr id="22" name="Content Placeholder 6"/>
          <p:cNvSpPr txBox="1">
            <a:spLocks/>
          </p:cNvSpPr>
          <p:nvPr/>
        </p:nvSpPr>
        <p:spPr bwMode="auto">
          <a:xfrm>
            <a:off x="57752" y="1828799"/>
            <a:ext cx="2098309" cy="36961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indent="3175">
              <a:spcBef>
                <a:spcPct val="20000"/>
              </a:spcBef>
            </a:pPr>
            <a:r>
              <a:rPr lang="en-US" sz="1600" b="1" dirty="0" smtClean="0">
                <a:solidFill>
                  <a:schemeClr val="tx1">
                    <a:lumMod val="75000"/>
                    <a:lumOff val="25000"/>
                  </a:schemeClr>
                </a:solidFill>
                <a:latin typeface="+mn-lt"/>
              </a:rPr>
              <a:t>The next time your “registered” customer logs into make a payment, they simply enter the login information they previously set up (email address and password).</a:t>
            </a:r>
          </a:p>
          <a:p>
            <a:pPr marL="971550" marR="0" lvl="1" indent="-514350" algn="l" defTabSz="914400" rtl="0" eaLnBrk="1" fontAlgn="base" latinLnBrk="0" hangingPunct="1">
              <a:lnSpc>
                <a:spcPct val="100000"/>
              </a:lnSpc>
              <a:spcBef>
                <a:spcPct val="20000"/>
              </a:spcBef>
              <a:spcAft>
                <a:spcPct val="0"/>
              </a:spcAft>
              <a:buClrTx/>
              <a:buSzTx/>
              <a:buFont typeface="+mj-lt"/>
              <a:buAutoNum type="arabicPeriod" startAt="3"/>
              <a:tabLst/>
              <a:defRPr/>
            </a:pPr>
            <a:endParaRPr kumimoji="0" lang="en-US" sz="1600" b="1"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cxnSp>
        <p:nvCxnSpPr>
          <p:cNvPr id="25" name="Straight Connector 24"/>
          <p:cNvCxnSpPr>
            <a:endCxn id="19" idx="1"/>
          </p:cNvCxnSpPr>
          <p:nvPr/>
        </p:nvCxnSpPr>
        <p:spPr>
          <a:xfrm>
            <a:off x="1953928" y="2579571"/>
            <a:ext cx="529390" cy="2550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483318" y="2502569"/>
            <a:ext cx="2608454" cy="6641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847023"/>
            <a:ext cx="9144000" cy="16362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Returning customers</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06316"/>
            <a:ext cx="9144000" cy="1143000"/>
          </a:xfrm>
        </p:spPr>
        <p:style>
          <a:lnRef idx="0">
            <a:schemeClr val="accent4"/>
          </a:lnRef>
          <a:fillRef idx="3">
            <a:schemeClr val="accent4"/>
          </a:fillRef>
          <a:effectRef idx="3">
            <a:schemeClr val="accent4"/>
          </a:effectRef>
          <a:fontRef idx="minor">
            <a:schemeClr val="lt1"/>
          </a:fontRef>
        </p:style>
        <p:txBody>
          <a:bodyPr/>
          <a:lstStyle/>
          <a:p>
            <a:pPr marL="1603375" indent="-1603375"/>
            <a:r>
              <a:rPr lang="en-US" sz="3200" dirty="0" smtClean="0">
                <a:solidFill>
                  <a:schemeClr val="bg1"/>
                </a:solidFill>
              </a:rPr>
              <a:t> </a:t>
            </a:r>
            <a:r>
              <a:rPr lang="en-US" sz="3200" dirty="0" smtClean="0">
                <a:solidFill>
                  <a:schemeClr val="bg1"/>
                </a:solidFill>
              </a:rPr>
              <a:t>  PART 3: The customer payment experience</a:t>
            </a:r>
            <a:endParaRPr lang="en-US" sz="3200" dirty="0">
              <a:solidFill>
                <a:schemeClr val="bg1"/>
              </a:solidFill>
            </a:endParaRPr>
          </a:p>
        </p:txBody>
      </p:sp>
      <p:sp>
        <p:nvSpPr>
          <p:cNvPr id="5" name="TextBox 4"/>
          <p:cNvSpPr txBox="1"/>
          <p:nvPr/>
        </p:nvSpPr>
        <p:spPr>
          <a:xfrm>
            <a:off x="1629077" y="3724977"/>
            <a:ext cx="5885847" cy="1477328"/>
          </a:xfrm>
          <a:prstGeom prst="rect">
            <a:avLst/>
          </a:prstGeom>
          <a:noFill/>
        </p:spPr>
        <p:txBody>
          <a:bodyPr wrap="square" rtlCol="0">
            <a:spAutoFit/>
          </a:bodyPr>
          <a:lstStyle/>
          <a:p>
            <a:pPr algn="just"/>
            <a:r>
              <a:rPr lang="en-US" dirty="0" smtClean="0"/>
              <a:t>Please keep in mind, that because PSN can customize its services for each business, there may be variances in the slides and explanations shown. If you have any questions as to how your customers pay, contact your Service Account Manager.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t="13651" b="4112"/>
          <a:stretch>
            <a:fillRect/>
          </a:stretch>
        </p:blipFill>
        <p:spPr bwMode="auto">
          <a:xfrm>
            <a:off x="1010636" y="1097285"/>
            <a:ext cx="7315200" cy="4812631"/>
          </a:xfrm>
          <a:prstGeom prst="rect">
            <a:avLst/>
          </a:prstGeom>
          <a:ln>
            <a:noFill/>
          </a:ln>
          <a:effectLst>
            <a:outerShdw blurRad="292100" dist="139700" dir="2700000" algn="tl" rotWithShape="0">
              <a:srgbClr val="333333">
                <a:alpha val="65000"/>
              </a:srgbClr>
            </a:outerShdw>
          </a:effectLst>
        </p:spPr>
      </p:pic>
      <p:sp>
        <p:nvSpPr>
          <p:cNvPr id="16" name="Rectangular Callout 15"/>
          <p:cNvSpPr/>
          <p:nvPr/>
        </p:nvSpPr>
        <p:spPr>
          <a:xfrm>
            <a:off x="5197643" y="3878980"/>
            <a:ext cx="2714323" cy="259881"/>
          </a:xfrm>
          <a:prstGeom prst="wedgeRectCallout">
            <a:avLst>
              <a:gd name="adj1" fmla="val -53219"/>
              <a:gd name="adj2" fmla="val -87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Only displays options you offer</a:t>
            </a:r>
            <a:endParaRPr lang="en-US" sz="1200" b="1" dirty="0"/>
          </a:p>
        </p:txBody>
      </p:sp>
      <p:sp>
        <p:nvSpPr>
          <p:cNvPr id="17" name="Rounded Rectangle 16"/>
          <p:cNvSpPr/>
          <p:nvPr/>
        </p:nvSpPr>
        <p:spPr>
          <a:xfrm>
            <a:off x="3984859" y="3205213"/>
            <a:ext cx="1212783" cy="2406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ular Callout 19"/>
          <p:cNvSpPr/>
          <p:nvPr/>
        </p:nvSpPr>
        <p:spPr>
          <a:xfrm>
            <a:off x="7785236" y="4204635"/>
            <a:ext cx="1137384" cy="1060383"/>
          </a:xfrm>
          <a:prstGeom prst="wedgeRectCallout">
            <a:avLst>
              <a:gd name="adj1" fmla="val -68002"/>
              <a:gd name="adj2" fmla="val -2700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Pending, problem and recent payments appear here</a:t>
            </a:r>
            <a:endParaRPr lang="en-US" sz="1200" b="1" dirty="0"/>
          </a:p>
        </p:txBody>
      </p:sp>
      <p:pic>
        <p:nvPicPr>
          <p:cNvPr id="9" name="Picture 3"/>
          <p:cNvPicPr>
            <a:picLocks noChangeAspect="1" noChangeArrowheads="1"/>
          </p:cNvPicPr>
          <p:nvPr/>
        </p:nvPicPr>
        <p:blipFill>
          <a:blip r:embed="rId2" cstate="print"/>
          <a:srcRect l="65154" t="17626" r="19451" b="72835"/>
          <a:stretch>
            <a:fillRect/>
          </a:stretch>
        </p:blipFill>
        <p:spPr bwMode="auto">
          <a:xfrm>
            <a:off x="5043638" y="1328287"/>
            <a:ext cx="1126156" cy="558265"/>
          </a:xfrm>
          <a:prstGeom prst="rect">
            <a:avLst/>
          </a:prstGeom>
          <a:ln>
            <a:noFill/>
          </a:ln>
          <a:effectLst/>
        </p:spPr>
      </p:pic>
      <p:sp>
        <p:nvSpPr>
          <p:cNvPr id="22" name="Content Placeholder 6"/>
          <p:cNvSpPr txBox="1">
            <a:spLocks/>
          </p:cNvSpPr>
          <p:nvPr/>
        </p:nvSpPr>
        <p:spPr bwMode="auto">
          <a:xfrm>
            <a:off x="5659655" y="1116532"/>
            <a:ext cx="2492944" cy="117428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lvl="1" indent="3175" algn="ctr">
              <a:spcBef>
                <a:spcPct val="20000"/>
              </a:spcBef>
            </a:pP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STEP 1.</a:t>
            </a:r>
          </a:p>
          <a:p>
            <a:pPr marL="0" lvl="1" indent="3175" algn="ctr">
              <a:spcBef>
                <a:spcPct val="20000"/>
              </a:spcBef>
            </a:pPr>
            <a:r>
              <a:rPr lang="en-US" sz="1600" b="1" dirty="0" smtClean="0">
                <a:solidFill>
                  <a:schemeClr val="bg1"/>
                </a:solidFill>
                <a:latin typeface="+mn-lt"/>
              </a:rPr>
              <a:t>Customer selects to make a one-time payment</a:t>
            </a:r>
            <a:endParaRPr lang="en-US" sz="1600" b="1" dirty="0">
              <a:solidFill>
                <a:schemeClr val="bg1"/>
              </a:solidFill>
              <a:latin typeface="+mn-lt"/>
            </a:endParaRPr>
          </a:p>
          <a:p>
            <a:pPr marL="0" lvl="1" indent="3175" algn="ctr">
              <a:spcBef>
                <a:spcPct val="20000"/>
              </a:spcBef>
            </a:pPr>
            <a:endParaRPr lang="en-US" sz="2800" b="1" dirty="0" smtClean="0">
              <a:solidFill>
                <a:schemeClr val="bg1"/>
              </a:solidFill>
              <a:latin typeface="+mn-lt"/>
            </a:endParaRPr>
          </a:p>
        </p:txBody>
      </p:sp>
      <p:sp>
        <p:nvSpPr>
          <p:cNvPr id="12" name="Rectangle 11"/>
          <p:cNvSpPr/>
          <p:nvPr/>
        </p:nvSpPr>
        <p:spPr>
          <a:xfrm>
            <a:off x="0" y="847023"/>
            <a:ext cx="9144000" cy="16362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Making a one-time payment</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
        <p:nvSpPr>
          <p:cNvPr id="14" name="Rectangular Callout 13"/>
          <p:cNvSpPr/>
          <p:nvPr/>
        </p:nvSpPr>
        <p:spPr>
          <a:xfrm>
            <a:off x="3540494" y="2722344"/>
            <a:ext cx="3543700" cy="259881"/>
          </a:xfrm>
          <a:prstGeom prst="wedgeRectCallout">
            <a:avLst>
              <a:gd name="adj1" fmla="val -59247"/>
              <a:gd name="adj2" fmla="val 569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If provided to PSN, the amount due appears here</a:t>
            </a:r>
            <a:endParaRPr lang="en-US" sz="1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17070" b="9139"/>
          <a:stretch>
            <a:fillRect/>
          </a:stretch>
        </p:blipFill>
        <p:spPr bwMode="auto">
          <a:xfrm>
            <a:off x="385018" y="1155026"/>
            <a:ext cx="6400800" cy="3778566"/>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3" cstate="print"/>
          <a:srcRect t="45417" b="14220"/>
          <a:stretch>
            <a:fillRect/>
          </a:stretch>
        </p:blipFill>
        <p:spPr bwMode="auto">
          <a:xfrm>
            <a:off x="384499" y="4504622"/>
            <a:ext cx="6400800" cy="2066830"/>
          </a:xfrm>
          <a:prstGeom prst="rect">
            <a:avLst/>
          </a:prstGeom>
          <a:noFill/>
          <a:ln w="9525">
            <a:noFill/>
            <a:miter lim="800000"/>
            <a:headEnd/>
            <a:tailEnd/>
          </a:ln>
        </p:spPr>
      </p:pic>
      <p:sp>
        <p:nvSpPr>
          <p:cNvPr id="16" name="Rectangular Callout 15"/>
          <p:cNvSpPr/>
          <p:nvPr/>
        </p:nvSpPr>
        <p:spPr>
          <a:xfrm>
            <a:off x="3638358" y="4167742"/>
            <a:ext cx="1106904" cy="202130"/>
          </a:xfrm>
          <a:prstGeom prst="wedgeRectCallout">
            <a:avLst>
              <a:gd name="adj1" fmla="val -53219"/>
              <a:gd name="adj2" fmla="val -87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Smart display</a:t>
            </a:r>
            <a:endParaRPr lang="en-US" sz="1200" dirty="0"/>
          </a:p>
        </p:txBody>
      </p:sp>
      <p:sp>
        <p:nvSpPr>
          <p:cNvPr id="22" name="Content Placeholder 6"/>
          <p:cNvSpPr txBox="1">
            <a:spLocks/>
          </p:cNvSpPr>
          <p:nvPr/>
        </p:nvSpPr>
        <p:spPr bwMode="auto">
          <a:xfrm>
            <a:off x="5419030" y="1078023"/>
            <a:ext cx="2492944" cy="93137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lvl="1" indent="3175" algn="ctr">
              <a:spcBef>
                <a:spcPct val="20000"/>
              </a:spcBef>
            </a:pP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STEP 2.</a:t>
            </a:r>
          </a:p>
          <a:p>
            <a:pPr marL="0" lvl="1" indent="3175" algn="ctr">
              <a:spcBef>
                <a:spcPct val="20000"/>
              </a:spcBef>
            </a:pPr>
            <a:r>
              <a:rPr lang="en-US" sz="1600" b="1" dirty="0" smtClean="0">
                <a:solidFill>
                  <a:schemeClr val="bg1"/>
                </a:solidFill>
                <a:latin typeface="+mn-lt"/>
              </a:rPr>
              <a:t>Customer makes payment</a:t>
            </a:r>
            <a:endParaRPr lang="en-US" sz="1600" b="1" dirty="0">
              <a:solidFill>
                <a:schemeClr val="bg1"/>
              </a:solidFill>
              <a:latin typeface="+mn-lt"/>
            </a:endParaRPr>
          </a:p>
          <a:p>
            <a:pPr marL="0" lvl="1" indent="3175" algn="ctr">
              <a:spcBef>
                <a:spcPct val="20000"/>
              </a:spcBef>
            </a:pPr>
            <a:endParaRPr lang="en-US" sz="2800" b="1" dirty="0" smtClean="0">
              <a:solidFill>
                <a:schemeClr val="bg1"/>
              </a:solidFill>
              <a:latin typeface="+mn-lt"/>
            </a:endParaRPr>
          </a:p>
        </p:txBody>
      </p:sp>
      <p:sp>
        <p:nvSpPr>
          <p:cNvPr id="18" name="Rectangular Callout 17"/>
          <p:cNvSpPr/>
          <p:nvPr/>
        </p:nvSpPr>
        <p:spPr>
          <a:xfrm>
            <a:off x="5053269" y="2415945"/>
            <a:ext cx="3012707" cy="481262"/>
          </a:xfrm>
          <a:prstGeom prst="wedgeRectCallout">
            <a:avLst>
              <a:gd name="adj1" fmla="val -69470"/>
              <a:gd name="adj2" fmla="val -7604"/>
            </a:avLst>
          </a:prstGeom>
        </p:spPr>
        <p:style>
          <a:lnRef idx="1">
            <a:schemeClr val="accent1"/>
          </a:lnRef>
          <a:fillRef idx="3">
            <a:schemeClr val="accent1"/>
          </a:fillRef>
          <a:effectRef idx="2">
            <a:schemeClr val="accent1"/>
          </a:effectRef>
          <a:fontRef idx="minor">
            <a:schemeClr val="lt1"/>
          </a:fontRef>
        </p:style>
        <p:txBody>
          <a:bodyPr rtlCol="0" anchor="ctr"/>
          <a:lstStyle/>
          <a:p>
            <a:pPr marL="971550" indent="-971550"/>
            <a:r>
              <a:rPr lang="en-US" sz="1200" b="1" dirty="0" smtClean="0"/>
              <a:t>Smart display:  Customer doesn’t need to do anything in this section</a:t>
            </a:r>
            <a:endParaRPr lang="en-US" sz="1200" b="1" dirty="0"/>
          </a:p>
        </p:txBody>
      </p:sp>
      <p:sp>
        <p:nvSpPr>
          <p:cNvPr id="19" name="Rectangular Callout 18"/>
          <p:cNvSpPr/>
          <p:nvPr/>
        </p:nvSpPr>
        <p:spPr>
          <a:xfrm>
            <a:off x="5090166" y="3193987"/>
            <a:ext cx="3012707" cy="1041131"/>
          </a:xfrm>
          <a:prstGeom prst="wedgeRectCallout">
            <a:avLst>
              <a:gd name="adj1" fmla="val -69470"/>
              <a:gd name="adj2" fmla="val -7604"/>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smtClean="0"/>
              <a:t>Smart display of payment methods that you have authorized (check, VISA, etc.). Customer selects type of account and completes the information requested.</a:t>
            </a:r>
            <a:endParaRPr lang="en-US" sz="1200" b="1" dirty="0"/>
          </a:p>
        </p:txBody>
      </p:sp>
      <p:sp>
        <p:nvSpPr>
          <p:cNvPr id="20" name="Rectangular Callout 19"/>
          <p:cNvSpPr/>
          <p:nvPr/>
        </p:nvSpPr>
        <p:spPr>
          <a:xfrm>
            <a:off x="5050062" y="4973057"/>
            <a:ext cx="3012707" cy="676976"/>
          </a:xfrm>
          <a:prstGeom prst="wedgeRectCallout">
            <a:avLst>
              <a:gd name="adj1" fmla="val -69470"/>
              <a:gd name="adj2" fmla="val -7604"/>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smtClean="0"/>
              <a:t>Customer inputs the amount of payment and the payment date; then selects “Continue.”</a:t>
            </a:r>
            <a:endParaRPr lang="en-US" sz="1200" b="1" dirty="0"/>
          </a:p>
        </p:txBody>
      </p:sp>
      <p:pic>
        <p:nvPicPr>
          <p:cNvPr id="11" name="Picture 2"/>
          <p:cNvPicPr>
            <a:picLocks noChangeAspect="1" noChangeArrowheads="1"/>
          </p:cNvPicPr>
          <p:nvPr/>
        </p:nvPicPr>
        <p:blipFill>
          <a:blip r:embed="rId2" cstate="print"/>
          <a:srcRect l="66040" t="18417" r="15915" b="71433"/>
          <a:stretch>
            <a:fillRect/>
          </a:stretch>
        </p:blipFill>
        <p:spPr bwMode="auto">
          <a:xfrm>
            <a:off x="3946365" y="1222401"/>
            <a:ext cx="1155031" cy="519764"/>
          </a:xfrm>
          <a:prstGeom prst="rect">
            <a:avLst/>
          </a:prstGeom>
          <a:ln>
            <a:noFill/>
          </a:ln>
          <a:effectLst/>
        </p:spPr>
      </p:pic>
      <p:sp>
        <p:nvSpPr>
          <p:cNvPr id="13" name="Rectangle 12"/>
          <p:cNvSpPr/>
          <p:nvPr/>
        </p:nvSpPr>
        <p:spPr>
          <a:xfrm>
            <a:off x="0" y="847023"/>
            <a:ext cx="9144000" cy="16362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Making a one-time payment</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t="16542" b="15601"/>
          <a:stretch>
            <a:fillRect/>
          </a:stretch>
        </p:blipFill>
        <p:spPr bwMode="auto">
          <a:xfrm>
            <a:off x="450781" y="1299411"/>
            <a:ext cx="6400800" cy="5284269"/>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2" cstate="print"/>
          <a:srcRect t="16542" b="15601"/>
          <a:stretch>
            <a:fillRect/>
          </a:stretch>
        </p:blipFill>
        <p:spPr bwMode="auto">
          <a:xfrm>
            <a:off x="442761" y="1280166"/>
            <a:ext cx="6400800" cy="347472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t="33998" b="16565"/>
          <a:stretch>
            <a:fillRect/>
          </a:stretch>
        </p:blipFill>
        <p:spPr bwMode="auto">
          <a:xfrm>
            <a:off x="443587" y="4052236"/>
            <a:ext cx="6400800" cy="2531444"/>
          </a:xfrm>
          <a:prstGeom prst="rect">
            <a:avLst/>
          </a:prstGeom>
          <a:noFill/>
          <a:ln w="9525">
            <a:noFill/>
            <a:miter lim="800000"/>
            <a:headEnd/>
            <a:tailEnd/>
          </a:ln>
        </p:spPr>
      </p:pic>
      <p:sp>
        <p:nvSpPr>
          <p:cNvPr id="22" name="Content Placeholder 6"/>
          <p:cNvSpPr txBox="1">
            <a:spLocks/>
          </p:cNvSpPr>
          <p:nvPr/>
        </p:nvSpPr>
        <p:spPr bwMode="auto">
          <a:xfrm>
            <a:off x="5767395" y="1309036"/>
            <a:ext cx="2492944" cy="1339466"/>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lvl="1" indent="3175" algn="ctr">
              <a:spcBef>
                <a:spcPct val="20000"/>
              </a:spcBef>
            </a:pP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STEP 3.</a:t>
            </a:r>
          </a:p>
          <a:p>
            <a:pPr marL="0" lvl="1" indent="3175" algn="ctr">
              <a:spcBef>
                <a:spcPct val="20000"/>
              </a:spcBef>
            </a:pPr>
            <a:r>
              <a:rPr lang="en-US" sz="1600" b="1" dirty="0" smtClean="0">
                <a:solidFill>
                  <a:schemeClr val="bg1"/>
                </a:solidFill>
                <a:latin typeface="+mn-lt"/>
              </a:rPr>
              <a:t>Customer confirms and submits payment</a:t>
            </a:r>
            <a:endParaRPr lang="en-US" sz="1600" b="1" dirty="0">
              <a:solidFill>
                <a:schemeClr val="bg1"/>
              </a:solidFill>
              <a:latin typeface="+mn-lt"/>
            </a:endParaRPr>
          </a:p>
          <a:p>
            <a:pPr marL="0" lvl="1" indent="3175" algn="ctr">
              <a:spcBef>
                <a:spcPct val="20000"/>
              </a:spcBef>
            </a:pPr>
            <a:endParaRPr lang="en-US" sz="2800" b="1" dirty="0" smtClean="0">
              <a:solidFill>
                <a:schemeClr val="bg1"/>
              </a:solidFill>
              <a:latin typeface="+mn-lt"/>
            </a:endParaRPr>
          </a:p>
        </p:txBody>
      </p:sp>
      <p:pic>
        <p:nvPicPr>
          <p:cNvPr id="9" name="Picture 2"/>
          <p:cNvPicPr>
            <a:picLocks noChangeAspect="1" noChangeArrowheads="1"/>
          </p:cNvPicPr>
          <p:nvPr/>
        </p:nvPicPr>
        <p:blipFill>
          <a:blip r:embed="rId2" cstate="print"/>
          <a:srcRect l="66792" t="16542" r="13358" b="72900"/>
          <a:stretch>
            <a:fillRect/>
          </a:stretch>
        </p:blipFill>
        <p:spPr bwMode="auto">
          <a:xfrm>
            <a:off x="3994508" y="1278566"/>
            <a:ext cx="1270535" cy="540613"/>
          </a:xfrm>
          <a:prstGeom prst="rect">
            <a:avLst/>
          </a:prstGeom>
          <a:noFill/>
          <a:ln w="9525">
            <a:noFill/>
            <a:miter lim="800000"/>
            <a:headEnd/>
            <a:tailEnd/>
          </a:ln>
          <a:effectLst/>
        </p:spPr>
      </p:pic>
      <p:sp>
        <p:nvSpPr>
          <p:cNvPr id="12" name="Rectangle 11"/>
          <p:cNvSpPr/>
          <p:nvPr/>
        </p:nvSpPr>
        <p:spPr>
          <a:xfrm>
            <a:off x="0" y="847023"/>
            <a:ext cx="9144000" cy="16362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Making a one-time payment</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13651" b="7401"/>
          <a:stretch>
            <a:fillRect/>
          </a:stretch>
        </p:blipFill>
        <p:spPr bwMode="auto">
          <a:xfrm>
            <a:off x="596767" y="1424539"/>
            <a:ext cx="7315200" cy="4620126"/>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2" cstate="print"/>
          <a:srcRect l="65154" t="18448" r="19320" b="71355"/>
          <a:stretch>
            <a:fillRect/>
          </a:stretch>
        </p:blipFill>
        <p:spPr bwMode="auto">
          <a:xfrm>
            <a:off x="4928157" y="1540046"/>
            <a:ext cx="1135781" cy="596767"/>
          </a:xfrm>
          <a:prstGeom prst="rect">
            <a:avLst/>
          </a:prstGeom>
          <a:ln>
            <a:noFill/>
          </a:ln>
          <a:effectLst/>
        </p:spPr>
      </p:pic>
      <p:sp>
        <p:nvSpPr>
          <p:cNvPr id="22" name="Content Placeholder 6"/>
          <p:cNvSpPr txBox="1">
            <a:spLocks/>
          </p:cNvSpPr>
          <p:nvPr/>
        </p:nvSpPr>
        <p:spPr bwMode="auto">
          <a:xfrm>
            <a:off x="5507514" y="1087654"/>
            <a:ext cx="2492944" cy="71227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lvl="1" indent="3175" algn="ctr">
              <a:spcBef>
                <a:spcPct val="20000"/>
              </a:spcBef>
            </a:pPr>
            <a:r>
              <a:rPr lang="en-US" sz="1600" b="1" dirty="0" smtClean="0">
                <a:solidFill>
                  <a:schemeClr val="bg1"/>
                </a:solidFill>
                <a:latin typeface="+mn-lt"/>
              </a:rPr>
              <a:t>Customer can view </a:t>
            </a:r>
            <a:br>
              <a:rPr lang="en-US" sz="1600" b="1" dirty="0" smtClean="0">
                <a:solidFill>
                  <a:schemeClr val="bg1"/>
                </a:solidFill>
                <a:latin typeface="+mn-lt"/>
              </a:rPr>
            </a:br>
            <a:r>
              <a:rPr lang="en-US" sz="1600" b="1" dirty="0" smtClean="0">
                <a:solidFill>
                  <a:schemeClr val="bg1"/>
                </a:solidFill>
                <a:latin typeface="+mn-lt"/>
              </a:rPr>
              <a:t>or print a receipt</a:t>
            </a:r>
            <a:endParaRPr lang="en-US" sz="1600" b="1" dirty="0">
              <a:solidFill>
                <a:schemeClr val="bg1"/>
              </a:solidFill>
              <a:latin typeface="+mn-lt"/>
            </a:endParaRPr>
          </a:p>
          <a:p>
            <a:pPr marL="0" lvl="1" indent="3175" algn="ctr">
              <a:spcBef>
                <a:spcPct val="20000"/>
              </a:spcBef>
            </a:pPr>
            <a:endParaRPr lang="en-US" sz="2800" b="1" dirty="0" smtClean="0">
              <a:solidFill>
                <a:schemeClr val="bg1"/>
              </a:solidFill>
              <a:latin typeface="+mn-lt"/>
            </a:endParaRPr>
          </a:p>
        </p:txBody>
      </p:sp>
      <p:sp>
        <p:nvSpPr>
          <p:cNvPr id="8" name="Rectangle 7"/>
          <p:cNvSpPr/>
          <p:nvPr/>
        </p:nvSpPr>
        <p:spPr>
          <a:xfrm>
            <a:off x="0" y="847023"/>
            <a:ext cx="9144000" cy="16362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Making a one-time payment</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a:blip r:embed="rId2" cstate="print"/>
          <a:srcRect t="13651" b="4112"/>
          <a:stretch>
            <a:fillRect/>
          </a:stretch>
        </p:blipFill>
        <p:spPr bwMode="auto">
          <a:xfrm>
            <a:off x="1010636" y="1270535"/>
            <a:ext cx="7315200" cy="4812631"/>
          </a:xfrm>
          <a:prstGeom prst="rect">
            <a:avLst/>
          </a:prstGeom>
          <a:ln>
            <a:noFill/>
          </a:ln>
          <a:effectLst>
            <a:outerShdw blurRad="292100" dist="139700" dir="2700000" algn="tl" rotWithShape="0">
              <a:srgbClr val="333333">
                <a:alpha val="65000"/>
              </a:srgbClr>
            </a:outerShdw>
          </a:effectLst>
        </p:spPr>
      </p:pic>
      <p:sp>
        <p:nvSpPr>
          <p:cNvPr id="17" name="Rounded Rectangle 16"/>
          <p:cNvSpPr/>
          <p:nvPr/>
        </p:nvSpPr>
        <p:spPr>
          <a:xfrm>
            <a:off x="5178392" y="3368842"/>
            <a:ext cx="933652" cy="231002"/>
          </a:xfrm>
          <a:prstGeom prst="roundRect">
            <a:avLst/>
          </a:prstGeom>
          <a:no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2" cstate="print"/>
          <a:srcRect l="66601" t="17790" r="18530" b="72506"/>
          <a:stretch>
            <a:fillRect/>
          </a:stretch>
        </p:blipFill>
        <p:spPr bwMode="auto">
          <a:xfrm>
            <a:off x="5082165" y="1511166"/>
            <a:ext cx="1087655" cy="567891"/>
          </a:xfrm>
          <a:prstGeom prst="rect">
            <a:avLst/>
          </a:prstGeom>
          <a:ln>
            <a:noFill/>
          </a:ln>
          <a:effectLst/>
        </p:spPr>
      </p:pic>
      <p:sp>
        <p:nvSpPr>
          <p:cNvPr id="22" name="Content Placeholder 6"/>
          <p:cNvSpPr txBox="1">
            <a:spLocks/>
          </p:cNvSpPr>
          <p:nvPr/>
        </p:nvSpPr>
        <p:spPr bwMode="auto">
          <a:xfrm>
            <a:off x="5755908" y="1164654"/>
            <a:ext cx="2492944" cy="121278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lvl="1" indent="3175" algn="ctr">
              <a:spcBef>
                <a:spcPct val="20000"/>
              </a:spcBef>
            </a:pPr>
            <a:r>
              <a:rPr lang="en-US" sz="2800" b="1" spc="50" dirty="0" smtClean="0">
                <a:ln w="12700" cmpd="sng">
                  <a:noFill/>
                  <a:prstDash val="solid"/>
                </a:ln>
                <a:solidFill>
                  <a:schemeClr val="accent6">
                    <a:tint val="1000"/>
                  </a:schemeClr>
                </a:solidFill>
                <a:effectLst>
                  <a:glow rad="53100">
                    <a:schemeClr val="accent6">
                      <a:satMod val="180000"/>
                      <a:alpha val="30000"/>
                    </a:schemeClr>
                  </a:glow>
                </a:effectLst>
                <a:latin typeface="+mn-lt"/>
              </a:rPr>
              <a:t>STEP 1.</a:t>
            </a:r>
          </a:p>
          <a:p>
            <a:pPr marL="0" lvl="1" indent="3175" algn="ctr">
              <a:spcBef>
                <a:spcPct val="20000"/>
              </a:spcBef>
            </a:pPr>
            <a:r>
              <a:rPr lang="en-US" sz="1600" b="1" dirty="0" smtClean="0">
                <a:solidFill>
                  <a:schemeClr val="bg1"/>
                </a:solidFill>
                <a:latin typeface="+mn-lt"/>
              </a:rPr>
              <a:t>Customer selects </a:t>
            </a:r>
            <a:br>
              <a:rPr lang="en-US" sz="1600" b="1" dirty="0" smtClean="0">
                <a:solidFill>
                  <a:schemeClr val="bg1"/>
                </a:solidFill>
                <a:latin typeface="+mn-lt"/>
              </a:rPr>
            </a:br>
            <a:r>
              <a:rPr lang="en-US" sz="1600" b="1" dirty="0" smtClean="0">
                <a:solidFill>
                  <a:schemeClr val="bg1"/>
                </a:solidFill>
                <a:latin typeface="+mn-lt"/>
              </a:rPr>
              <a:t>Set up Auto-Pay</a:t>
            </a:r>
            <a:endParaRPr lang="en-US" sz="1600" b="1" dirty="0">
              <a:solidFill>
                <a:schemeClr val="bg1"/>
              </a:solidFill>
              <a:latin typeface="+mn-lt"/>
            </a:endParaRPr>
          </a:p>
          <a:p>
            <a:pPr marL="0" lvl="1" indent="3175" algn="ctr">
              <a:spcBef>
                <a:spcPct val="20000"/>
              </a:spcBef>
            </a:pPr>
            <a:endParaRPr lang="en-US" sz="2800" b="1" dirty="0" smtClean="0">
              <a:solidFill>
                <a:schemeClr val="bg1"/>
              </a:solidFill>
              <a:latin typeface="+mn-lt"/>
            </a:endParaRPr>
          </a:p>
        </p:txBody>
      </p:sp>
      <p:sp>
        <p:nvSpPr>
          <p:cNvPr id="11" name="Rectangle 10"/>
          <p:cNvSpPr/>
          <p:nvPr/>
        </p:nvSpPr>
        <p:spPr>
          <a:xfrm>
            <a:off x="0" y="847023"/>
            <a:ext cx="9144000" cy="16362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Setting up Auto-Pay</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
        <p:nvSpPr>
          <p:cNvPr id="13" name="Rectangular Callout 12"/>
          <p:cNvSpPr/>
          <p:nvPr/>
        </p:nvSpPr>
        <p:spPr>
          <a:xfrm>
            <a:off x="5207268" y="4109980"/>
            <a:ext cx="2714323" cy="259881"/>
          </a:xfrm>
          <a:prstGeom prst="wedgeRectCallout">
            <a:avLst>
              <a:gd name="adj1" fmla="val -53219"/>
              <a:gd name="adj2" fmla="val -87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Only displays options you offer</a:t>
            </a:r>
            <a:endParaRPr lang="en-US" sz="1200" b="1" dirty="0"/>
          </a:p>
        </p:txBody>
      </p:sp>
      <p:sp>
        <p:nvSpPr>
          <p:cNvPr id="14" name="Rectangular Callout 13"/>
          <p:cNvSpPr/>
          <p:nvPr/>
        </p:nvSpPr>
        <p:spPr>
          <a:xfrm>
            <a:off x="7794861" y="4435635"/>
            <a:ext cx="1137384" cy="1060383"/>
          </a:xfrm>
          <a:prstGeom prst="wedgeRectCallout">
            <a:avLst>
              <a:gd name="adj1" fmla="val -68002"/>
              <a:gd name="adj2" fmla="val -2700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Pending, problem and recent payments appear here</a:t>
            </a:r>
            <a:endParaRPr lang="en-US" sz="1200" b="1" dirty="0"/>
          </a:p>
        </p:txBody>
      </p:sp>
      <p:sp>
        <p:nvSpPr>
          <p:cNvPr id="15" name="Rectangular Callout 14"/>
          <p:cNvSpPr/>
          <p:nvPr/>
        </p:nvSpPr>
        <p:spPr>
          <a:xfrm>
            <a:off x="3550119" y="2953344"/>
            <a:ext cx="3543700" cy="259881"/>
          </a:xfrm>
          <a:prstGeom prst="wedgeRectCallout">
            <a:avLst>
              <a:gd name="adj1" fmla="val -59247"/>
              <a:gd name="adj2" fmla="val 569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If provided to PSN, the amount due appears here</a:t>
            </a:r>
            <a:endParaRPr lang="en-US" sz="1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78363"/>
          </a:xfrm>
          <a:scene3d>
            <a:camera prst="perspectiveFront"/>
            <a:lightRig rig="threePt" dir="t"/>
          </a:scene3d>
        </p:spPr>
        <p:txBody>
          <a:bodyPr rtlCol="0">
            <a:normAutofit/>
          </a:bodyPr>
          <a:lstStyle/>
          <a:p>
            <a:pPr marL="0" indent="0" fontAlgn="auto">
              <a:spcAft>
                <a:spcPts val="0"/>
              </a:spcAft>
              <a:buFont typeface="Arial" pitchFamily="34" charset="0"/>
              <a:buNone/>
              <a:defRPr/>
            </a:pPr>
            <a:r>
              <a:rPr lang="en-US" sz="2800" dirty="0" smtClean="0"/>
              <a:t>Once registered, online payments are 3 simple steps.</a:t>
            </a:r>
            <a:endParaRPr lang="en-US" sz="2800" dirty="0" smtClean="0"/>
          </a:p>
          <a:p>
            <a:pPr marL="0" indent="0" fontAlgn="auto">
              <a:spcAft>
                <a:spcPts val="0"/>
              </a:spcAft>
              <a:buFont typeface="Arial" pitchFamily="34" charset="0"/>
              <a:buNone/>
              <a:defRPr/>
            </a:pPr>
            <a:endParaRPr lang="en-US" sz="2800" dirty="0" smtClean="0"/>
          </a:p>
          <a:p>
            <a:pPr marL="0" indent="0" fontAlgn="auto">
              <a:spcAft>
                <a:spcPts val="0"/>
              </a:spcAft>
              <a:buFont typeface="Arial" pitchFamily="34" charset="0"/>
              <a:buNone/>
              <a:defRPr/>
            </a:pPr>
            <a:r>
              <a:rPr lang="en-US" sz="2800" dirty="0" smtClean="0"/>
              <a:t>Your customers can make an immediate payment, schedule a payment or set up Auto-Pay, recurring payments, if applicable. </a:t>
            </a:r>
          </a:p>
          <a:p>
            <a:pPr marL="0" indent="0" fontAlgn="auto">
              <a:spcAft>
                <a:spcPts val="0"/>
              </a:spcAft>
              <a:buFont typeface="Arial" pitchFamily="34" charset="0"/>
              <a:buNone/>
              <a:defRPr/>
            </a:pPr>
            <a:endParaRPr lang="en-US" sz="2400" dirty="0" smtClean="0"/>
          </a:p>
          <a:p>
            <a:pPr marL="0" indent="0" fontAlgn="auto">
              <a:spcAft>
                <a:spcPts val="0"/>
              </a:spcAft>
              <a:buFont typeface="Arial" pitchFamily="34" charset="0"/>
              <a:buNone/>
              <a:defRPr/>
            </a:pPr>
            <a:r>
              <a:rPr lang="en-US" sz="2400" dirty="0" smtClean="0"/>
              <a:t>Importantly</a:t>
            </a:r>
            <a:r>
              <a:rPr lang="en-US" sz="2400" dirty="0" smtClean="0"/>
              <a:t>, we have </a:t>
            </a:r>
            <a:r>
              <a:rPr lang="en-US" sz="2400" dirty="0" smtClean="0"/>
              <a:t>Customer Service Representatives that will assist your customers should they have difficulty.</a:t>
            </a:r>
            <a:endParaRPr lang="en-US" sz="2400" dirty="0" smtClean="0"/>
          </a:p>
          <a:p>
            <a:pPr marL="0" indent="0" fontAlgn="auto">
              <a:spcAft>
                <a:spcPts val="0"/>
              </a:spcAft>
              <a:buFont typeface="Arial" pitchFamily="34" charset="0"/>
              <a:buNone/>
              <a:defRPr/>
            </a:pPr>
            <a:endParaRPr lang="en-US" sz="2800" dirty="0" smtClean="0"/>
          </a:p>
        </p:txBody>
      </p:sp>
      <p:sp>
        <p:nvSpPr>
          <p:cNvPr id="4" name="Title 1"/>
          <p:cNvSpPr>
            <a:spLocks noGrp="1"/>
          </p:cNvSpPr>
          <p:nvPr>
            <p:ph type="title"/>
          </p:nvPr>
        </p:nvSpPr>
        <p:spPr>
          <a:xfrm>
            <a:off x="0" y="0"/>
            <a:ext cx="8382000" cy="1143000"/>
          </a:xfrm>
        </p:spPr>
        <p:txBody>
          <a:bodyPr rtlCol="0">
            <a:normAutofit/>
          </a:bodyPr>
          <a:lstStyle/>
          <a:p>
            <a:pPr algn="l" fontAlgn="auto">
              <a:spcAft>
                <a:spcPts val="0"/>
              </a:spcAft>
              <a:defRPr/>
            </a:pPr>
            <a:r>
              <a:rPr lang="en-US" dirty="0" smtClean="0">
                <a:latin typeface="+mn-lt"/>
              </a:rPr>
              <a:t> </a:t>
            </a:r>
            <a:r>
              <a:rPr lang="en-US" dirty="0" smtClean="0">
                <a:latin typeface="+mn-lt"/>
              </a:rPr>
              <a:t> </a:t>
            </a:r>
            <a:r>
              <a:rPr lang="en-US" dirty="0" smtClean="0">
                <a:latin typeface="+mn-lt"/>
              </a:rPr>
              <a:t>Online payments are simple</a:t>
            </a:r>
            <a:endParaRPr lang="en-US" sz="48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t="15789" b="8388"/>
          <a:stretch>
            <a:fillRect/>
          </a:stretch>
        </p:blipFill>
        <p:spPr bwMode="auto">
          <a:xfrm>
            <a:off x="510139" y="1597789"/>
            <a:ext cx="7315200" cy="4437247"/>
          </a:xfrm>
          <a:prstGeom prst="rect">
            <a:avLst/>
          </a:prstGeom>
          <a:ln>
            <a:noFill/>
          </a:ln>
          <a:effectLst>
            <a:outerShdw blurRad="292100" dist="139700" dir="2700000" algn="tl" rotWithShape="0">
              <a:srgbClr val="333333">
                <a:alpha val="65000"/>
              </a:srgbClr>
            </a:outerShdw>
          </a:effectLst>
        </p:spPr>
      </p:pic>
      <p:sp>
        <p:nvSpPr>
          <p:cNvPr id="22" name="Content Placeholder 6"/>
          <p:cNvSpPr txBox="1">
            <a:spLocks/>
          </p:cNvSpPr>
          <p:nvPr/>
        </p:nvSpPr>
        <p:spPr bwMode="auto">
          <a:xfrm>
            <a:off x="5659655" y="1145398"/>
            <a:ext cx="2492944" cy="217530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lvl="1" indent="3175" algn="ctr">
              <a:spcBef>
                <a:spcPct val="20000"/>
              </a:spcBef>
            </a:pPr>
            <a:r>
              <a:rPr lang="en-US" sz="2800" b="1" spc="50" dirty="0" smtClean="0">
                <a:ln w="12700" cmpd="sng">
                  <a:noFill/>
                  <a:prstDash val="solid"/>
                </a:ln>
                <a:solidFill>
                  <a:schemeClr val="accent6">
                    <a:tint val="1000"/>
                  </a:schemeClr>
                </a:solidFill>
                <a:effectLst>
                  <a:glow rad="53100">
                    <a:schemeClr val="accent6">
                      <a:satMod val="180000"/>
                      <a:alpha val="30000"/>
                    </a:schemeClr>
                  </a:glow>
                </a:effectLst>
                <a:latin typeface="+mn-lt"/>
              </a:rPr>
              <a:t>STEP 2.</a:t>
            </a:r>
          </a:p>
          <a:p>
            <a:pPr marL="0" lvl="1" indent="3175" algn="ctr">
              <a:spcBef>
                <a:spcPct val="20000"/>
              </a:spcBef>
            </a:pPr>
            <a:r>
              <a:rPr lang="en-US" sz="1600" b="1" dirty="0" smtClean="0">
                <a:solidFill>
                  <a:schemeClr val="bg1"/>
                </a:solidFill>
                <a:latin typeface="+mn-lt"/>
              </a:rPr>
              <a:t>Customer selects Add New. (Customer can also change an existing Auto-Pay, such as changing a payment method or the date of the payment.)</a:t>
            </a:r>
            <a:endParaRPr lang="en-US" sz="1600" b="1" dirty="0">
              <a:solidFill>
                <a:schemeClr val="bg1"/>
              </a:solidFill>
              <a:latin typeface="+mn-lt"/>
            </a:endParaRPr>
          </a:p>
          <a:p>
            <a:pPr marL="0" lvl="1" indent="3175" algn="ctr">
              <a:spcBef>
                <a:spcPct val="20000"/>
              </a:spcBef>
            </a:pPr>
            <a:endParaRPr lang="en-US" sz="2800" b="1" dirty="0" smtClean="0">
              <a:solidFill>
                <a:schemeClr val="bg1"/>
              </a:solidFill>
              <a:latin typeface="+mn-lt"/>
            </a:endParaRPr>
          </a:p>
        </p:txBody>
      </p:sp>
      <p:sp>
        <p:nvSpPr>
          <p:cNvPr id="30" name="Rounded Rectangle 29"/>
          <p:cNvSpPr/>
          <p:nvPr/>
        </p:nvSpPr>
        <p:spPr>
          <a:xfrm>
            <a:off x="4292866" y="4196613"/>
            <a:ext cx="616017" cy="269503"/>
          </a:xfrm>
          <a:prstGeom prst="roundRect">
            <a:avLst/>
          </a:prstGeom>
          <a:no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847023"/>
            <a:ext cx="9144000" cy="16362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Setting up Auto-Pay</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2" cstate="print"/>
          <a:srcRect t="21711" b="6250"/>
          <a:stretch>
            <a:fillRect/>
          </a:stretch>
        </p:blipFill>
        <p:spPr bwMode="auto">
          <a:xfrm>
            <a:off x="470044" y="904775"/>
            <a:ext cx="6400800" cy="5848154"/>
          </a:xfrm>
          <a:prstGeom prst="rect">
            <a:avLst/>
          </a:prstGeom>
          <a:ln>
            <a:noFill/>
          </a:ln>
          <a:effectLst>
            <a:outerShdw blurRad="292100" dist="139700" dir="2700000" algn="tl" rotWithShape="0">
              <a:srgbClr val="333333">
                <a:alpha val="65000"/>
              </a:srgbClr>
            </a:outerShdw>
          </a:effectLst>
        </p:spPr>
      </p:pic>
      <p:pic>
        <p:nvPicPr>
          <p:cNvPr id="6146" name="Picture 2"/>
          <p:cNvPicPr>
            <a:picLocks noChangeAspect="1" noChangeArrowheads="1"/>
          </p:cNvPicPr>
          <p:nvPr/>
        </p:nvPicPr>
        <p:blipFill>
          <a:blip r:embed="rId3" cstate="print"/>
          <a:srcRect t="16612" b="8224"/>
          <a:stretch>
            <a:fillRect/>
          </a:stretch>
        </p:blipFill>
        <p:spPr bwMode="auto">
          <a:xfrm>
            <a:off x="462020" y="866272"/>
            <a:ext cx="6400800" cy="3848902"/>
          </a:xfrm>
          <a:prstGeom prst="rect">
            <a:avLst/>
          </a:prstGeom>
          <a:noFill/>
          <a:ln w="9525">
            <a:noFill/>
            <a:miter lim="800000"/>
            <a:headEnd/>
            <a:tailEnd/>
          </a:ln>
        </p:spPr>
      </p:pic>
      <p:pic>
        <p:nvPicPr>
          <p:cNvPr id="6148" name="Picture 4"/>
          <p:cNvPicPr>
            <a:picLocks noChangeAspect="1" noChangeArrowheads="1"/>
          </p:cNvPicPr>
          <p:nvPr/>
        </p:nvPicPr>
        <p:blipFill>
          <a:blip r:embed="rId2" cstate="print"/>
          <a:srcRect t="21711" b="6250"/>
          <a:stretch>
            <a:fillRect/>
          </a:stretch>
        </p:blipFill>
        <p:spPr bwMode="auto">
          <a:xfrm>
            <a:off x="452397" y="3075278"/>
            <a:ext cx="6400800" cy="3688882"/>
          </a:xfrm>
          <a:prstGeom prst="rect">
            <a:avLst/>
          </a:prstGeom>
          <a:noFill/>
          <a:ln w="9525">
            <a:noFill/>
            <a:miter lim="800000"/>
            <a:headEnd/>
            <a:tailEnd/>
          </a:ln>
        </p:spPr>
      </p:pic>
      <p:sp>
        <p:nvSpPr>
          <p:cNvPr id="11" name="Rectangular Callout 10"/>
          <p:cNvSpPr/>
          <p:nvPr/>
        </p:nvSpPr>
        <p:spPr>
          <a:xfrm>
            <a:off x="5043647" y="2425575"/>
            <a:ext cx="3012707" cy="481262"/>
          </a:xfrm>
          <a:prstGeom prst="wedgeRectCallout">
            <a:avLst>
              <a:gd name="adj1" fmla="val -69470"/>
              <a:gd name="adj2" fmla="val -7604"/>
            </a:avLst>
          </a:prstGeom>
        </p:spPr>
        <p:style>
          <a:lnRef idx="1">
            <a:schemeClr val="accent1"/>
          </a:lnRef>
          <a:fillRef idx="3">
            <a:schemeClr val="accent1"/>
          </a:fillRef>
          <a:effectRef idx="2">
            <a:schemeClr val="accent1"/>
          </a:effectRef>
          <a:fontRef idx="minor">
            <a:schemeClr val="lt1"/>
          </a:fontRef>
        </p:style>
        <p:txBody>
          <a:bodyPr rtlCol="0" anchor="ctr"/>
          <a:lstStyle/>
          <a:p>
            <a:pPr marL="971550" indent="-971550"/>
            <a:r>
              <a:rPr lang="en-US" sz="1200" b="1" dirty="0" smtClean="0"/>
              <a:t>Smart display:  Customer doesn’t need to do anything in this section</a:t>
            </a:r>
            <a:endParaRPr lang="en-US" sz="1200" b="1" dirty="0"/>
          </a:p>
        </p:txBody>
      </p:sp>
      <p:sp>
        <p:nvSpPr>
          <p:cNvPr id="12" name="Rectangular Callout 11"/>
          <p:cNvSpPr/>
          <p:nvPr/>
        </p:nvSpPr>
        <p:spPr>
          <a:xfrm>
            <a:off x="5234548" y="3261372"/>
            <a:ext cx="3012707" cy="540607"/>
          </a:xfrm>
          <a:prstGeom prst="wedgeRectCallout">
            <a:avLst>
              <a:gd name="adj1" fmla="val -69470"/>
              <a:gd name="adj2" fmla="val -7604"/>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smtClean="0"/>
              <a:t>Customer adds a new payment method or selects one they have previously set up.</a:t>
            </a:r>
            <a:endParaRPr lang="en-US" sz="1200" b="1" dirty="0"/>
          </a:p>
        </p:txBody>
      </p:sp>
      <p:sp>
        <p:nvSpPr>
          <p:cNvPr id="13" name="Rectangular Callout 12"/>
          <p:cNvSpPr/>
          <p:nvPr/>
        </p:nvSpPr>
        <p:spPr>
          <a:xfrm>
            <a:off x="4944188" y="5223322"/>
            <a:ext cx="3545304" cy="917596"/>
          </a:xfrm>
          <a:prstGeom prst="wedgeRectCallout">
            <a:avLst>
              <a:gd name="adj1" fmla="val -69470"/>
              <a:gd name="adj2" fmla="val -7604"/>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smtClean="0"/>
              <a:t>They </a:t>
            </a:r>
            <a:r>
              <a:rPr lang="en-US" sz="1200" b="1" dirty="0" smtClean="0"/>
              <a:t>can select to specify a payment amount or simply check the box to pay the balance in full for each </a:t>
            </a:r>
            <a:r>
              <a:rPr lang="en-US" sz="1200" b="1" dirty="0" smtClean="0"/>
              <a:t>bill (if the balance is passed to PSN)</a:t>
            </a:r>
            <a:endParaRPr lang="en-US" sz="1200" b="1" dirty="0"/>
          </a:p>
        </p:txBody>
      </p:sp>
      <p:sp>
        <p:nvSpPr>
          <p:cNvPr id="14" name="Rectangular Callout 13"/>
          <p:cNvSpPr/>
          <p:nvPr/>
        </p:nvSpPr>
        <p:spPr>
          <a:xfrm>
            <a:off x="5086963" y="4037811"/>
            <a:ext cx="3412154" cy="380186"/>
          </a:xfrm>
          <a:prstGeom prst="wedgeRectCallout">
            <a:avLst>
              <a:gd name="adj1" fmla="val -69470"/>
              <a:gd name="adj2" fmla="val -7604"/>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smtClean="0"/>
              <a:t>Select a day of the month to run the payment</a:t>
            </a:r>
            <a:endParaRPr lang="en-US" sz="1200" b="1" dirty="0"/>
          </a:p>
        </p:txBody>
      </p:sp>
      <p:sp>
        <p:nvSpPr>
          <p:cNvPr id="15" name="Rectangular Callout 14"/>
          <p:cNvSpPr/>
          <p:nvPr/>
        </p:nvSpPr>
        <p:spPr>
          <a:xfrm>
            <a:off x="4841517" y="4517468"/>
            <a:ext cx="3694497" cy="391416"/>
          </a:xfrm>
          <a:prstGeom prst="wedgeRectCallout">
            <a:avLst>
              <a:gd name="adj1" fmla="val -69470"/>
              <a:gd name="adj2" fmla="val -7604"/>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smtClean="0"/>
              <a:t>Click on the calendar to select the first payment date. It is optional as to whether they put in an end date</a:t>
            </a:r>
            <a:endParaRPr lang="en-US" sz="1200" b="1" dirty="0"/>
          </a:p>
        </p:txBody>
      </p:sp>
      <p:sp>
        <p:nvSpPr>
          <p:cNvPr id="18" name="Rectangle 17"/>
          <p:cNvSpPr/>
          <p:nvPr/>
        </p:nvSpPr>
        <p:spPr>
          <a:xfrm>
            <a:off x="0" y="847023"/>
            <a:ext cx="9144000" cy="16362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9"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Setting up Auto-Pay</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
        <p:nvSpPr>
          <p:cNvPr id="22" name="Content Placeholder 6"/>
          <p:cNvSpPr txBox="1">
            <a:spLocks/>
          </p:cNvSpPr>
          <p:nvPr/>
        </p:nvSpPr>
        <p:spPr bwMode="auto">
          <a:xfrm>
            <a:off x="5332400" y="1029912"/>
            <a:ext cx="2492944" cy="1193524"/>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lvl="1" indent="3175" algn="ctr">
              <a:spcBef>
                <a:spcPct val="20000"/>
              </a:spcBef>
            </a:pPr>
            <a:r>
              <a:rPr lang="en-US" sz="2800" b="1" spc="50" dirty="0" smtClean="0">
                <a:ln w="12700" cmpd="sng">
                  <a:noFill/>
                  <a:prstDash val="solid"/>
                </a:ln>
                <a:solidFill>
                  <a:schemeClr val="accent6">
                    <a:tint val="1000"/>
                  </a:schemeClr>
                </a:solidFill>
                <a:effectLst>
                  <a:glow rad="53100">
                    <a:schemeClr val="accent6">
                      <a:satMod val="180000"/>
                      <a:alpha val="30000"/>
                    </a:schemeClr>
                  </a:glow>
                </a:effectLst>
                <a:latin typeface="+mn-lt"/>
              </a:rPr>
              <a:t>STEP 3.</a:t>
            </a:r>
          </a:p>
          <a:p>
            <a:pPr marL="0" lvl="1" indent="3175" algn="ctr">
              <a:spcBef>
                <a:spcPct val="20000"/>
              </a:spcBef>
            </a:pPr>
            <a:r>
              <a:rPr lang="en-US" sz="1600" b="1" dirty="0" smtClean="0">
                <a:solidFill>
                  <a:schemeClr val="bg1"/>
                </a:solidFill>
                <a:latin typeface="+mn-lt"/>
              </a:rPr>
              <a:t>Set up payment information.</a:t>
            </a:r>
            <a:endParaRPr lang="en-US" sz="1600" b="1" dirty="0">
              <a:solidFill>
                <a:schemeClr val="bg1"/>
              </a:solidFill>
              <a:latin typeface="+mn-lt"/>
            </a:endParaRPr>
          </a:p>
          <a:p>
            <a:pPr marL="0" lvl="1" indent="3175" algn="ctr">
              <a:spcBef>
                <a:spcPct val="20000"/>
              </a:spcBef>
            </a:pPr>
            <a:endParaRPr lang="en-US" sz="2800" b="1"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t="8416"/>
          <a:stretch>
            <a:fillRect/>
          </a:stretch>
        </p:blipFill>
        <p:spPr bwMode="auto">
          <a:xfrm>
            <a:off x="855669" y="873057"/>
            <a:ext cx="5715000" cy="5816501"/>
          </a:xfrm>
          <a:prstGeom prst="rect">
            <a:avLst/>
          </a:prstGeom>
          <a:ln>
            <a:noFill/>
          </a:ln>
          <a:effectLst>
            <a:outerShdw blurRad="292100" dist="139700" dir="2700000" algn="tl" rotWithShape="0">
              <a:srgbClr val="333333">
                <a:alpha val="65000"/>
              </a:srgbClr>
            </a:outerShdw>
          </a:effectLst>
        </p:spPr>
      </p:pic>
      <p:pic>
        <p:nvPicPr>
          <p:cNvPr id="7170" name="Picture 2"/>
          <p:cNvPicPr>
            <a:picLocks noChangeAspect="1" noChangeArrowheads="1"/>
          </p:cNvPicPr>
          <p:nvPr/>
        </p:nvPicPr>
        <p:blipFill>
          <a:blip r:embed="rId2" cstate="print"/>
          <a:srcRect t="8416"/>
          <a:stretch>
            <a:fillRect/>
          </a:stretch>
        </p:blipFill>
        <p:spPr bwMode="auto">
          <a:xfrm>
            <a:off x="847644" y="855407"/>
            <a:ext cx="5715000" cy="4187211"/>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b="22177"/>
          <a:stretch>
            <a:fillRect/>
          </a:stretch>
        </p:blipFill>
        <p:spPr bwMode="auto">
          <a:xfrm>
            <a:off x="845575" y="3167462"/>
            <a:ext cx="5715000" cy="3558048"/>
          </a:xfrm>
          <a:prstGeom prst="rect">
            <a:avLst/>
          </a:prstGeom>
          <a:noFill/>
          <a:ln w="9525">
            <a:noFill/>
            <a:miter lim="800000"/>
            <a:headEnd/>
            <a:tailEnd/>
          </a:ln>
        </p:spPr>
      </p:pic>
      <p:sp>
        <p:nvSpPr>
          <p:cNvPr id="22" name="Content Placeholder 6"/>
          <p:cNvSpPr txBox="1">
            <a:spLocks/>
          </p:cNvSpPr>
          <p:nvPr/>
        </p:nvSpPr>
        <p:spPr bwMode="auto">
          <a:xfrm>
            <a:off x="5678900" y="1087664"/>
            <a:ext cx="2492944" cy="144212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lvl="1" indent="3175" algn="ctr">
              <a:spcBef>
                <a:spcPct val="20000"/>
              </a:spcBef>
            </a:pPr>
            <a:r>
              <a:rPr lang="en-US" sz="2800" b="1" spc="50" dirty="0" smtClean="0">
                <a:ln w="12700" cmpd="sng">
                  <a:noFill/>
                  <a:prstDash val="solid"/>
                </a:ln>
                <a:solidFill>
                  <a:schemeClr val="accent6">
                    <a:tint val="1000"/>
                  </a:schemeClr>
                </a:solidFill>
                <a:effectLst>
                  <a:glow rad="53100">
                    <a:schemeClr val="accent6">
                      <a:satMod val="180000"/>
                      <a:alpha val="30000"/>
                    </a:schemeClr>
                  </a:glow>
                </a:effectLst>
                <a:latin typeface="+mn-lt"/>
              </a:rPr>
              <a:t>STEP 4.</a:t>
            </a:r>
          </a:p>
          <a:p>
            <a:pPr marL="0" lvl="1" indent="3175" algn="ctr">
              <a:spcBef>
                <a:spcPct val="20000"/>
              </a:spcBef>
            </a:pPr>
            <a:r>
              <a:rPr lang="en-US" sz="1600" b="1" dirty="0" smtClean="0">
                <a:solidFill>
                  <a:schemeClr val="bg1"/>
                </a:solidFill>
                <a:latin typeface="+mn-lt"/>
              </a:rPr>
              <a:t>Customer verifies all </a:t>
            </a:r>
            <a:br>
              <a:rPr lang="en-US" sz="1600" b="1" dirty="0" smtClean="0">
                <a:solidFill>
                  <a:schemeClr val="bg1"/>
                </a:solidFill>
                <a:latin typeface="+mn-lt"/>
              </a:rPr>
            </a:br>
            <a:r>
              <a:rPr lang="en-US" sz="1600" b="1" dirty="0" smtClean="0">
                <a:solidFill>
                  <a:schemeClr val="bg1"/>
                </a:solidFill>
                <a:latin typeface="+mn-lt"/>
              </a:rPr>
              <a:t>of the information and submits payment.</a:t>
            </a:r>
            <a:endParaRPr lang="en-US" sz="1600" b="1" dirty="0">
              <a:solidFill>
                <a:schemeClr val="bg1"/>
              </a:solidFill>
              <a:latin typeface="+mn-lt"/>
            </a:endParaRPr>
          </a:p>
          <a:p>
            <a:pPr marL="0" lvl="1" indent="3175" algn="ctr">
              <a:spcBef>
                <a:spcPct val="20000"/>
              </a:spcBef>
            </a:pPr>
            <a:endParaRPr lang="en-US" sz="2800" b="1" dirty="0" smtClean="0">
              <a:solidFill>
                <a:schemeClr val="bg1"/>
              </a:solidFill>
              <a:latin typeface="+mn-lt"/>
            </a:endParaRPr>
          </a:p>
        </p:txBody>
      </p:sp>
      <p:sp>
        <p:nvSpPr>
          <p:cNvPr id="13" name="Rectangular Callout 12"/>
          <p:cNvSpPr/>
          <p:nvPr/>
        </p:nvSpPr>
        <p:spPr>
          <a:xfrm>
            <a:off x="5860025" y="3932902"/>
            <a:ext cx="3034959" cy="1234621"/>
          </a:xfrm>
          <a:prstGeom prst="wedgeRectCallout">
            <a:avLst>
              <a:gd name="adj1" fmla="val -48427"/>
              <a:gd name="adj2" fmla="val 969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smtClean="0"/>
              <a:t>To make sure an Auto-Payment is not duplicating an already scheduled one-time payment, we display scheduled payments which can  be stopped.</a:t>
            </a:r>
            <a:endParaRPr lang="en-US" sz="1200" b="1" dirty="0"/>
          </a:p>
        </p:txBody>
      </p:sp>
      <p:sp>
        <p:nvSpPr>
          <p:cNvPr id="11" name="Rectangle 10"/>
          <p:cNvSpPr/>
          <p:nvPr/>
        </p:nvSpPr>
        <p:spPr>
          <a:xfrm>
            <a:off x="0" y="847023"/>
            <a:ext cx="9144000" cy="16362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Setting up Auto-Pay</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t="9704" b="2632"/>
          <a:stretch>
            <a:fillRect/>
          </a:stretch>
        </p:blipFill>
        <p:spPr bwMode="auto">
          <a:xfrm>
            <a:off x="462013" y="1405285"/>
            <a:ext cx="7315200" cy="5130266"/>
          </a:xfrm>
          <a:prstGeom prst="rect">
            <a:avLst/>
          </a:prstGeom>
          <a:ln>
            <a:noFill/>
          </a:ln>
          <a:effectLst>
            <a:outerShdw blurRad="292100" dist="139700" dir="2700000" algn="tl" rotWithShape="0">
              <a:srgbClr val="333333">
                <a:alpha val="65000"/>
              </a:srgbClr>
            </a:outerShdw>
          </a:effectLst>
        </p:spPr>
      </p:pic>
      <p:sp>
        <p:nvSpPr>
          <p:cNvPr id="22" name="Content Placeholder 6"/>
          <p:cNvSpPr txBox="1">
            <a:spLocks/>
          </p:cNvSpPr>
          <p:nvPr/>
        </p:nvSpPr>
        <p:spPr bwMode="auto">
          <a:xfrm>
            <a:off x="5621149" y="1164653"/>
            <a:ext cx="2492944" cy="101862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lvl="1" indent="3175" algn="ctr">
              <a:spcBef>
                <a:spcPct val="20000"/>
              </a:spcBef>
            </a:pPr>
            <a:r>
              <a:rPr lang="en-US" sz="1600" b="1" dirty="0" smtClean="0">
                <a:solidFill>
                  <a:schemeClr val="bg1"/>
                </a:solidFill>
              </a:rPr>
              <a:t>Verification that </a:t>
            </a:r>
            <a:br>
              <a:rPr lang="en-US" sz="1600" b="1" dirty="0" smtClean="0">
                <a:solidFill>
                  <a:schemeClr val="bg1"/>
                </a:solidFill>
              </a:rPr>
            </a:br>
            <a:r>
              <a:rPr lang="en-US" sz="1600" b="1" dirty="0" smtClean="0">
                <a:solidFill>
                  <a:schemeClr val="bg1"/>
                </a:solidFill>
              </a:rPr>
              <a:t>Auto-Pay has been </a:t>
            </a:r>
            <a:br>
              <a:rPr lang="en-US" sz="1600" b="1" dirty="0" smtClean="0">
                <a:solidFill>
                  <a:schemeClr val="bg1"/>
                </a:solidFill>
              </a:rPr>
            </a:br>
            <a:r>
              <a:rPr lang="en-US" sz="1600" b="1" dirty="0" smtClean="0">
                <a:solidFill>
                  <a:schemeClr val="bg1"/>
                </a:solidFill>
              </a:rPr>
              <a:t>set up correctly</a:t>
            </a:r>
          </a:p>
          <a:p>
            <a:pPr marL="0" lvl="1" indent="3175" algn="ctr">
              <a:spcBef>
                <a:spcPct val="20000"/>
              </a:spcBef>
            </a:pPr>
            <a:endParaRPr lang="en-US" sz="1600" b="1" dirty="0" smtClean="0">
              <a:solidFill>
                <a:schemeClr val="bg1"/>
              </a:solidFill>
              <a:latin typeface="+mn-lt"/>
            </a:endParaRPr>
          </a:p>
        </p:txBody>
      </p:sp>
      <p:sp>
        <p:nvSpPr>
          <p:cNvPr id="7" name="Rectangle 6"/>
          <p:cNvSpPr/>
          <p:nvPr/>
        </p:nvSpPr>
        <p:spPr>
          <a:xfrm>
            <a:off x="0" y="847023"/>
            <a:ext cx="9144000" cy="1636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Setting up Auto-Pay</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06316"/>
            <a:ext cx="9144000" cy="1143000"/>
          </a:xfrm>
        </p:spPr>
        <p:style>
          <a:lnRef idx="0">
            <a:schemeClr val="accent3"/>
          </a:lnRef>
          <a:fillRef idx="3">
            <a:schemeClr val="accent3"/>
          </a:fillRef>
          <a:effectRef idx="3">
            <a:schemeClr val="accent3"/>
          </a:effectRef>
          <a:fontRef idx="minor">
            <a:schemeClr val="lt1"/>
          </a:fontRef>
        </p:style>
        <p:txBody>
          <a:bodyPr/>
          <a:lstStyle/>
          <a:p>
            <a:r>
              <a:rPr lang="en-US" sz="3200" dirty="0" smtClean="0">
                <a:solidFill>
                  <a:schemeClr val="bg1"/>
                </a:solidFill>
              </a:rPr>
              <a:t>   PART 4: The customer profile</a:t>
            </a:r>
            <a:endParaRPr lang="en-US" sz="3200" dirty="0">
              <a:solidFill>
                <a:schemeClr val="bg1"/>
              </a:solidFill>
            </a:endParaRPr>
          </a:p>
        </p:txBody>
      </p:sp>
      <p:sp>
        <p:nvSpPr>
          <p:cNvPr id="5" name="TextBox 4"/>
          <p:cNvSpPr txBox="1"/>
          <p:nvPr/>
        </p:nvSpPr>
        <p:spPr>
          <a:xfrm>
            <a:off x="1629077" y="3724977"/>
            <a:ext cx="5885847" cy="1477328"/>
          </a:xfrm>
          <a:prstGeom prst="rect">
            <a:avLst/>
          </a:prstGeom>
          <a:noFill/>
        </p:spPr>
        <p:txBody>
          <a:bodyPr wrap="square" rtlCol="0">
            <a:spAutoFit/>
          </a:bodyPr>
          <a:lstStyle/>
          <a:p>
            <a:pPr algn="just"/>
            <a:r>
              <a:rPr lang="en-US" dirty="0" smtClean="0"/>
              <a:t>Please keep in mind, that because PSN can customize its services for each business, there may be variances in the slides and explanations shown. If you have any questions as to how your customers pay, contact your Service Account Manager.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14281"/>
          <a:stretch>
            <a:fillRect/>
          </a:stretch>
        </p:blipFill>
        <p:spPr bwMode="auto">
          <a:xfrm>
            <a:off x="688259" y="1120878"/>
            <a:ext cx="7315200" cy="5016418"/>
          </a:xfrm>
          <a:prstGeom prst="rect">
            <a:avLst/>
          </a:prstGeom>
          <a:ln>
            <a:noFill/>
          </a:ln>
          <a:effectLst>
            <a:outerShdw blurRad="292100" dist="139700" dir="2700000" algn="tl" rotWithShape="0">
              <a:srgbClr val="333333">
                <a:alpha val="65000"/>
              </a:srgbClr>
            </a:outerShdw>
          </a:effectLst>
        </p:spPr>
      </p:pic>
      <p:sp>
        <p:nvSpPr>
          <p:cNvPr id="7" name="Oval 6"/>
          <p:cNvSpPr/>
          <p:nvPr/>
        </p:nvSpPr>
        <p:spPr>
          <a:xfrm>
            <a:off x="837397" y="1029903"/>
            <a:ext cx="837398" cy="702644"/>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02130" y="1164657"/>
            <a:ext cx="558265" cy="38501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2" cstate="print"/>
          <a:srcRect l="60745" t="14281" r="26492" b="76720"/>
          <a:stretch>
            <a:fillRect/>
          </a:stretch>
        </p:blipFill>
        <p:spPr bwMode="auto">
          <a:xfrm>
            <a:off x="4475769" y="1119278"/>
            <a:ext cx="933651" cy="526646"/>
          </a:xfrm>
          <a:prstGeom prst="rect">
            <a:avLst/>
          </a:prstGeom>
          <a:noFill/>
          <a:ln w="9525">
            <a:noFill/>
            <a:miter lim="800000"/>
            <a:headEnd/>
            <a:tailEnd/>
          </a:ln>
        </p:spPr>
      </p:pic>
      <p:sp>
        <p:nvSpPr>
          <p:cNvPr id="11" name="Rectangle 10"/>
          <p:cNvSpPr/>
          <p:nvPr/>
        </p:nvSpPr>
        <p:spPr>
          <a:xfrm>
            <a:off x="0" y="847023"/>
            <a:ext cx="9144000" cy="16362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2"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The customer</a:t>
            </a:r>
            <a:r>
              <a:rPr kumimoji="0" lang="en-US" sz="4400" b="1" i="0" u="none" strike="noStrike" kern="1200" cap="none" spc="0" normalizeH="0" noProof="0" dirty="0" smtClean="0">
                <a:ln>
                  <a:noFill/>
                </a:ln>
                <a:solidFill>
                  <a:schemeClr val="tx1">
                    <a:lumMod val="75000"/>
                    <a:lumOff val="25000"/>
                  </a:schemeClr>
                </a:solidFill>
                <a:effectLst/>
                <a:uLnTx/>
                <a:uFillTx/>
                <a:latin typeface="+mn-lt"/>
                <a:ea typeface="+mj-ea"/>
                <a:cs typeface="+mj-cs"/>
              </a:rPr>
              <a:t> profile</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
        <p:nvSpPr>
          <p:cNvPr id="5" name="Content Placeholder 6"/>
          <p:cNvSpPr txBox="1">
            <a:spLocks/>
          </p:cNvSpPr>
          <p:nvPr/>
        </p:nvSpPr>
        <p:spPr bwMode="auto">
          <a:xfrm>
            <a:off x="5370900" y="1106903"/>
            <a:ext cx="3060834" cy="2877955"/>
          </a:xfrm>
          <a:prstGeom prst="rect">
            <a:avLst/>
          </a:prstGeom>
          <a:solidFill>
            <a:srgbClr val="92D050"/>
          </a:solidFill>
          <a:ln w="9525">
            <a:solidFill>
              <a:schemeClr val="accent6">
                <a:lumMod val="50000"/>
              </a:schemeClr>
            </a:solidFill>
            <a:miter lim="800000"/>
            <a:headEnd/>
            <a:tailEnd/>
          </a:ln>
        </p:spPr>
        <p:txBody>
          <a:bodyPr vert="horz" wrap="square" lIns="91440" tIns="45720" rIns="91440" bIns="45720" numCol="1" anchor="t" anchorCtr="0" compatLnSpc="1">
            <a:prstTxWarp prst="textNoShape">
              <a:avLst/>
            </a:prstTxWarp>
          </a:bodyPr>
          <a:lstStyle/>
          <a:p>
            <a:pPr marL="0" lvl="1" indent="3175">
              <a:spcBef>
                <a:spcPct val="20000"/>
              </a:spcBef>
            </a:pPr>
            <a:r>
              <a:rPr lang="en-US" sz="1600" b="1" dirty="0" smtClean="0">
                <a:solidFill>
                  <a:schemeClr val="bg1"/>
                </a:solidFill>
              </a:rPr>
              <a:t>This is where your customers manage their PSN accounts. Four tabs allow for:</a:t>
            </a:r>
          </a:p>
          <a:p>
            <a:pPr marL="0" lvl="1" indent="3175">
              <a:spcBef>
                <a:spcPct val="20000"/>
              </a:spcBef>
              <a:buFont typeface="Arial" pitchFamily="34" charset="0"/>
              <a:buChar char="•"/>
            </a:pPr>
            <a:r>
              <a:rPr lang="en-US" sz="1600" b="1" dirty="0" smtClean="0">
                <a:solidFill>
                  <a:schemeClr val="bg1"/>
                </a:solidFill>
              </a:rPr>
              <a:t> Updating contact info</a:t>
            </a:r>
          </a:p>
          <a:p>
            <a:pPr marL="0" lvl="1" indent="3175">
              <a:spcBef>
                <a:spcPct val="20000"/>
              </a:spcBef>
              <a:buFont typeface="Arial" pitchFamily="34" charset="0"/>
              <a:buChar char="•"/>
            </a:pPr>
            <a:r>
              <a:rPr lang="en-US" sz="1600" b="1" dirty="0" smtClean="0">
                <a:solidFill>
                  <a:schemeClr val="bg1"/>
                </a:solidFill>
              </a:rPr>
              <a:t> Changing login info</a:t>
            </a:r>
          </a:p>
          <a:p>
            <a:pPr marL="115888" lvl="1" indent="-112713">
              <a:spcBef>
                <a:spcPct val="20000"/>
              </a:spcBef>
              <a:buFont typeface="Arial" pitchFamily="34" charset="0"/>
              <a:buChar char="•"/>
            </a:pPr>
            <a:r>
              <a:rPr lang="en-US" sz="1600" b="1" dirty="0" smtClean="0">
                <a:solidFill>
                  <a:schemeClr val="bg1"/>
                </a:solidFill>
              </a:rPr>
              <a:t>Grouping accounts (for those who pay more than one bill)</a:t>
            </a:r>
          </a:p>
          <a:p>
            <a:pPr marL="115888" lvl="1" indent="-112713">
              <a:spcBef>
                <a:spcPct val="20000"/>
              </a:spcBef>
              <a:buFont typeface="Arial" pitchFamily="34" charset="0"/>
              <a:buChar char="•"/>
            </a:pPr>
            <a:r>
              <a:rPr lang="en-US" sz="1600" b="1" dirty="0" smtClean="0">
                <a:solidFill>
                  <a:schemeClr val="bg1"/>
                </a:solidFill>
              </a:rPr>
              <a:t> Opting out of </a:t>
            </a:r>
            <a:r>
              <a:rPr lang="en-US" sz="1600" b="1" dirty="0" smtClean="0">
                <a:solidFill>
                  <a:schemeClr val="bg1"/>
                </a:solidFill>
              </a:rPr>
              <a:t>or into paper</a:t>
            </a:r>
            <a:r>
              <a:rPr lang="en-US" sz="1600" b="1" dirty="0" smtClean="0">
                <a:solidFill>
                  <a:schemeClr val="bg1"/>
                </a:solidFill>
                <a:latin typeface="+mn-lt"/>
              </a:rPr>
              <a:t> bills, if offered</a:t>
            </a:r>
            <a:endParaRPr lang="en-US" sz="1600" b="1" dirty="0"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13939" b="6080"/>
          <a:stretch>
            <a:fillRect/>
          </a:stretch>
        </p:blipFill>
        <p:spPr bwMode="auto">
          <a:xfrm>
            <a:off x="737420" y="1169828"/>
            <a:ext cx="7406640" cy="4739149"/>
          </a:xfrm>
          <a:prstGeom prst="rect">
            <a:avLst/>
          </a:prstGeom>
          <a:ln>
            <a:noFill/>
          </a:ln>
          <a:effectLst>
            <a:outerShdw blurRad="292100" dist="139700" dir="2700000" algn="tl" rotWithShape="0">
              <a:srgbClr val="333333">
                <a:alpha val="65000"/>
              </a:srgbClr>
            </a:outerShdw>
          </a:effectLst>
        </p:spPr>
      </p:pic>
      <p:sp>
        <p:nvSpPr>
          <p:cNvPr id="5" name="Content Placeholder 6"/>
          <p:cNvSpPr txBox="1">
            <a:spLocks/>
          </p:cNvSpPr>
          <p:nvPr/>
        </p:nvSpPr>
        <p:spPr bwMode="auto">
          <a:xfrm>
            <a:off x="3147461" y="3118585"/>
            <a:ext cx="3060834" cy="2136810"/>
          </a:xfrm>
          <a:prstGeom prst="rect">
            <a:avLst/>
          </a:prstGeom>
          <a:solidFill>
            <a:srgbClr val="92D050"/>
          </a:solidFill>
          <a:ln w="9525">
            <a:solidFill>
              <a:schemeClr val="accent6">
                <a:lumMod val="50000"/>
              </a:schemeClr>
            </a:solidFill>
            <a:miter lim="800000"/>
            <a:headEnd/>
            <a:tailEnd/>
          </a:ln>
        </p:spPr>
        <p:txBody>
          <a:bodyPr vert="horz" wrap="square" lIns="91440" tIns="45720" rIns="91440" bIns="45720" numCol="1" anchor="t" anchorCtr="0" compatLnSpc="1">
            <a:prstTxWarp prst="textNoShape">
              <a:avLst/>
            </a:prstTxWarp>
          </a:bodyPr>
          <a:lstStyle/>
          <a:p>
            <a:pPr marL="0" lvl="1" indent="3175">
              <a:spcBef>
                <a:spcPct val="20000"/>
              </a:spcBef>
            </a:pPr>
            <a:r>
              <a:rPr lang="en-US" sz="1600" b="1" dirty="0" smtClean="0">
                <a:solidFill>
                  <a:schemeClr val="bg1"/>
                </a:solidFill>
              </a:rPr>
              <a:t>This is where your customers manage their payment methods:</a:t>
            </a:r>
          </a:p>
          <a:p>
            <a:pPr marL="115888" lvl="1" indent="-112713">
              <a:spcBef>
                <a:spcPct val="20000"/>
              </a:spcBef>
              <a:buFont typeface="Arial" pitchFamily="34" charset="0"/>
              <a:buChar char="•"/>
            </a:pPr>
            <a:r>
              <a:rPr lang="en-US" sz="1600" b="1" dirty="0" smtClean="0">
                <a:solidFill>
                  <a:schemeClr val="bg1"/>
                </a:solidFill>
              </a:rPr>
              <a:t> Add new checking, savings, credit card (as applicable)</a:t>
            </a:r>
          </a:p>
          <a:p>
            <a:pPr marL="115888" lvl="1" indent="-112713">
              <a:spcBef>
                <a:spcPct val="20000"/>
              </a:spcBef>
              <a:buFont typeface="Arial" pitchFamily="34" charset="0"/>
              <a:buChar char="•"/>
            </a:pPr>
            <a:r>
              <a:rPr lang="en-US" sz="1600" b="1" dirty="0" smtClean="0">
                <a:solidFill>
                  <a:schemeClr val="bg1"/>
                </a:solidFill>
              </a:rPr>
              <a:t>Delete accounts</a:t>
            </a:r>
          </a:p>
          <a:p>
            <a:pPr marL="115888" lvl="1" indent="-112713">
              <a:spcBef>
                <a:spcPct val="20000"/>
              </a:spcBef>
              <a:buFont typeface="Arial" pitchFamily="34" charset="0"/>
              <a:buChar char="•"/>
            </a:pPr>
            <a:r>
              <a:rPr lang="en-US" sz="1600" b="1" dirty="0" smtClean="0">
                <a:solidFill>
                  <a:schemeClr val="bg1"/>
                </a:solidFill>
              </a:rPr>
              <a:t>Change account numbers</a:t>
            </a:r>
          </a:p>
        </p:txBody>
      </p:sp>
      <p:sp>
        <p:nvSpPr>
          <p:cNvPr id="6" name="Oval 5"/>
          <p:cNvSpPr/>
          <p:nvPr/>
        </p:nvSpPr>
        <p:spPr>
          <a:xfrm>
            <a:off x="1626668" y="1174282"/>
            <a:ext cx="1087655" cy="702644"/>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991402" y="1309036"/>
            <a:ext cx="558265" cy="38501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cstate="print"/>
          <a:srcRect l="62450" t="13939" r="21436" b="77024"/>
          <a:stretch>
            <a:fillRect/>
          </a:stretch>
        </p:blipFill>
        <p:spPr bwMode="auto">
          <a:xfrm>
            <a:off x="4562401" y="1177853"/>
            <a:ext cx="1193532" cy="535448"/>
          </a:xfrm>
          <a:prstGeom prst="rect">
            <a:avLst/>
          </a:prstGeom>
          <a:noFill/>
          <a:ln w="9525">
            <a:noFill/>
            <a:miter lim="800000"/>
            <a:headEnd/>
            <a:tailEnd/>
          </a:ln>
        </p:spPr>
      </p:pic>
      <p:sp>
        <p:nvSpPr>
          <p:cNvPr id="12" name="Rectangle 11"/>
          <p:cNvSpPr/>
          <p:nvPr/>
        </p:nvSpPr>
        <p:spPr>
          <a:xfrm>
            <a:off x="0" y="847023"/>
            <a:ext cx="9144000" cy="16362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Managing payment methods</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t="14281" b="5410"/>
          <a:stretch>
            <a:fillRect/>
          </a:stretch>
        </p:blipFill>
        <p:spPr bwMode="auto">
          <a:xfrm>
            <a:off x="865239" y="1229032"/>
            <a:ext cx="7315200" cy="4699820"/>
          </a:xfrm>
          <a:prstGeom prst="rect">
            <a:avLst/>
          </a:prstGeom>
          <a:ln>
            <a:noFill/>
          </a:ln>
          <a:effectLst>
            <a:outerShdw blurRad="292100" dist="139700" dir="2700000" algn="tl" rotWithShape="0">
              <a:srgbClr val="333333">
                <a:alpha val="65000"/>
              </a:srgbClr>
            </a:outerShdw>
          </a:effectLst>
        </p:spPr>
      </p:pic>
      <p:sp>
        <p:nvSpPr>
          <p:cNvPr id="5" name="Content Placeholder 6"/>
          <p:cNvSpPr txBox="1">
            <a:spLocks/>
          </p:cNvSpPr>
          <p:nvPr/>
        </p:nvSpPr>
        <p:spPr bwMode="auto">
          <a:xfrm>
            <a:off x="5082138" y="3744228"/>
            <a:ext cx="3147462" cy="2348564"/>
          </a:xfrm>
          <a:prstGeom prst="rect">
            <a:avLst/>
          </a:prstGeo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lvl="1" indent="3175">
              <a:spcBef>
                <a:spcPct val="20000"/>
              </a:spcBef>
            </a:pPr>
            <a:r>
              <a:rPr lang="en-US" sz="1600" b="1" dirty="0" smtClean="0">
                <a:solidFill>
                  <a:schemeClr val="bg1"/>
                </a:solidFill>
              </a:rPr>
              <a:t>We support your customers:</a:t>
            </a:r>
          </a:p>
          <a:p>
            <a:pPr marL="115888" lvl="1" indent="-112713">
              <a:spcBef>
                <a:spcPct val="20000"/>
              </a:spcBef>
              <a:buFont typeface="Arial" pitchFamily="34" charset="0"/>
              <a:buChar char="•"/>
            </a:pPr>
            <a:r>
              <a:rPr lang="en-US" sz="1600" b="1" dirty="0" smtClean="0">
                <a:solidFill>
                  <a:schemeClr val="bg1"/>
                </a:solidFill>
              </a:rPr>
              <a:t>Number for phone payments</a:t>
            </a:r>
          </a:p>
          <a:p>
            <a:pPr marL="115888" lvl="1" indent="-112713">
              <a:spcBef>
                <a:spcPct val="20000"/>
              </a:spcBef>
              <a:buFont typeface="Arial" pitchFamily="34" charset="0"/>
              <a:buChar char="•"/>
            </a:pPr>
            <a:r>
              <a:rPr lang="en-US" sz="1600" b="1" dirty="0" smtClean="0">
                <a:solidFill>
                  <a:schemeClr val="bg1"/>
                </a:solidFill>
              </a:rPr>
              <a:t>Submit a ticket to PSN</a:t>
            </a:r>
          </a:p>
          <a:p>
            <a:pPr marL="115888" lvl="1" indent="-112713">
              <a:spcBef>
                <a:spcPct val="20000"/>
              </a:spcBef>
              <a:buFont typeface="Arial" pitchFamily="34" charset="0"/>
              <a:buChar char="•"/>
            </a:pPr>
            <a:r>
              <a:rPr lang="en-US" sz="1600" b="1" dirty="0" smtClean="0">
                <a:solidFill>
                  <a:schemeClr val="bg1"/>
                </a:solidFill>
              </a:rPr>
              <a:t>View FAQs</a:t>
            </a:r>
          </a:p>
          <a:p>
            <a:pPr marL="115888" lvl="1" indent="-112713">
              <a:spcBef>
                <a:spcPct val="20000"/>
              </a:spcBef>
              <a:buFont typeface="Arial" pitchFamily="34" charset="0"/>
              <a:buChar char="•"/>
            </a:pPr>
            <a:r>
              <a:rPr lang="en-US" sz="1600" b="1" dirty="0" smtClean="0">
                <a:solidFill>
                  <a:schemeClr val="bg1"/>
                </a:solidFill>
              </a:rPr>
              <a:t>Number for </a:t>
            </a:r>
            <a:r>
              <a:rPr lang="en-US" sz="1600" b="1" dirty="0" smtClean="0">
                <a:solidFill>
                  <a:schemeClr val="bg1"/>
                </a:solidFill>
              </a:rPr>
              <a:t>the PSN Call Center</a:t>
            </a:r>
            <a:endParaRPr lang="en-US" sz="1600" b="1" dirty="0" smtClean="0">
              <a:solidFill>
                <a:schemeClr val="bg1"/>
              </a:solidFill>
            </a:endParaRPr>
          </a:p>
          <a:p>
            <a:pPr marL="115888" lvl="1" indent="-112713">
              <a:spcBef>
                <a:spcPct val="20000"/>
              </a:spcBef>
              <a:buFont typeface="Arial" pitchFamily="34" charset="0"/>
              <a:buChar char="•"/>
            </a:pPr>
            <a:r>
              <a:rPr lang="en-US" sz="1600" b="1" dirty="0" smtClean="0">
                <a:solidFill>
                  <a:schemeClr val="bg1"/>
                </a:solidFill>
              </a:rPr>
              <a:t>Submit a ticket to </a:t>
            </a:r>
            <a:r>
              <a:rPr lang="en-US" sz="1600" b="1" dirty="0" smtClean="0">
                <a:solidFill>
                  <a:schemeClr val="bg1"/>
                </a:solidFill>
              </a:rPr>
              <a:t>your business, if offered</a:t>
            </a:r>
            <a:endParaRPr lang="en-US" sz="1600" b="1" dirty="0" smtClean="0">
              <a:solidFill>
                <a:schemeClr val="bg1"/>
              </a:solidFill>
            </a:endParaRPr>
          </a:p>
        </p:txBody>
      </p:sp>
      <p:pic>
        <p:nvPicPr>
          <p:cNvPr id="8" name="Picture 2"/>
          <p:cNvPicPr>
            <a:picLocks noChangeAspect="1" noChangeArrowheads="1"/>
          </p:cNvPicPr>
          <p:nvPr/>
        </p:nvPicPr>
        <p:blipFill>
          <a:blip r:embed="rId2" cstate="print"/>
          <a:srcRect l="63720" t="14281" r="22201" b="74456"/>
          <a:stretch>
            <a:fillRect/>
          </a:stretch>
        </p:blipFill>
        <p:spPr bwMode="auto">
          <a:xfrm>
            <a:off x="4668249" y="1227431"/>
            <a:ext cx="1029903" cy="659124"/>
          </a:xfrm>
          <a:prstGeom prst="rect">
            <a:avLst/>
          </a:prstGeom>
          <a:noFill/>
          <a:ln w="9525">
            <a:noFill/>
            <a:miter lim="800000"/>
            <a:headEnd/>
            <a:tailEnd/>
          </a:ln>
        </p:spPr>
      </p:pic>
      <p:sp>
        <p:nvSpPr>
          <p:cNvPr id="7" name="Right Arrow 6"/>
          <p:cNvSpPr/>
          <p:nvPr/>
        </p:nvSpPr>
        <p:spPr>
          <a:xfrm rot="10800000">
            <a:off x="4812638" y="1328286"/>
            <a:ext cx="558265" cy="38501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55984" y="1174282"/>
            <a:ext cx="789272" cy="702644"/>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847023"/>
            <a:ext cx="9144000" cy="16362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Support for your customers</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06316"/>
            <a:ext cx="9144000" cy="1143000"/>
          </a:xfrm>
        </p:spPr>
        <p:style>
          <a:lnRef idx="0">
            <a:schemeClr val="accent1"/>
          </a:lnRef>
          <a:fillRef idx="3">
            <a:schemeClr val="accent1"/>
          </a:fillRef>
          <a:effectRef idx="3">
            <a:schemeClr val="accent1"/>
          </a:effectRef>
          <a:fontRef idx="minor">
            <a:schemeClr val="lt1"/>
          </a:fontRef>
        </p:style>
        <p:txBody>
          <a:bodyPr/>
          <a:lstStyle/>
          <a:p>
            <a:r>
              <a:rPr lang="en-US" sz="3200" dirty="0" smtClean="0">
                <a:solidFill>
                  <a:schemeClr val="bg1"/>
                </a:solidFill>
              </a:rPr>
              <a:t>   PART 5: Quick Pay</a:t>
            </a:r>
            <a:endParaRPr lang="en-US" sz="3200" dirty="0">
              <a:solidFill>
                <a:schemeClr val="bg1"/>
              </a:solidFill>
            </a:endParaRPr>
          </a:p>
        </p:txBody>
      </p:sp>
      <p:sp>
        <p:nvSpPr>
          <p:cNvPr id="5" name="TextBox 4"/>
          <p:cNvSpPr txBox="1"/>
          <p:nvPr/>
        </p:nvSpPr>
        <p:spPr>
          <a:xfrm>
            <a:off x="1629077" y="3724977"/>
            <a:ext cx="5885847" cy="1477328"/>
          </a:xfrm>
          <a:prstGeom prst="rect">
            <a:avLst/>
          </a:prstGeom>
          <a:noFill/>
        </p:spPr>
        <p:txBody>
          <a:bodyPr wrap="square" rtlCol="0">
            <a:spAutoFit/>
          </a:bodyPr>
          <a:lstStyle/>
          <a:p>
            <a:pPr algn="just"/>
            <a:r>
              <a:rPr lang="en-US" dirty="0" smtClean="0"/>
              <a:t>Please keep in mind, that because PSN can customize its services for each business, there may be variances in the slides and explanations shown. If you have any questions as to how your customers pay, contact your Service Account Manager.</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0809" t="12153" r="12083" b="26172"/>
          <a:stretch>
            <a:fillRect/>
          </a:stretch>
        </p:blipFill>
        <p:spPr bwMode="auto">
          <a:xfrm>
            <a:off x="2324559" y="1806757"/>
            <a:ext cx="6400800" cy="307181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0" y="847023"/>
            <a:ext cx="9144000" cy="16362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Title 1"/>
          <p:cNvSpPr txBox="1">
            <a:spLocks/>
          </p:cNvSpPr>
          <p:nvPr/>
        </p:nvSpPr>
        <p:spPr bwMode="auto">
          <a:xfrm>
            <a:off x="-264405"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Customer authentication </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
        <p:nvSpPr>
          <p:cNvPr id="7" name="Content Placeholder 6"/>
          <p:cNvSpPr txBox="1">
            <a:spLocks/>
          </p:cNvSpPr>
          <p:nvPr/>
        </p:nvSpPr>
        <p:spPr bwMode="auto">
          <a:xfrm>
            <a:off x="500862" y="1079653"/>
            <a:ext cx="4809268" cy="85710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lvl="1" indent="3175" algn="ctr">
              <a:spcBef>
                <a:spcPct val="20000"/>
              </a:spcBef>
            </a:pPr>
            <a:r>
              <a:rPr lang="en-US" sz="2800" b="1" spc="50" dirty="0" smtClean="0">
                <a:ln w="12700" cmpd="sng">
                  <a:noFill/>
                  <a:prstDash val="solid"/>
                </a:ln>
                <a:solidFill>
                  <a:schemeClr val="accent6">
                    <a:tint val="1000"/>
                  </a:schemeClr>
                </a:solidFill>
                <a:effectLst>
                  <a:glow rad="53100">
                    <a:schemeClr val="accent6">
                      <a:satMod val="180000"/>
                      <a:alpha val="30000"/>
                    </a:schemeClr>
                  </a:glow>
                </a:effectLst>
                <a:latin typeface="+mn-lt"/>
              </a:rPr>
              <a:t>STEP 1.</a:t>
            </a:r>
          </a:p>
          <a:p>
            <a:pPr marL="0" lvl="1" indent="3175" algn="ctr">
              <a:spcBef>
                <a:spcPct val="20000"/>
              </a:spcBef>
            </a:pPr>
            <a:r>
              <a:rPr lang="en-US" sz="1600" b="1" dirty="0" smtClean="0">
                <a:solidFill>
                  <a:schemeClr val="bg1"/>
                </a:solidFill>
                <a:latin typeface="+mn-lt"/>
              </a:rPr>
              <a:t>Customer enters account number and last name</a:t>
            </a:r>
            <a:endParaRPr lang="en-US" sz="1600" b="1" dirty="0">
              <a:solidFill>
                <a:schemeClr val="bg1"/>
              </a:solidFill>
              <a:latin typeface="+mn-lt"/>
            </a:endParaRPr>
          </a:p>
          <a:p>
            <a:pPr marL="0" lvl="1" indent="3175" algn="ctr">
              <a:spcBef>
                <a:spcPct val="20000"/>
              </a:spcBef>
            </a:pPr>
            <a:endParaRPr lang="en-US" sz="2800" b="1" dirty="0" smtClean="0">
              <a:solidFill>
                <a:schemeClr val="bg1"/>
              </a:solidFill>
              <a:latin typeface="+mn-lt"/>
            </a:endParaRPr>
          </a:p>
        </p:txBody>
      </p:sp>
      <p:pic>
        <p:nvPicPr>
          <p:cNvPr id="8" name="Picture 2"/>
          <p:cNvPicPr>
            <a:picLocks noChangeAspect="1" noChangeArrowheads="1"/>
          </p:cNvPicPr>
          <p:nvPr/>
        </p:nvPicPr>
        <p:blipFill>
          <a:blip r:embed="rId3" cstate="print"/>
          <a:stretch>
            <a:fillRect/>
          </a:stretch>
        </p:blipFill>
        <p:spPr bwMode="auto">
          <a:xfrm>
            <a:off x="490933" y="4538949"/>
            <a:ext cx="6322314" cy="1116254"/>
          </a:xfrm>
          <a:prstGeom prst="rect">
            <a:avLst/>
          </a:prstGeom>
          <a:ln>
            <a:noFill/>
          </a:ln>
          <a:effectLst>
            <a:outerShdw blurRad="292100" dist="139700" dir="2700000" algn="tl" rotWithShape="0">
              <a:srgbClr val="333333">
                <a:alpha val="65000"/>
              </a:srgbClr>
            </a:outerShdw>
          </a:effectLst>
        </p:spPr>
      </p:pic>
      <p:sp>
        <p:nvSpPr>
          <p:cNvPr id="9" name="Content Placeholder 6"/>
          <p:cNvSpPr txBox="1">
            <a:spLocks/>
          </p:cNvSpPr>
          <p:nvPr/>
        </p:nvSpPr>
        <p:spPr bwMode="auto">
          <a:xfrm>
            <a:off x="5122842" y="5451513"/>
            <a:ext cx="3776949" cy="64081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lvl="1" indent="3175" algn="ctr">
              <a:spcBef>
                <a:spcPct val="20000"/>
              </a:spcBef>
            </a:pPr>
            <a:r>
              <a:rPr lang="en-US" sz="1600" b="1" dirty="0" smtClean="0">
                <a:solidFill>
                  <a:schemeClr val="bg1"/>
                </a:solidFill>
                <a:latin typeface="+mn-lt"/>
              </a:rPr>
              <a:t>When the account is found, customer selects Make a One-Time Payment</a:t>
            </a:r>
            <a:endParaRPr lang="en-US" sz="1600" b="1" dirty="0">
              <a:solidFill>
                <a:schemeClr val="bg1"/>
              </a:solidFill>
              <a:latin typeface="+mn-lt"/>
            </a:endParaRPr>
          </a:p>
          <a:p>
            <a:pPr marL="0" lvl="1" indent="3175" algn="ctr">
              <a:spcBef>
                <a:spcPct val="20000"/>
              </a:spcBef>
            </a:pPr>
            <a:endParaRPr lang="en-US" sz="2800" b="1"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2002" y="3575136"/>
            <a:ext cx="1694046" cy="41388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Rectangle 6"/>
          <p:cNvSpPr/>
          <p:nvPr/>
        </p:nvSpPr>
        <p:spPr>
          <a:xfrm>
            <a:off x="-222002" y="5057839"/>
            <a:ext cx="1694046" cy="41388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ectangle 5"/>
          <p:cNvSpPr/>
          <p:nvPr/>
        </p:nvSpPr>
        <p:spPr>
          <a:xfrm>
            <a:off x="-222002" y="4317465"/>
            <a:ext cx="1694046" cy="41388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Rectangle 4"/>
          <p:cNvSpPr/>
          <p:nvPr/>
        </p:nvSpPr>
        <p:spPr>
          <a:xfrm>
            <a:off x="-222002" y="2616491"/>
            <a:ext cx="1694046" cy="41388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Rectangle 3"/>
          <p:cNvSpPr/>
          <p:nvPr/>
        </p:nvSpPr>
        <p:spPr>
          <a:xfrm>
            <a:off x="-222002" y="1632055"/>
            <a:ext cx="1694046" cy="41388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924031"/>
            <a:ext cx="8686800" cy="5611680"/>
          </a:xfrm>
        </p:spPr>
        <p:txBody>
          <a:bodyPr/>
          <a:lstStyle/>
          <a:p>
            <a:pPr marL="0" indent="0">
              <a:buNone/>
            </a:pPr>
            <a:r>
              <a:rPr lang="en-US" sz="2000" dirty="0" smtClean="0"/>
              <a:t>This presentation has five parts. You can skip through those that don’t </a:t>
            </a:r>
            <a:br>
              <a:rPr lang="en-US" sz="2000" dirty="0" smtClean="0"/>
            </a:br>
            <a:r>
              <a:rPr lang="en-US" sz="2000" dirty="0" smtClean="0"/>
              <a:t>apply to you. </a:t>
            </a:r>
            <a:r>
              <a:rPr lang="en-US" sz="1400" i="1" dirty="0" smtClean="0"/>
              <a:t>NOTE: Some companies use more than one type of account.</a:t>
            </a:r>
            <a:endParaRPr lang="en-US" sz="2400" i="1" dirty="0" smtClean="0"/>
          </a:p>
          <a:p>
            <a:pPr marL="0" indent="0">
              <a:buNone/>
            </a:pPr>
            <a:r>
              <a:rPr lang="en-US" sz="2400" dirty="0" smtClean="0">
                <a:solidFill>
                  <a:schemeClr val="bg1">
                    <a:lumMod val="85000"/>
                  </a:schemeClr>
                </a:solidFill>
              </a:rPr>
              <a:t>PART 1  </a:t>
            </a:r>
            <a:r>
              <a:rPr lang="en-US" sz="2400" dirty="0" smtClean="0"/>
              <a:t>Customer Authentication: Integrated Payment Accounts</a:t>
            </a:r>
            <a:endParaRPr lang="en-US" sz="1400" dirty="0" smtClean="0"/>
          </a:p>
          <a:p>
            <a:pPr marL="1031875" indent="0">
              <a:buNone/>
            </a:pPr>
            <a:r>
              <a:rPr lang="en-US" sz="1600" dirty="0" smtClean="0"/>
              <a:t>If your software system shares data with PSN, then you have an integrated account. </a:t>
            </a:r>
            <a:br>
              <a:rPr lang="en-US" sz="1600" dirty="0" smtClean="0"/>
            </a:br>
            <a:r>
              <a:rPr lang="en-US" sz="1600" dirty="0" smtClean="0"/>
              <a:t>Your customers will authenticate and register themselves to use PSN</a:t>
            </a:r>
          </a:p>
          <a:p>
            <a:pPr marL="0" indent="0">
              <a:buNone/>
            </a:pPr>
            <a:r>
              <a:rPr lang="en-US" sz="2400" dirty="0" smtClean="0">
                <a:solidFill>
                  <a:schemeClr val="bg1">
                    <a:lumMod val="85000"/>
                  </a:schemeClr>
                </a:solidFill>
              </a:rPr>
              <a:t>PART 2  </a:t>
            </a:r>
            <a:r>
              <a:rPr lang="en-US" sz="2400" dirty="0" smtClean="0"/>
              <a:t>Customer </a:t>
            </a:r>
            <a:r>
              <a:rPr lang="en-US" sz="2400" dirty="0" smtClean="0"/>
              <a:t>Registration: Non-integrated Payment Accounts</a:t>
            </a:r>
          </a:p>
          <a:p>
            <a:pPr marL="1031875" indent="0">
              <a:buNone/>
            </a:pPr>
            <a:r>
              <a:rPr lang="en-US" sz="1600" dirty="0" smtClean="0"/>
              <a:t>If your system is not integrated with PSN, your customers will register to use PSN</a:t>
            </a:r>
          </a:p>
          <a:p>
            <a:pPr marL="1031875" indent="0">
              <a:buNone/>
            </a:pPr>
            <a:endParaRPr lang="en-US" sz="1300" dirty="0" smtClean="0"/>
          </a:p>
          <a:p>
            <a:pPr marL="0" indent="0">
              <a:buNone/>
            </a:pPr>
            <a:r>
              <a:rPr lang="en-US" sz="2400" dirty="0" smtClean="0">
                <a:solidFill>
                  <a:schemeClr val="bg1">
                    <a:lumMod val="85000"/>
                  </a:schemeClr>
                </a:solidFill>
              </a:rPr>
              <a:t>PART </a:t>
            </a:r>
            <a:r>
              <a:rPr lang="en-US" sz="2400" dirty="0" smtClean="0">
                <a:solidFill>
                  <a:schemeClr val="bg1">
                    <a:lumMod val="85000"/>
                  </a:schemeClr>
                </a:solidFill>
              </a:rPr>
              <a:t>3  </a:t>
            </a:r>
            <a:r>
              <a:rPr lang="en-US" sz="2400" dirty="0" smtClean="0"/>
              <a:t>The Customer Payment Experience</a:t>
            </a:r>
            <a:endParaRPr lang="en-US" sz="2400" dirty="0" smtClean="0"/>
          </a:p>
          <a:p>
            <a:pPr marL="1031875" indent="0">
              <a:buNone/>
            </a:pPr>
            <a:r>
              <a:rPr lang="en-US" sz="1600" dirty="0" smtClean="0"/>
              <a:t>Making a one-time payment (immediate or scheduled) and setting up Auto-Pay</a:t>
            </a:r>
          </a:p>
          <a:p>
            <a:pPr marL="0" indent="0">
              <a:buNone/>
            </a:pPr>
            <a:r>
              <a:rPr lang="en-US" sz="2400" dirty="0" smtClean="0">
                <a:solidFill>
                  <a:schemeClr val="bg1">
                    <a:lumMod val="85000"/>
                  </a:schemeClr>
                </a:solidFill>
              </a:rPr>
              <a:t>PART 4  </a:t>
            </a:r>
            <a:r>
              <a:rPr lang="en-US" sz="2400" dirty="0" smtClean="0"/>
              <a:t>Customer Profile</a:t>
            </a:r>
          </a:p>
          <a:p>
            <a:pPr marL="1031875" indent="0">
              <a:buNone/>
            </a:pPr>
            <a:r>
              <a:rPr lang="en-US" sz="1600" dirty="0" smtClean="0"/>
              <a:t>Where your customer can store information and manage their PSN payment account</a:t>
            </a:r>
            <a:endParaRPr lang="en-US" sz="1600" dirty="0" smtClean="0">
              <a:solidFill>
                <a:schemeClr val="bg1">
                  <a:lumMod val="85000"/>
                </a:schemeClr>
              </a:solidFill>
            </a:endParaRPr>
          </a:p>
          <a:p>
            <a:pPr marL="0" indent="0">
              <a:buNone/>
            </a:pPr>
            <a:r>
              <a:rPr lang="en-US" sz="2400" dirty="0" smtClean="0">
                <a:solidFill>
                  <a:schemeClr val="bg1">
                    <a:lumMod val="85000"/>
                  </a:schemeClr>
                </a:solidFill>
              </a:rPr>
              <a:t>PART 5 </a:t>
            </a:r>
            <a:r>
              <a:rPr lang="en-US" sz="2400" dirty="0" smtClean="0"/>
              <a:t> Quick Pay Accounts</a:t>
            </a:r>
          </a:p>
          <a:p>
            <a:pPr marL="1031875" indent="0">
              <a:buNone/>
            </a:pPr>
            <a:r>
              <a:rPr lang="en-US" sz="1600" dirty="0" smtClean="0"/>
              <a:t>If </a:t>
            </a:r>
            <a:r>
              <a:rPr lang="en-US" sz="1600" dirty="0" smtClean="0"/>
              <a:t>your company participates in PSN’s Quick Pay and your account is integrated </a:t>
            </a:r>
            <a:r>
              <a:rPr lang="en-US" sz="1600" dirty="0" smtClean="0"/>
              <a:t/>
            </a:r>
            <a:br>
              <a:rPr lang="en-US" sz="1600" dirty="0" smtClean="0"/>
            </a:br>
            <a:r>
              <a:rPr lang="en-US" sz="1600" dirty="0" smtClean="0"/>
              <a:t>with PSN, your customers can authenticate themselves without registering</a:t>
            </a:r>
            <a:endParaRPr lang="en-US" sz="1600" dirty="0"/>
          </a:p>
        </p:txBody>
      </p:sp>
      <p:sp>
        <p:nvSpPr>
          <p:cNvPr id="3" name="Title 2"/>
          <p:cNvSpPr>
            <a:spLocks noGrp="1"/>
          </p:cNvSpPr>
          <p:nvPr>
            <p:ph type="title"/>
          </p:nvPr>
        </p:nvSpPr>
        <p:spPr/>
        <p:txBody>
          <a:bodyPr/>
          <a:lstStyle/>
          <a:p>
            <a:r>
              <a:rPr lang="en-US" dirty="0" smtClean="0"/>
              <a:t>   Contents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Making the payment</a:t>
            </a:r>
            <a:endParaRPr lang="en-US" dirty="0"/>
          </a:p>
        </p:txBody>
      </p:sp>
      <p:pic>
        <p:nvPicPr>
          <p:cNvPr id="6146" name="Picture 2"/>
          <p:cNvPicPr>
            <a:picLocks noChangeAspect="1" noChangeArrowheads="1"/>
          </p:cNvPicPr>
          <p:nvPr/>
        </p:nvPicPr>
        <p:blipFill>
          <a:blip r:embed="rId2" cstate="print"/>
          <a:stretch>
            <a:fillRect/>
          </a:stretch>
        </p:blipFill>
        <p:spPr bwMode="auto">
          <a:xfrm>
            <a:off x="505059" y="1783828"/>
            <a:ext cx="6624758" cy="4040099"/>
          </a:xfrm>
          <a:prstGeom prst="rect">
            <a:avLst/>
          </a:prstGeom>
          <a:ln>
            <a:noFill/>
          </a:ln>
          <a:effectLst>
            <a:outerShdw blurRad="292100" dist="139700" dir="2700000" algn="tl" rotWithShape="0">
              <a:srgbClr val="333333">
                <a:alpha val="65000"/>
              </a:srgbClr>
            </a:outerShdw>
          </a:effectLst>
        </p:spPr>
      </p:pic>
      <p:sp>
        <p:nvSpPr>
          <p:cNvPr id="6" name="Content Placeholder 6"/>
          <p:cNvSpPr txBox="1">
            <a:spLocks/>
          </p:cNvSpPr>
          <p:nvPr/>
        </p:nvSpPr>
        <p:spPr bwMode="auto">
          <a:xfrm>
            <a:off x="3618815" y="1124624"/>
            <a:ext cx="4809268" cy="85710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lvl="1" indent="3175" algn="ctr">
              <a:spcBef>
                <a:spcPct val="20000"/>
              </a:spcBef>
            </a:pPr>
            <a:r>
              <a:rPr lang="en-US" sz="2800" b="1" spc="50" dirty="0" smtClean="0">
                <a:ln w="12700" cmpd="sng">
                  <a:noFill/>
                  <a:prstDash val="solid"/>
                </a:ln>
                <a:solidFill>
                  <a:schemeClr val="accent6">
                    <a:tint val="1000"/>
                  </a:schemeClr>
                </a:solidFill>
                <a:effectLst>
                  <a:glow rad="53100">
                    <a:schemeClr val="accent6">
                      <a:satMod val="180000"/>
                      <a:alpha val="30000"/>
                    </a:schemeClr>
                  </a:glow>
                </a:effectLst>
                <a:latin typeface="+mn-lt"/>
              </a:rPr>
              <a:t>STEP </a:t>
            </a:r>
            <a:r>
              <a:rPr lang="en-US" sz="2800" b="1" spc="50" dirty="0" smtClean="0">
                <a:ln w="12700" cmpd="sng">
                  <a:noFill/>
                  <a:prstDash val="solid"/>
                </a:ln>
                <a:solidFill>
                  <a:schemeClr val="accent6">
                    <a:tint val="1000"/>
                  </a:schemeClr>
                </a:solidFill>
                <a:effectLst>
                  <a:glow rad="53100">
                    <a:schemeClr val="accent6">
                      <a:satMod val="180000"/>
                      <a:alpha val="30000"/>
                    </a:schemeClr>
                  </a:glow>
                </a:effectLst>
                <a:latin typeface="+mn-lt"/>
              </a:rPr>
              <a:t>2.</a:t>
            </a:r>
            <a:endParaRPr lang="en-US" sz="2800" b="1" spc="50" dirty="0" smtClean="0">
              <a:ln w="12700" cmpd="sng">
                <a:noFill/>
                <a:prstDash val="solid"/>
              </a:ln>
              <a:solidFill>
                <a:schemeClr val="accent6">
                  <a:tint val="1000"/>
                </a:schemeClr>
              </a:solidFill>
              <a:effectLst>
                <a:glow rad="53100">
                  <a:schemeClr val="accent6">
                    <a:satMod val="180000"/>
                    <a:alpha val="30000"/>
                  </a:schemeClr>
                </a:glow>
              </a:effectLst>
              <a:latin typeface="+mn-lt"/>
            </a:endParaRPr>
          </a:p>
          <a:p>
            <a:pPr marL="0" lvl="1" indent="3175" algn="ctr">
              <a:spcBef>
                <a:spcPct val="20000"/>
              </a:spcBef>
            </a:pPr>
            <a:r>
              <a:rPr lang="en-US" sz="1600" b="1" dirty="0" smtClean="0">
                <a:solidFill>
                  <a:schemeClr val="bg1"/>
                </a:solidFill>
                <a:latin typeface="+mn-lt"/>
              </a:rPr>
              <a:t>Customer enters payment method and amount</a:t>
            </a:r>
            <a:endParaRPr lang="en-US" sz="1600" b="1" dirty="0">
              <a:solidFill>
                <a:schemeClr val="bg1"/>
              </a:solidFill>
              <a:latin typeface="+mn-lt"/>
            </a:endParaRPr>
          </a:p>
          <a:p>
            <a:pPr marL="0" lvl="1" indent="3175" algn="ctr">
              <a:spcBef>
                <a:spcPct val="20000"/>
              </a:spcBef>
            </a:pPr>
            <a:endParaRPr lang="en-US" sz="2800" b="1" dirty="0" smtClean="0">
              <a:solidFill>
                <a:schemeClr val="bg1"/>
              </a:solidFill>
              <a:latin typeface="+mn-lt"/>
            </a:endParaRPr>
          </a:p>
        </p:txBody>
      </p:sp>
      <p:sp>
        <p:nvSpPr>
          <p:cNvPr id="7" name="TextBox 6"/>
          <p:cNvSpPr txBox="1"/>
          <p:nvPr/>
        </p:nvSpPr>
        <p:spPr>
          <a:xfrm>
            <a:off x="6235908" y="4586990"/>
            <a:ext cx="1798820"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Balance due is displayed if shared with PSN</a:t>
            </a:r>
            <a:endParaRPr lang="en-US" dirty="0"/>
          </a:p>
        </p:txBody>
      </p:sp>
      <p:sp>
        <p:nvSpPr>
          <p:cNvPr id="8" name="Rectangle 7"/>
          <p:cNvSpPr/>
          <p:nvPr/>
        </p:nvSpPr>
        <p:spPr>
          <a:xfrm>
            <a:off x="0" y="847023"/>
            <a:ext cx="9144000" cy="16362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l="240" t="2036" r="469" b="1590"/>
          <a:stretch>
            <a:fillRect/>
          </a:stretch>
        </p:blipFill>
        <p:spPr bwMode="auto">
          <a:xfrm>
            <a:off x="1558994" y="1851914"/>
            <a:ext cx="4107305" cy="4129158"/>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smtClean="0"/>
              <a:t>   Payment confirmation</a:t>
            </a:r>
            <a:endParaRPr lang="en-US" dirty="0"/>
          </a:p>
        </p:txBody>
      </p:sp>
      <p:grpSp>
        <p:nvGrpSpPr>
          <p:cNvPr id="6" name="Group 5"/>
          <p:cNvGrpSpPr/>
          <p:nvPr/>
        </p:nvGrpSpPr>
        <p:grpSpPr>
          <a:xfrm>
            <a:off x="1434546" y="1791945"/>
            <a:ext cx="4278969" cy="4200053"/>
            <a:chOff x="1219200" y="952500"/>
            <a:chExt cx="4278969" cy="4200053"/>
          </a:xfrm>
        </p:grpSpPr>
        <p:pic>
          <p:nvPicPr>
            <p:cNvPr id="4099" name="Picture 3"/>
            <p:cNvPicPr>
              <a:picLocks noChangeAspect="1" noChangeArrowheads="1"/>
            </p:cNvPicPr>
            <p:nvPr/>
          </p:nvPicPr>
          <p:blipFill>
            <a:blip r:embed="rId3" cstate="print"/>
            <a:srcRect l="18729" r="20246" b="15011"/>
            <a:stretch>
              <a:fillRect/>
            </a:stretch>
          </p:blipFill>
          <p:spPr bwMode="auto">
            <a:xfrm>
              <a:off x="1227921" y="1584243"/>
              <a:ext cx="4270248" cy="3568310"/>
            </a:xfrm>
            <a:prstGeom prst="rect">
              <a:avLst/>
            </a:prstGeom>
            <a:noFill/>
            <a:ln w="9525">
              <a:noFill/>
              <a:miter lim="800000"/>
              <a:headEnd/>
              <a:tailEnd/>
            </a:ln>
          </p:spPr>
        </p:pic>
        <p:pic>
          <p:nvPicPr>
            <p:cNvPr id="4098" name="Picture 2"/>
            <p:cNvPicPr>
              <a:picLocks noChangeAspect="1" noChangeArrowheads="1"/>
            </p:cNvPicPr>
            <p:nvPr/>
          </p:nvPicPr>
          <p:blipFill>
            <a:blip r:embed="rId2" cstate="print"/>
            <a:srcRect l="240" t="2036" r="469" b="1590"/>
            <a:stretch>
              <a:fillRect/>
            </a:stretch>
          </p:blipFill>
          <p:spPr bwMode="auto">
            <a:xfrm>
              <a:off x="1219200" y="952500"/>
              <a:ext cx="4267200" cy="3648075"/>
            </a:xfrm>
            <a:prstGeom prst="rect">
              <a:avLst/>
            </a:prstGeom>
            <a:noFill/>
            <a:ln w="9525">
              <a:noFill/>
              <a:miter lim="800000"/>
              <a:headEnd/>
              <a:tailEnd/>
            </a:ln>
          </p:spPr>
        </p:pic>
      </p:grpSp>
      <p:sp>
        <p:nvSpPr>
          <p:cNvPr id="11" name="Content Placeholder 6"/>
          <p:cNvSpPr txBox="1">
            <a:spLocks/>
          </p:cNvSpPr>
          <p:nvPr/>
        </p:nvSpPr>
        <p:spPr bwMode="auto">
          <a:xfrm>
            <a:off x="5471410" y="1394442"/>
            <a:ext cx="2971664" cy="128879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lvl="1" indent="3175" algn="ctr">
              <a:spcBef>
                <a:spcPct val="20000"/>
              </a:spcBef>
            </a:pPr>
            <a:r>
              <a:rPr lang="en-US" sz="2800" b="1" spc="50" dirty="0" smtClean="0">
                <a:ln w="12700" cmpd="sng">
                  <a:noFill/>
                  <a:prstDash val="solid"/>
                </a:ln>
                <a:solidFill>
                  <a:schemeClr val="accent6">
                    <a:tint val="1000"/>
                  </a:schemeClr>
                </a:solidFill>
                <a:effectLst>
                  <a:glow rad="53100">
                    <a:schemeClr val="accent6">
                      <a:satMod val="180000"/>
                      <a:alpha val="30000"/>
                    </a:schemeClr>
                  </a:glow>
                </a:effectLst>
                <a:latin typeface="+mn-lt"/>
              </a:rPr>
              <a:t>STEP </a:t>
            </a:r>
            <a:r>
              <a:rPr lang="en-US" sz="2800" b="1" spc="50" dirty="0" smtClean="0">
                <a:ln w="12700" cmpd="sng">
                  <a:noFill/>
                  <a:prstDash val="solid"/>
                </a:ln>
                <a:solidFill>
                  <a:schemeClr val="accent6">
                    <a:tint val="1000"/>
                  </a:schemeClr>
                </a:solidFill>
                <a:effectLst>
                  <a:glow rad="53100">
                    <a:schemeClr val="accent6">
                      <a:satMod val="180000"/>
                      <a:alpha val="30000"/>
                    </a:schemeClr>
                  </a:glow>
                </a:effectLst>
              </a:rPr>
              <a:t>3</a:t>
            </a:r>
            <a:r>
              <a:rPr lang="en-US" sz="2800" b="1" spc="50" dirty="0" smtClean="0">
                <a:ln w="12700" cmpd="sng">
                  <a:noFill/>
                  <a:prstDash val="solid"/>
                </a:ln>
                <a:solidFill>
                  <a:schemeClr val="accent6">
                    <a:tint val="1000"/>
                  </a:schemeClr>
                </a:solidFill>
                <a:effectLst>
                  <a:glow rad="53100">
                    <a:schemeClr val="accent6">
                      <a:satMod val="180000"/>
                      <a:alpha val="30000"/>
                    </a:schemeClr>
                  </a:glow>
                </a:effectLst>
                <a:latin typeface="+mn-lt"/>
              </a:rPr>
              <a:t>.</a:t>
            </a:r>
            <a:endParaRPr lang="en-US" sz="2800" b="1" spc="50" dirty="0" smtClean="0">
              <a:ln w="12700" cmpd="sng">
                <a:noFill/>
                <a:prstDash val="solid"/>
              </a:ln>
              <a:solidFill>
                <a:schemeClr val="accent6">
                  <a:tint val="1000"/>
                </a:schemeClr>
              </a:solidFill>
              <a:effectLst>
                <a:glow rad="53100">
                  <a:schemeClr val="accent6">
                    <a:satMod val="180000"/>
                    <a:alpha val="30000"/>
                  </a:schemeClr>
                </a:glow>
              </a:effectLst>
              <a:latin typeface="+mn-lt"/>
            </a:endParaRPr>
          </a:p>
          <a:p>
            <a:pPr marL="0" lvl="1" indent="3175" algn="ctr">
              <a:spcBef>
                <a:spcPct val="20000"/>
              </a:spcBef>
            </a:pPr>
            <a:r>
              <a:rPr lang="en-US" sz="1600" b="1" dirty="0" smtClean="0">
                <a:solidFill>
                  <a:schemeClr val="bg1"/>
                </a:solidFill>
                <a:latin typeface="+mn-lt"/>
              </a:rPr>
              <a:t>Customer confirms info and submits payment.</a:t>
            </a:r>
            <a:endParaRPr lang="en-US" sz="1600" b="1" dirty="0">
              <a:solidFill>
                <a:schemeClr val="bg1"/>
              </a:solidFill>
              <a:latin typeface="+mn-lt"/>
            </a:endParaRPr>
          </a:p>
          <a:p>
            <a:pPr marL="0" lvl="1" indent="3175" algn="ctr">
              <a:spcBef>
                <a:spcPct val="20000"/>
              </a:spcBef>
            </a:pPr>
            <a:endParaRPr lang="en-US" sz="2800" b="1" dirty="0" smtClean="0">
              <a:solidFill>
                <a:schemeClr val="bg1"/>
              </a:solidFill>
              <a:latin typeface="+mn-lt"/>
            </a:endParaRPr>
          </a:p>
        </p:txBody>
      </p:sp>
      <p:sp>
        <p:nvSpPr>
          <p:cNvPr id="12" name="TextBox 11"/>
          <p:cNvSpPr txBox="1"/>
          <p:nvPr/>
        </p:nvSpPr>
        <p:spPr>
          <a:xfrm>
            <a:off x="6235908" y="4586990"/>
            <a:ext cx="1798820"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An email is sent to the customer to confirm the payment</a:t>
            </a:r>
            <a:endParaRPr lang="en-US" dirty="0"/>
          </a:p>
        </p:txBody>
      </p:sp>
      <p:sp>
        <p:nvSpPr>
          <p:cNvPr id="13" name="Rectangle 12"/>
          <p:cNvSpPr/>
          <p:nvPr/>
        </p:nvSpPr>
        <p:spPr>
          <a:xfrm>
            <a:off x="0" y="847023"/>
            <a:ext cx="9144000" cy="16362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95400"/>
            <a:ext cx="9144000" cy="4525963"/>
          </a:xfrm>
        </p:spPr>
        <p:txBody>
          <a:bodyPr rtlCol="0">
            <a:normAutofit/>
          </a:bodyPr>
          <a:lstStyle/>
          <a:p>
            <a:pPr algn="ctr" fontAlgn="auto">
              <a:spcAft>
                <a:spcPts val="0"/>
              </a:spcAft>
              <a:buFont typeface="Arial" pitchFamily="34" charset="0"/>
              <a:buNone/>
              <a:defRPr/>
            </a:pPr>
            <a:r>
              <a:rPr lang="en-US" sz="54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Thank You</a:t>
            </a:r>
          </a:p>
          <a:p>
            <a:pPr algn="ctr" fontAlgn="auto">
              <a:spcAft>
                <a:spcPts val="0"/>
              </a:spcAft>
              <a:buFont typeface="Arial" pitchFamily="34" charset="0"/>
              <a:buNone/>
              <a:defRPr/>
            </a:pPr>
            <a:r>
              <a:rPr lang="en-US" dirty="0" smtClean="0">
                <a:solidFill>
                  <a:schemeClr val="tx2">
                    <a:lumMod val="10000"/>
                  </a:schemeClr>
                </a:solidFill>
              </a:rPr>
              <a:t>Contact  your Service Account Manager </a:t>
            </a:r>
            <a:br>
              <a:rPr lang="en-US" dirty="0" smtClean="0">
                <a:solidFill>
                  <a:schemeClr val="tx2">
                    <a:lumMod val="10000"/>
                  </a:schemeClr>
                </a:solidFill>
              </a:rPr>
            </a:br>
            <a:r>
              <a:rPr lang="en-US" dirty="0" smtClean="0">
                <a:solidFill>
                  <a:schemeClr val="tx2">
                    <a:lumMod val="10000"/>
                  </a:schemeClr>
                </a:solidFill>
              </a:rPr>
              <a:t>for any additional information.</a:t>
            </a:r>
          </a:p>
          <a:p>
            <a:pPr algn="ctr" fontAlgn="auto">
              <a:spcAft>
                <a:spcPts val="0"/>
              </a:spcAft>
              <a:buFont typeface="Arial" pitchFamily="34" charset="0"/>
              <a:buNone/>
              <a:defRPr/>
            </a:pPr>
            <a:r>
              <a:rPr lang="en-US" smtClean="0">
                <a:solidFill>
                  <a:schemeClr val="tx2">
                    <a:lumMod val="10000"/>
                  </a:schemeClr>
                </a:solidFill>
              </a:rPr>
              <a:t>Hours: 8am-5pm CST</a:t>
            </a:r>
            <a:endParaRPr lang="en-US" dirty="0" smtClean="0">
              <a:solidFill>
                <a:schemeClr val="tx2">
                  <a:lumMod val="10000"/>
                </a:schemeClr>
              </a:solidFill>
            </a:endParaRPr>
          </a:p>
          <a:p>
            <a:pPr algn="ctr" fontAlgn="auto">
              <a:spcAft>
                <a:spcPts val="0"/>
              </a:spcAft>
              <a:buFont typeface="Arial" pitchFamily="34" charset="0"/>
              <a:buNone/>
              <a:defRPr/>
            </a:pPr>
            <a:endParaRPr lang="en-US" dirty="0" smtClean="0">
              <a:solidFill>
                <a:srgbClr val="000000"/>
              </a:solidFill>
            </a:endParaRPr>
          </a:p>
          <a:p>
            <a:pPr algn="ctr" fontAlgn="auto">
              <a:spcAft>
                <a:spcPts val="0"/>
              </a:spcAft>
              <a:buFont typeface="Arial" pitchFamily="34" charset="0"/>
              <a:buNone/>
              <a:defRPr/>
            </a:pPr>
            <a:endParaRPr lang="en-US" dirty="0" smtClean="0">
              <a:solidFill>
                <a:srgbClr val="000000"/>
              </a:solidFill>
            </a:endParaRPr>
          </a:p>
          <a:p>
            <a:pPr algn="ctr" fontAlgn="auto">
              <a:spcAft>
                <a:spcPts val="0"/>
              </a:spcAft>
              <a:buFont typeface="Arial" pitchFamily="34" charset="0"/>
              <a:buNone/>
              <a:defRPr/>
            </a:pPr>
            <a:r>
              <a:rPr lang="en-US" dirty="0" smtClean="0">
                <a:solidFill>
                  <a:schemeClr val="tx2">
                    <a:lumMod val="90000"/>
                  </a:schemeClr>
                </a:solidFill>
              </a:rPr>
              <a:t>Voice: </a:t>
            </a:r>
            <a:r>
              <a:rPr lang="en-US" dirty="0" smtClean="0">
                <a:solidFill>
                  <a:srgbClr val="000000"/>
                </a:solidFill>
              </a:rPr>
              <a:t>866.917.7368  </a:t>
            </a:r>
          </a:p>
          <a:p>
            <a:pPr algn="ctr" fontAlgn="auto">
              <a:spcAft>
                <a:spcPts val="0"/>
              </a:spcAft>
              <a:buFont typeface="Arial" pitchFamily="34" charset="0"/>
              <a:buNone/>
              <a:defRPr/>
            </a:pPr>
            <a:r>
              <a:rPr lang="en-US" dirty="0" smtClean="0">
                <a:solidFill>
                  <a:schemeClr val="tx2">
                    <a:lumMod val="90000"/>
                  </a:schemeClr>
                </a:solidFill>
              </a:rPr>
              <a:t>Email: </a:t>
            </a:r>
            <a:r>
              <a:rPr lang="en-US" dirty="0" smtClean="0">
                <a:solidFill>
                  <a:srgbClr val="000000"/>
                </a:solidFill>
              </a:rPr>
              <a:t>CustomerService@PaymentServiceNetwork.com</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06316"/>
            <a:ext cx="9144000" cy="1143000"/>
          </a:xfrm>
        </p:spPr>
        <p:style>
          <a:lnRef idx="0">
            <a:schemeClr val="accent5"/>
          </a:lnRef>
          <a:fillRef idx="3">
            <a:schemeClr val="accent5"/>
          </a:fillRef>
          <a:effectRef idx="3">
            <a:schemeClr val="accent5"/>
          </a:effectRef>
          <a:fontRef idx="minor">
            <a:schemeClr val="lt1"/>
          </a:fontRef>
        </p:style>
        <p:txBody>
          <a:bodyPr/>
          <a:lstStyle/>
          <a:p>
            <a:pPr marL="1603375" indent="-1603375"/>
            <a:r>
              <a:rPr lang="en-US" sz="3200" dirty="0" smtClean="0">
                <a:solidFill>
                  <a:schemeClr val="bg1"/>
                </a:solidFill>
              </a:rPr>
              <a:t>   PART 1: Customer validation for integrated payment accounts</a:t>
            </a:r>
            <a:endParaRPr lang="en-US" sz="3200" dirty="0">
              <a:solidFill>
                <a:schemeClr val="bg1"/>
              </a:solidFill>
            </a:endParaRPr>
          </a:p>
        </p:txBody>
      </p:sp>
      <p:sp>
        <p:nvSpPr>
          <p:cNvPr id="5" name="TextBox 4"/>
          <p:cNvSpPr txBox="1"/>
          <p:nvPr/>
        </p:nvSpPr>
        <p:spPr>
          <a:xfrm>
            <a:off x="1629077" y="3724977"/>
            <a:ext cx="5885847" cy="1477328"/>
          </a:xfrm>
          <a:prstGeom prst="rect">
            <a:avLst/>
          </a:prstGeom>
          <a:noFill/>
        </p:spPr>
        <p:txBody>
          <a:bodyPr wrap="square" rtlCol="0">
            <a:spAutoFit/>
          </a:bodyPr>
          <a:lstStyle/>
          <a:p>
            <a:pPr algn="just"/>
            <a:r>
              <a:rPr lang="en-US" dirty="0" smtClean="0"/>
              <a:t>Please keep in mind, that because PSN can customize its services for each business, there may be variances in the slides and explanations shown. If you have any questions as to how your customers pay, contact your Service Account Manager.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48650" y="990600"/>
            <a:ext cx="8534400" cy="838200"/>
          </a:xfrm>
        </p:spPr>
        <p:txBody>
          <a:bodyPr/>
          <a:lstStyle/>
          <a:p>
            <a:pPr>
              <a:buNone/>
            </a:pPr>
            <a:r>
              <a:rPr lang="en-US" sz="2000" dirty="0" smtClean="0">
                <a:solidFill>
                  <a:srgbClr val="FF0000"/>
                </a:solidFill>
              </a:rPr>
              <a:t>Validation process…</a:t>
            </a:r>
          </a:p>
          <a:p>
            <a:pPr marL="231775" lvl="1" indent="-227013">
              <a:buNone/>
            </a:pPr>
            <a:r>
              <a:rPr lang="en-US" sz="1600" dirty="0" smtClean="0"/>
              <a:t>If you pass your customer data to PSN, your customer will validate themselves</a:t>
            </a:r>
            <a:endParaRPr lang="en-US" sz="1600" dirty="0" smtClean="0"/>
          </a:p>
          <a:p>
            <a:pPr marL="971550" lvl="1" indent="-514350">
              <a:buFont typeface="+mj-lt"/>
              <a:buAutoNum type="arabicPeriod"/>
            </a:pPr>
            <a:endParaRPr lang="en-US" sz="1600" dirty="0"/>
          </a:p>
        </p:txBody>
      </p:sp>
      <p:sp>
        <p:nvSpPr>
          <p:cNvPr id="10" name="Title 1"/>
          <p:cNvSpPr>
            <a:spLocks noGrp="1"/>
          </p:cNvSpPr>
          <p:nvPr>
            <p:ph type="title"/>
          </p:nvPr>
        </p:nvSpPr>
        <p:spPr>
          <a:xfrm>
            <a:off x="0" y="0"/>
            <a:ext cx="8610600" cy="1143000"/>
          </a:xfrm>
        </p:spPr>
        <p:txBody>
          <a:bodyPr rtlCol="0">
            <a:normAutofit/>
          </a:bodyPr>
          <a:lstStyle/>
          <a:p>
            <a:pPr algn="l" fontAlgn="auto">
              <a:spcAft>
                <a:spcPts val="0"/>
              </a:spcAft>
              <a:defRPr/>
            </a:pPr>
            <a:r>
              <a:rPr lang="en-US" dirty="0" smtClean="0">
                <a:latin typeface="+mn-lt"/>
              </a:rPr>
              <a:t> </a:t>
            </a:r>
            <a:r>
              <a:rPr lang="en-US" dirty="0" smtClean="0">
                <a:latin typeface="+mn-lt"/>
              </a:rPr>
              <a:t>  Customer’s first visit</a:t>
            </a:r>
            <a:endParaRPr lang="en-US" sz="4800" dirty="0">
              <a:latin typeface="+mn-lt"/>
            </a:endParaRPr>
          </a:p>
        </p:txBody>
      </p:sp>
      <p:pic>
        <p:nvPicPr>
          <p:cNvPr id="1027" name="Picture 3"/>
          <p:cNvPicPr>
            <a:picLocks noChangeAspect="1" noChangeArrowheads="1"/>
          </p:cNvPicPr>
          <p:nvPr/>
        </p:nvPicPr>
        <p:blipFill>
          <a:blip r:embed="rId2" cstate="print"/>
          <a:srcRect t="10833" b="5449"/>
          <a:stretch>
            <a:fillRect/>
          </a:stretch>
        </p:blipFill>
        <p:spPr bwMode="auto">
          <a:xfrm>
            <a:off x="1981200" y="1655545"/>
            <a:ext cx="6766560" cy="4531895"/>
          </a:xfrm>
          <a:prstGeom prst="rect">
            <a:avLst/>
          </a:prstGeom>
          <a:ln>
            <a:noFill/>
          </a:ln>
          <a:effectLst>
            <a:outerShdw blurRad="292100" dist="139700" dir="2700000" algn="tl" rotWithShape="0">
              <a:srgbClr val="333333">
                <a:alpha val="65000"/>
              </a:srgbClr>
            </a:outerShdw>
          </a:effectLst>
        </p:spPr>
      </p:pic>
      <p:sp>
        <p:nvSpPr>
          <p:cNvPr id="22" name="Content Placeholder 6"/>
          <p:cNvSpPr txBox="1">
            <a:spLocks/>
          </p:cNvSpPr>
          <p:nvPr/>
        </p:nvSpPr>
        <p:spPr bwMode="auto">
          <a:xfrm>
            <a:off x="152400" y="3124200"/>
            <a:ext cx="1828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3038" marR="0" lvl="1" indent="-169863"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1600" b="1" i="0" u="none" strike="noStrike" kern="1200" cap="none" spc="0" normalizeH="0" baseline="0" noProof="0" dirty="0" smtClean="0">
                <a:ln>
                  <a:noFill/>
                </a:ln>
                <a:solidFill>
                  <a:schemeClr val="accent2">
                    <a:lumMod val="50000"/>
                  </a:schemeClr>
                </a:solidFill>
                <a:effectLst/>
                <a:uLnTx/>
                <a:uFillTx/>
                <a:latin typeface="+mn-lt"/>
                <a:ea typeface="+mn-ea"/>
                <a:cs typeface="+mn-cs"/>
              </a:rPr>
              <a:t>Customer should select </a:t>
            </a:r>
            <a:r>
              <a:rPr kumimoji="0" lang="en-US" sz="1600" b="1" i="0" u="none" strike="noStrike" kern="1200" cap="none" spc="0" normalizeH="0" baseline="0" noProof="0" dirty="0" smtClean="0">
                <a:ln>
                  <a:noFill/>
                </a:ln>
                <a:solidFill>
                  <a:srgbClr val="FF0000"/>
                </a:solidFill>
                <a:effectLst/>
                <a:uLnTx/>
                <a:uFillTx/>
                <a:latin typeface="+mn-lt"/>
                <a:ea typeface="+mn-ea"/>
                <a:cs typeface="+mn-cs"/>
              </a:rPr>
              <a:t>Register </a:t>
            </a:r>
            <a:r>
              <a:rPr kumimoji="0" lang="en-US" sz="1600" b="1" i="0" u="none" strike="noStrike" kern="1200" cap="none" spc="0" normalizeH="0" baseline="0" noProof="0" dirty="0" smtClean="0">
                <a:ln>
                  <a:noFill/>
                </a:ln>
                <a:solidFill>
                  <a:schemeClr val="accent2">
                    <a:lumMod val="50000"/>
                  </a:schemeClr>
                </a:solidFill>
                <a:effectLst/>
                <a:uLnTx/>
                <a:uFillTx/>
                <a:latin typeface="+mn-lt"/>
                <a:ea typeface="+mn-ea"/>
                <a:cs typeface="+mn-cs"/>
              </a:rPr>
              <a:t>the first time they go</a:t>
            </a:r>
            <a:r>
              <a:rPr kumimoji="0" lang="en-US" sz="1600" b="1" i="0" u="none" strike="noStrike" kern="1200" cap="none" spc="0" normalizeH="0" noProof="0" dirty="0" smtClean="0">
                <a:ln>
                  <a:noFill/>
                </a:ln>
                <a:solidFill>
                  <a:schemeClr val="accent2">
                    <a:lumMod val="50000"/>
                  </a:schemeClr>
                </a:solidFill>
                <a:effectLst/>
                <a:uLnTx/>
                <a:uFillTx/>
                <a:latin typeface="+mn-lt"/>
                <a:ea typeface="+mn-ea"/>
                <a:cs typeface="+mn-cs"/>
              </a:rPr>
              <a:t> online to make a payment or view a bill</a:t>
            </a:r>
            <a:endParaRPr kumimoji="0" lang="en-US" sz="1600" b="1"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971550" marR="0" lvl="1" indent="-51435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US" sz="1600" b="1"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sp>
        <p:nvSpPr>
          <p:cNvPr id="23" name="Rounded Rectangle 22"/>
          <p:cNvSpPr/>
          <p:nvPr/>
        </p:nvSpPr>
        <p:spPr>
          <a:xfrm>
            <a:off x="2209800" y="3886200"/>
            <a:ext cx="30480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676400" y="3581400"/>
            <a:ext cx="6096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847023"/>
            <a:ext cx="9144000" cy="1636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11261" b="5687"/>
          <a:stretch>
            <a:fillRect/>
          </a:stretch>
        </p:blipFill>
        <p:spPr bwMode="auto">
          <a:xfrm>
            <a:off x="2057400" y="1676400"/>
            <a:ext cx="6766560" cy="4495800"/>
          </a:xfrm>
          <a:prstGeom prst="rect">
            <a:avLst/>
          </a:prstGeom>
          <a:ln>
            <a:noFill/>
          </a:ln>
          <a:effectLst>
            <a:outerShdw blurRad="292100" dist="139700" dir="2700000" algn="tl" rotWithShape="0">
              <a:srgbClr val="333333">
                <a:alpha val="65000"/>
              </a:srgbClr>
            </a:outerShdw>
          </a:effectLst>
        </p:spPr>
      </p:pic>
      <p:sp>
        <p:nvSpPr>
          <p:cNvPr id="10" name="Title 1"/>
          <p:cNvSpPr>
            <a:spLocks noGrp="1"/>
          </p:cNvSpPr>
          <p:nvPr>
            <p:ph type="title"/>
          </p:nvPr>
        </p:nvSpPr>
        <p:spPr>
          <a:xfrm>
            <a:off x="0" y="0"/>
            <a:ext cx="8610600" cy="1143000"/>
          </a:xfrm>
        </p:spPr>
        <p:txBody>
          <a:bodyPr rtlCol="0">
            <a:normAutofit/>
          </a:bodyPr>
          <a:lstStyle/>
          <a:p>
            <a:pPr algn="l" fontAlgn="auto">
              <a:spcAft>
                <a:spcPts val="0"/>
              </a:spcAft>
              <a:defRPr/>
            </a:pPr>
            <a:r>
              <a:rPr lang="en-US" dirty="0" smtClean="0">
                <a:latin typeface="+mn-lt"/>
              </a:rPr>
              <a:t>  Authentication process</a:t>
            </a:r>
            <a:endParaRPr lang="en-US" sz="4800" dirty="0">
              <a:latin typeface="+mn-lt"/>
            </a:endParaRPr>
          </a:p>
        </p:txBody>
      </p:sp>
      <p:sp>
        <p:nvSpPr>
          <p:cNvPr id="22" name="Content Placeholder 6"/>
          <p:cNvSpPr txBox="1">
            <a:spLocks/>
          </p:cNvSpPr>
          <p:nvPr/>
        </p:nvSpPr>
        <p:spPr bwMode="auto">
          <a:xfrm>
            <a:off x="104274" y="1905000"/>
            <a:ext cx="2109537"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3038" marR="0" lvl="1" indent="-169863" algn="l" defTabSz="914400" rtl="0" eaLnBrk="1" fontAlgn="base" latinLnBrk="0" hangingPunct="1">
              <a:lnSpc>
                <a:spcPct val="100000"/>
              </a:lnSpc>
              <a:spcBef>
                <a:spcPct val="20000"/>
              </a:spcBef>
              <a:spcAft>
                <a:spcPct val="0"/>
              </a:spcAft>
              <a:buClrTx/>
              <a:buSzTx/>
              <a:buFont typeface="+mj-lt"/>
              <a:buAutoNum type="arabicPeriod" startAt="2"/>
              <a:tabLst/>
              <a:defRPr/>
            </a:pPr>
            <a:r>
              <a:rPr kumimoji="0" lang="en-US" sz="16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Customer will enter their:</a:t>
            </a:r>
          </a:p>
          <a:p>
            <a:pPr marL="350838" lvl="2" indent="-169863">
              <a:spcBef>
                <a:spcPct val="20000"/>
              </a:spcBef>
              <a:buFont typeface="Arial" pitchFamily="34" charset="0"/>
              <a:buChar char="•"/>
            </a:pPr>
            <a:r>
              <a:rPr kumimoji="0" lang="en-US" sz="16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Customer</a:t>
            </a:r>
            <a:r>
              <a:rPr kumimoji="0" lang="en-US" sz="1600" b="1"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br>
              <a:rPr kumimoji="0" lang="en-US" sz="1600" b="1" i="0" u="none" strike="noStrike" kern="1200" cap="none" spc="0" normalizeH="0" noProof="0" dirty="0" smtClean="0">
                <a:ln>
                  <a:noFill/>
                </a:ln>
                <a:solidFill>
                  <a:schemeClr val="tx1">
                    <a:lumMod val="75000"/>
                    <a:lumOff val="25000"/>
                  </a:schemeClr>
                </a:solidFill>
                <a:effectLst/>
                <a:uLnTx/>
                <a:uFillTx/>
                <a:latin typeface="+mn-lt"/>
                <a:ea typeface="+mn-ea"/>
                <a:cs typeface="+mn-cs"/>
              </a:rPr>
            </a:br>
            <a:r>
              <a:rPr kumimoji="0" lang="en-US" sz="1600" b="1" i="0" u="none" strike="noStrike" kern="1200" cap="none" spc="0" normalizeH="0" noProof="0" dirty="0" smtClean="0">
                <a:ln>
                  <a:noFill/>
                </a:ln>
                <a:solidFill>
                  <a:schemeClr val="tx1">
                    <a:lumMod val="75000"/>
                    <a:lumOff val="25000"/>
                  </a:schemeClr>
                </a:solidFill>
                <a:effectLst/>
                <a:uLnTx/>
                <a:uFillTx/>
                <a:latin typeface="+mn-lt"/>
                <a:ea typeface="+mn-ea"/>
                <a:cs typeface="+mn-cs"/>
              </a:rPr>
              <a:t>Account </a:t>
            </a:r>
            <a:r>
              <a:rPr kumimoji="0" lang="en-US" sz="1600" b="1" i="0" u="none" strike="noStrike" kern="1200" cap="none" spc="0" normalizeH="0" noProof="0" dirty="0" smtClean="0">
                <a:ln>
                  <a:noFill/>
                </a:ln>
                <a:solidFill>
                  <a:schemeClr val="tx1">
                    <a:lumMod val="75000"/>
                    <a:lumOff val="25000"/>
                  </a:schemeClr>
                </a:solidFill>
                <a:effectLst/>
                <a:uLnTx/>
                <a:uFillTx/>
                <a:latin typeface="+mn-lt"/>
                <a:ea typeface="+mn-ea"/>
                <a:cs typeface="+mn-cs"/>
              </a:rPr>
              <a:t>Number</a:t>
            </a:r>
          </a:p>
          <a:p>
            <a:pPr marL="350838" lvl="2" indent="-169863">
              <a:spcBef>
                <a:spcPct val="20000"/>
              </a:spcBef>
              <a:buFont typeface="Arial" pitchFamily="34" charset="0"/>
              <a:buChar char="•"/>
            </a:pPr>
            <a:r>
              <a:rPr lang="en-US" sz="1600" b="1" dirty="0" smtClean="0">
                <a:solidFill>
                  <a:schemeClr val="tx1">
                    <a:lumMod val="75000"/>
                    <a:lumOff val="25000"/>
                  </a:schemeClr>
                </a:solidFill>
                <a:latin typeface="+mn-lt"/>
              </a:rPr>
              <a:t>First Name </a:t>
            </a:r>
            <a:r>
              <a:rPr lang="en-US" sz="1100" dirty="0" smtClean="0">
                <a:solidFill>
                  <a:schemeClr val="tx1">
                    <a:lumMod val="75000"/>
                    <a:lumOff val="25000"/>
                  </a:schemeClr>
                </a:solidFill>
                <a:latin typeface="+mn-lt"/>
              </a:rPr>
              <a:t>(optional)</a:t>
            </a:r>
          </a:p>
          <a:p>
            <a:pPr marL="350838" lvl="2" indent="-169863">
              <a:spcBef>
                <a:spcPct val="20000"/>
              </a:spcBef>
              <a:buFont typeface="Arial" pitchFamily="34" charset="0"/>
              <a:buChar char="•"/>
            </a:pPr>
            <a:r>
              <a:rPr kumimoji="0" lang="en-US" sz="1600" b="1" i="0" u="none" strike="noStrike" kern="1200" cap="none" spc="0" normalizeH="0" noProof="0" dirty="0" smtClean="0">
                <a:ln>
                  <a:noFill/>
                </a:ln>
                <a:solidFill>
                  <a:schemeClr val="tx1">
                    <a:lumMod val="75000"/>
                    <a:lumOff val="25000"/>
                  </a:schemeClr>
                </a:solidFill>
                <a:effectLst/>
                <a:uLnTx/>
                <a:uFillTx/>
                <a:latin typeface="+mn-lt"/>
                <a:ea typeface="+mn-ea"/>
                <a:cs typeface="+mn-cs"/>
              </a:rPr>
              <a:t>Last Name </a:t>
            </a:r>
          </a:p>
          <a:p>
            <a:pPr marL="169863" lvl="2" indent="-169863">
              <a:spcBef>
                <a:spcPct val="20000"/>
              </a:spcBef>
            </a:pPr>
            <a:r>
              <a:rPr lang="en-US" sz="1600" b="1" noProof="0" dirty="0" smtClean="0">
                <a:solidFill>
                  <a:srgbClr val="FFFF00"/>
                </a:solidFill>
                <a:latin typeface="+mn-lt"/>
              </a:rPr>
              <a:t>HELP: </a:t>
            </a:r>
            <a:r>
              <a:rPr lang="en-US" sz="1600" b="1" noProof="0" dirty="0" smtClean="0">
                <a:solidFill>
                  <a:schemeClr val="tx1">
                    <a:lumMod val="75000"/>
                    <a:lumOff val="25000"/>
                  </a:schemeClr>
                </a:solidFill>
                <a:latin typeface="+mn-lt"/>
              </a:rPr>
              <a:t>Their name should be entered as it is listed on </a:t>
            </a:r>
            <a:br>
              <a:rPr lang="en-US" sz="1600" b="1" noProof="0" dirty="0" smtClean="0">
                <a:solidFill>
                  <a:schemeClr val="tx1">
                    <a:lumMod val="75000"/>
                    <a:lumOff val="25000"/>
                  </a:schemeClr>
                </a:solidFill>
                <a:latin typeface="+mn-lt"/>
              </a:rPr>
            </a:br>
            <a:r>
              <a:rPr lang="en-US" sz="1600" b="1" noProof="0" dirty="0" smtClean="0">
                <a:solidFill>
                  <a:schemeClr val="tx1">
                    <a:lumMod val="75000"/>
                    <a:lumOff val="25000"/>
                  </a:schemeClr>
                </a:solidFill>
                <a:latin typeface="+mn-lt"/>
              </a:rPr>
              <a:t>their bill</a:t>
            </a:r>
          </a:p>
          <a:p>
            <a:pPr marL="342900" lvl="2" indent="-169863">
              <a:spcBef>
                <a:spcPct val="20000"/>
              </a:spcBef>
              <a:buFont typeface="Arial" pitchFamily="34" charset="0"/>
              <a:buChar char="•"/>
            </a:pPr>
            <a:r>
              <a:rPr lang="en-US" sz="1600" b="1" noProof="0" dirty="0" smtClean="0">
                <a:solidFill>
                  <a:schemeClr val="tx1">
                    <a:lumMod val="75000"/>
                    <a:lumOff val="25000"/>
                  </a:schemeClr>
                </a:solidFill>
                <a:latin typeface="+mn-lt"/>
              </a:rPr>
              <a:t>Select “Search”</a:t>
            </a:r>
            <a:endParaRPr kumimoji="0" lang="en-US" sz="16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971550" marR="0" lvl="1" indent="-514350" algn="l" defTabSz="914400" rtl="0" eaLnBrk="1" fontAlgn="base" latinLnBrk="0" hangingPunct="1">
              <a:lnSpc>
                <a:spcPct val="100000"/>
              </a:lnSpc>
              <a:spcBef>
                <a:spcPct val="20000"/>
              </a:spcBef>
              <a:spcAft>
                <a:spcPct val="0"/>
              </a:spcAft>
              <a:buClrTx/>
              <a:buSzTx/>
              <a:buFont typeface="+mj-lt"/>
              <a:buAutoNum type="arabicPeriod" startAt="2"/>
              <a:tabLst/>
              <a:defRPr/>
            </a:pPr>
            <a:endParaRPr kumimoji="0" lang="en-US" sz="1600" b="1"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cxnSp>
        <p:nvCxnSpPr>
          <p:cNvPr id="25" name="Straight Connector 24"/>
          <p:cNvCxnSpPr/>
          <p:nvPr/>
        </p:nvCxnSpPr>
        <p:spPr>
          <a:xfrm>
            <a:off x="1963554" y="2743200"/>
            <a:ext cx="703446"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2" cstate="print"/>
          <a:srcRect l="36036" t="56306" r="49324" b="38064"/>
          <a:stretch>
            <a:fillRect/>
          </a:stretch>
        </p:blipFill>
        <p:spPr bwMode="auto">
          <a:xfrm>
            <a:off x="3931920" y="2759825"/>
            <a:ext cx="1554480" cy="211975"/>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l="36036" t="56306" r="49324" b="38064"/>
          <a:stretch>
            <a:fillRect/>
          </a:stretch>
        </p:blipFill>
        <p:spPr bwMode="auto">
          <a:xfrm>
            <a:off x="3810000" y="2971802"/>
            <a:ext cx="457200" cy="152398"/>
          </a:xfrm>
          <a:prstGeom prst="rect">
            <a:avLst/>
          </a:prstGeom>
          <a:noFill/>
          <a:ln w="9525">
            <a:noFill/>
            <a:miter lim="800000"/>
            <a:headEnd/>
            <a:tailEnd/>
          </a:ln>
        </p:spPr>
      </p:pic>
      <p:sp>
        <p:nvSpPr>
          <p:cNvPr id="9" name="Rounded Rectangle 8"/>
          <p:cNvSpPr/>
          <p:nvPr/>
        </p:nvSpPr>
        <p:spPr>
          <a:xfrm>
            <a:off x="2667000" y="3124200"/>
            <a:ext cx="22860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l="36036" t="56306" r="49324" b="38064"/>
          <a:stretch>
            <a:fillRect/>
          </a:stretch>
        </p:blipFill>
        <p:spPr bwMode="auto">
          <a:xfrm>
            <a:off x="6578602" y="2819400"/>
            <a:ext cx="1280160" cy="174567"/>
          </a:xfrm>
          <a:prstGeom prst="rect">
            <a:avLst/>
          </a:prstGeom>
          <a:noFill/>
          <a:ln w="9525">
            <a:noFill/>
            <a:miter lim="800000"/>
            <a:headEnd/>
            <a:tailEnd/>
          </a:ln>
        </p:spPr>
      </p:pic>
      <p:sp>
        <p:nvSpPr>
          <p:cNvPr id="14" name="TextBox 13"/>
          <p:cNvSpPr txBox="1"/>
          <p:nvPr/>
        </p:nvSpPr>
        <p:spPr>
          <a:xfrm>
            <a:off x="3857325" y="2804481"/>
            <a:ext cx="1524000" cy="215444"/>
          </a:xfrm>
          <a:prstGeom prst="rect">
            <a:avLst/>
          </a:prstGeom>
          <a:noFill/>
        </p:spPr>
        <p:txBody>
          <a:bodyPr wrap="square" rtlCol="0">
            <a:spAutoFit/>
          </a:bodyPr>
          <a:lstStyle/>
          <a:p>
            <a:r>
              <a:rPr lang="en-US" sz="800" dirty="0" smtClean="0"/>
              <a:t>Your Name  Appears Here</a:t>
            </a:r>
            <a:endParaRPr lang="en-US" sz="800" dirty="0"/>
          </a:p>
        </p:txBody>
      </p:sp>
      <p:sp>
        <p:nvSpPr>
          <p:cNvPr id="15" name="TextBox 14"/>
          <p:cNvSpPr txBox="1"/>
          <p:nvPr/>
        </p:nvSpPr>
        <p:spPr>
          <a:xfrm>
            <a:off x="6502600" y="2802881"/>
            <a:ext cx="1524000" cy="215444"/>
          </a:xfrm>
          <a:prstGeom prst="rect">
            <a:avLst/>
          </a:prstGeom>
          <a:noFill/>
        </p:spPr>
        <p:txBody>
          <a:bodyPr wrap="square" rtlCol="0">
            <a:spAutoFit/>
          </a:bodyPr>
          <a:lstStyle/>
          <a:p>
            <a:r>
              <a:rPr lang="en-US" sz="800" dirty="0" smtClean="0"/>
              <a:t>Your Name  Appears Here</a:t>
            </a:r>
            <a:endParaRPr lang="en-US" sz="800" dirty="0"/>
          </a:p>
        </p:txBody>
      </p:sp>
      <p:sp>
        <p:nvSpPr>
          <p:cNvPr id="16" name="TextBox 15"/>
          <p:cNvSpPr txBox="1"/>
          <p:nvPr/>
        </p:nvSpPr>
        <p:spPr>
          <a:xfrm>
            <a:off x="3759475" y="2947256"/>
            <a:ext cx="1524000" cy="215444"/>
          </a:xfrm>
          <a:prstGeom prst="rect">
            <a:avLst/>
          </a:prstGeom>
          <a:noFill/>
        </p:spPr>
        <p:txBody>
          <a:bodyPr wrap="square" rtlCol="0">
            <a:spAutoFit/>
          </a:bodyPr>
          <a:lstStyle/>
          <a:p>
            <a:r>
              <a:rPr lang="en-US" sz="800" dirty="0" err="1" smtClean="0"/>
              <a:t>xxxxx</a:t>
            </a:r>
            <a:endParaRPr lang="en-US" sz="800" dirty="0"/>
          </a:p>
        </p:txBody>
      </p:sp>
      <p:pic>
        <p:nvPicPr>
          <p:cNvPr id="18" name="Picture 2"/>
          <p:cNvPicPr>
            <a:picLocks noChangeAspect="1" noChangeArrowheads="1"/>
          </p:cNvPicPr>
          <p:nvPr/>
        </p:nvPicPr>
        <p:blipFill>
          <a:blip r:embed="rId2" cstate="print"/>
          <a:srcRect l="43960" t="46465" r="53568" b="51673"/>
          <a:stretch>
            <a:fillRect/>
          </a:stretch>
        </p:blipFill>
        <p:spPr bwMode="auto">
          <a:xfrm>
            <a:off x="4649002" y="3272589"/>
            <a:ext cx="271572" cy="163630"/>
          </a:xfrm>
          <a:prstGeom prst="rect">
            <a:avLst/>
          </a:prstGeom>
          <a:ln>
            <a:noFill/>
          </a:ln>
          <a:effectLst/>
        </p:spPr>
      </p:pic>
      <p:sp>
        <p:nvSpPr>
          <p:cNvPr id="17" name="Rectangle 16"/>
          <p:cNvSpPr/>
          <p:nvPr/>
        </p:nvSpPr>
        <p:spPr>
          <a:xfrm>
            <a:off x="0" y="847023"/>
            <a:ext cx="9144000" cy="1636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srcRect t="11261" b="5687"/>
          <a:stretch>
            <a:fillRect/>
          </a:stretch>
        </p:blipFill>
        <p:spPr bwMode="auto">
          <a:xfrm>
            <a:off x="2038147" y="1666765"/>
            <a:ext cx="6766560" cy="4495800"/>
          </a:xfrm>
          <a:prstGeom prst="rect">
            <a:avLst/>
          </a:prstGeom>
          <a:ln>
            <a:noFill/>
          </a:ln>
          <a:effectLst>
            <a:outerShdw blurRad="292100" dist="139700" dir="2700000" algn="tl" rotWithShape="0">
              <a:srgbClr val="333333">
                <a:alpha val="65000"/>
              </a:srgbClr>
            </a:outerShdw>
          </a:effectLst>
        </p:spPr>
      </p:pic>
      <p:sp>
        <p:nvSpPr>
          <p:cNvPr id="22" name="Content Placeholder 6"/>
          <p:cNvSpPr txBox="1">
            <a:spLocks/>
          </p:cNvSpPr>
          <p:nvPr/>
        </p:nvSpPr>
        <p:spPr bwMode="auto">
          <a:xfrm>
            <a:off x="0" y="3031957"/>
            <a:ext cx="1981200" cy="2887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1" indent="-228600" algn="l" defTabSz="914400" rtl="0" eaLnBrk="1" fontAlgn="base" latinLnBrk="0" hangingPunct="1">
              <a:lnSpc>
                <a:spcPct val="100000"/>
              </a:lnSpc>
              <a:spcBef>
                <a:spcPct val="20000"/>
              </a:spcBef>
              <a:spcAft>
                <a:spcPct val="0"/>
              </a:spcAft>
              <a:buClrTx/>
              <a:buSzTx/>
              <a:buFont typeface="+mj-lt"/>
              <a:buAutoNum type="arabicPeriod" startAt="3"/>
              <a:tabLst/>
              <a:defRPr/>
            </a:pPr>
            <a:r>
              <a:rPr kumimoji="0" lang="en-US" sz="16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Customer</a:t>
            </a:r>
            <a:r>
              <a:rPr kumimoji="0" lang="en-US" sz="1600" b="1" i="0" u="none" strike="noStrike" kern="1200" cap="none" spc="0" normalizeH="0" noProof="0" dirty="0" smtClean="0">
                <a:ln>
                  <a:noFill/>
                </a:ln>
                <a:solidFill>
                  <a:schemeClr val="tx1">
                    <a:lumMod val="75000"/>
                    <a:lumOff val="25000"/>
                  </a:schemeClr>
                </a:solidFill>
                <a:effectLst/>
                <a:uLnTx/>
                <a:uFillTx/>
                <a:latin typeface="+mn-lt"/>
                <a:ea typeface="+mn-ea"/>
                <a:cs typeface="+mn-cs"/>
              </a:rPr>
              <a:t> info will appear at the bottom of the screen; if correct, they should click “Select”</a:t>
            </a:r>
          </a:p>
          <a:p>
            <a:pPr marL="115888" marR="0" lvl="1" indent="3175" algn="l" defTabSz="914400" rtl="0" eaLnBrk="1" fontAlgn="base" latinLnBrk="0" hangingPunct="1">
              <a:lnSpc>
                <a:spcPct val="100000"/>
              </a:lnSpc>
              <a:spcBef>
                <a:spcPct val="20000"/>
              </a:spcBef>
              <a:spcAft>
                <a:spcPct val="0"/>
              </a:spcAft>
              <a:buClrTx/>
              <a:buSzTx/>
              <a:tabLst/>
              <a:defRPr/>
            </a:pPr>
            <a:r>
              <a:rPr lang="en-US" sz="1600" b="1" i="1" baseline="0" dirty="0" smtClean="0">
                <a:solidFill>
                  <a:schemeClr val="tx1">
                    <a:lumMod val="75000"/>
                    <a:lumOff val="25000"/>
                  </a:schemeClr>
                </a:solidFill>
                <a:latin typeface="+mn-lt"/>
              </a:rPr>
              <a:t/>
            </a:r>
            <a:br>
              <a:rPr lang="en-US" sz="1600" b="1" i="1" baseline="0" dirty="0" smtClean="0">
                <a:solidFill>
                  <a:schemeClr val="tx1">
                    <a:lumMod val="75000"/>
                    <a:lumOff val="25000"/>
                  </a:schemeClr>
                </a:solidFill>
                <a:latin typeface="+mn-lt"/>
              </a:rPr>
            </a:br>
            <a:r>
              <a:rPr lang="en-US" sz="1600" b="1" i="1" baseline="0" dirty="0" smtClean="0">
                <a:solidFill>
                  <a:schemeClr val="tx1">
                    <a:lumMod val="75000"/>
                    <a:lumOff val="25000"/>
                  </a:schemeClr>
                </a:solidFill>
                <a:latin typeface="+mn-lt"/>
              </a:rPr>
              <a:t>PSN then authenticates and your customer</a:t>
            </a:r>
            <a:r>
              <a:rPr lang="en-US" sz="1600" b="1" i="1" dirty="0" smtClean="0">
                <a:solidFill>
                  <a:schemeClr val="tx1">
                    <a:lumMod val="75000"/>
                    <a:lumOff val="25000"/>
                  </a:schemeClr>
                </a:solidFill>
                <a:latin typeface="+mn-lt"/>
              </a:rPr>
              <a:t> is validated</a:t>
            </a:r>
            <a:endParaRPr kumimoji="0" lang="en-US" sz="1600" b="1"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971550" marR="0" lvl="1" indent="-514350" algn="l" defTabSz="914400" rtl="0" eaLnBrk="1" fontAlgn="base" latinLnBrk="0" hangingPunct="1">
              <a:lnSpc>
                <a:spcPct val="100000"/>
              </a:lnSpc>
              <a:spcBef>
                <a:spcPct val="20000"/>
              </a:spcBef>
              <a:spcAft>
                <a:spcPct val="0"/>
              </a:spcAft>
              <a:buClrTx/>
              <a:buSzTx/>
              <a:buFont typeface="+mj-lt"/>
              <a:buAutoNum type="arabicPeriod" startAt="3"/>
              <a:tabLst/>
              <a:defRPr/>
            </a:pPr>
            <a:endParaRPr kumimoji="0" lang="en-US" sz="16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11" name="Picture 2"/>
          <p:cNvPicPr>
            <a:picLocks noChangeAspect="1" noChangeArrowheads="1"/>
          </p:cNvPicPr>
          <p:nvPr/>
        </p:nvPicPr>
        <p:blipFill>
          <a:blip r:embed="rId2" cstate="print"/>
          <a:srcRect l="36036" t="56306" r="49324" b="38064"/>
          <a:stretch>
            <a:fillRect/>
          </a:stretch>
        </p:blipFill>
        <p:spPr bwMode="auto">
          <a:xfrm>
            <a:off x="3883789" y="2750198"/>
            <a:ext cx="1554480" cy="211975"/>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l="36036" t="56306" r="49324" b="38064"/>
          <a:stretch>
            <a:fillRect/>
          </a:stretch>
        </p:blipFill>
        <p:spPr bwMode="auto">
          <a:xfrm>
            <a:off x="3805671" y="2963245"/>
            <a:ext cx="411488" cy="137160"/>
          </a:xfrm>
          <a:prstGeom prst="rect">
            <a:avLst/>
          </a:prstGeom>
          <a:noFill/>
          <a:ln w="9525">
            <a:noFill/>
            <a:miter lim="800000"/>
            <a:headEnd/>
            <a:tailEnd/>
          </a:ln>
        </p:spPr>
      </p:pic>
      <p:pic>
        <p:nvPicPr>
          <p:cNvPr id="13" name="Picture 2"/>
          <p:cNvPicPr>
            <a:picLocks noChangeAspect="1" noChangeArrowheads="1"/>
          </p:cNvPicPr>
          <p:nvPr/>
        </p:nvPicPr>
        <p:blipFill>
          <a:blip r:embed="rId2" cstate="print"/>
          <a:srcRect l="36036" t="56306" r="49324" b="38064"/>
          <a:stretch>
            <a:fillRect/>
          </a:stretch>
        </p:blipFill>
        <p:spPr bwMode="auto">
          <a:xfrm>
            <a:off x="6549721" y="2780898"/>
            <a:ext cx="1280160" cy="174567"/>
          </a:xfrm>
          <a:prstGeom prst="rect">
            <a:avLst/>
          </a:prstGeom>
          <a:noFill/>
          <a:ln w="9525">
            <a:noFill/>
            <a:miter lim="800000"/>
            <a:headEnd/>
            <a:tailEnd/>
          </a:ln>
        </p:spPr>
      </p:pic>
      <p:sp>
        <p:nvSpPr>
          <p:cNvPr id="14" name="TextBox 13"/>
          <p:cNvSpPr txBox="1"/>
          <p:nvPr/>
        </p:nvSpPr>
        <p:spPr>
          <a:xfrm>
            <a:off x="3818821" y="2794853"/>
            <a:ext cx="1524000" cy="215444"/>
          </a:xfrm>
          <a:prstGeom prst="rect">
            <a:avLst/>
          </a:prstGeom>
          <a:noFill/>
        </p:spPr>
        <p:txBody>
          <a:bodyPr wrap="square" rtlCol="0">
            <a:spAutoFit/>
          </a:bodyPr>
          <a:lstStyle/>
          <a:p>
            <a:r>
              <a:rPr lang="en-US" sz="800" dirty="0" smtClean="0"/>
              <a:t>Your Name  Appears Here</a:t>
            </a:r>
            <a:endParaRPr lang="en-US" sz="800" dirty="0"/>
          </a:p>
        </p:txBody>
      </p:sp>
      <p:sp>
        <p:nvSpPr>
          <p:cNvPr id="15" name="TextBox 14"/>
          <p:cNvSpPr txBox="1"/>
          <p:nvPr/>
        </p:nvSpPr>
        <p:spPr>
          <a:xfrm>
            <a:off x="6483345" y="2783629"/>
            <a:ext cx="1524000" cy="215444"/>
          </a:xfrm>
          <a:prstGeom prst="rect">
            <a:avLst/>
          </a:prstGeom>
          <a:noFill/>
        </p:spPr>
        <p:txBody>
          <a:bodyPr wrap="square" rtlCol="0">
            <a:spAutoFit/>
          </a:bodyPr>
          <a:lstStyle/>
          <a:p>
            <a:r>
              <a:rPr lang="en-US" sz="800" dirty="0" smtClean="0"/>
              <a:t>Your Name  Appears Here</a:t>
            </a:r>
            <a:endParaRPr lang="en-US" sz="800" dirty="0"/>
          </a:p>
        </p:txBody>
      </p:sp>
      <p:sp>
        <p:nvSpPr>
          <p:cNvPr id="16" name="TextBox 15"/>
          <p:cNvSpPr txBox="1"/>
          <p:nvPr/>
        </p:nvSpPr>
        <p:spPr>
          <a:xfrm>
            <a:off x="3711348" y="2937631"/>
            <a:ext cx="1524000" cy="215444"/>
          </a:xfrm>
          <a:prstGeom prst="rect">
            <a:avLst/>
          </a:prstGeom>
          <a:noFill/>
        </p:spPr>
        <p:txBody>
          <a:bodyPr wrap="square" rtlCol="0">
            <a:spAutoFit/>
          </a:bodyPr>
          <a:lstStyle/>
          <a:p>
            <a:r>
              <a:rPr lang="en-US" sz="800" dirty="0" err="1" smtClean="0"/>
              <a:t>xxxxx</a:t>
            </a:r>
            <a:endParaRPr lang="en-US" sz="800" dirty="0"/>
          </a:p>
        </p:txBody>
      </p:sp>
      <p:pic>
        <p:nvPicPr>
          <p:cNvPr id="3074" name="Picture 2"/>
          <p:cNvPicPr>
            <a:picLocks noChangeAspect="1" noChangeArrowheads="1"/>
          </p:cNvPicPr>
          <p:nvPr/>
        </p:nvPicPr>
        <p:blipFill>
          <a:blip r:embed="rId4" cstate="print"/>
          <a:srcRect t="75213" b="3983"/>
          <a:stretch>
            <a:fillRect/>
          </a:stretch>
        </p:blipFill>
        <p:spPr bwMode="auto">
          <a:xfrm>
            <a:off x="2050179" y="5062881"/>
            <a:ext cx="6766560" cy="1126156"/>
          </a:xfrm>
          <a:prstGeom prst="rect">
            <a:avLst/>
          </a:prstGeom>
          <a:noFill/>
          <a:ln w="9525">
            <a:noFill/>
            <a:miter lim="800000"/>
            <a:headEnd/>
            <a:tailEnd/>
          </a:ln>
        </p:spPr>
      </p:pic>
      <p:pic>
        <p:nvPicPr>
          <p:cNvPr id="19" name="Picture 2"/>
          <p:cNvPicPr>
            <a:picLocks noChangeAspect="1" noChangeArrowheads="1"/>
          </p:cNvPicPr>
          <p:nvPr/>
        </p:nvPicPr>
        <p:blipFill>
          <a:blip r:embed="rId2" cstate="print"/>
          <a:srcRect l="-83" t="16418" r="98518" b="15481"/>
          <a:stretch>
            <a:fillRect/>
          </a:stretch>
        </p:blipFill>
        <p:spPr bwMode="auto">
          <a:xfrm>
            <a:off x="2030928" y="2377430"/>
            <a:ext cx="134754" cy="3686474"/>
          </a:xfrm>
          <a:prstGeom prst="rect">
            <a:avLst/>
          </a:prstGeom>
          <a:noFill/>
          <a:ln w="9525">
            <a:noFill/>
            <a:miter lim="800000"/>
            <a:headEnd/>
            <a:tailEnd/>
          </a:ln>
        </p:spPr>
      </p:pic>
      <p:pic>
        <p:nvPicPr>
          <p:cNvPr id="20" name="Picture 2"/>
          <p:cNvPicPr>
            <a:picLocks noChangeAspect="1" noChangeArrowheads="1"/>
          </p:cNvPicPr>
          <p:nvPr/>
        </p:nvPicPr>
        <p:blipFill>
          <a:blip r:embed="rId2" cstate="print"/>
          <a:srcRect l="606" t="16418" r="98518" b="15481"/>
          <a:stretch>
            <a:fillRect/>
          </a:stretch>
        </p:blipFill>
        <p:spPr bwMode="auto">
          <a:xfrm>
            <a:off x="8614608" y="3367201"/>
            <a:ext cx="91440" cy="2693971"/>
          </a:xfrm>
          <a:prstGeom prst="rect">
            <a:avLst/>
          </a:prstGeom>
          <a:noFill/>
          <a:ln w="9525">
            <a:noFill/>
            <a:miter lim="800000"/>
            <a:headEnd/>
            <a:tailEnd/>
          </a:ln>
        </p:spPr>
      </p:pic>
      <p:sp>
        <p:nvSpPr>
          <p:cNvPr id="9" name="Rounded Rectangle 8"/>
          <p:cNvSpPr/>
          <p:nvPr/>
        </p:nvSpPr>
        <p:spPr>
          <a:xfrm>
            <a:off x="2147233" y="5328375"/>
            <a:ext cx="6505876"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828800" y="4292867"/>
            <a:ext cx="520562" cy="10347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p:nvPicPr>
        <p:blipFill>
          <a:blip r:embed="rId4" cstate="print"/>
          <a:srcRect l="2584" t="75598" r="82622" b="20668"/>
          <a:stretch>
            <a:fillRect/>
          </a:stretch>
        </p:blipFill>
        <p:spPr bwMode="auto">
          <a:xfrm>
            <a:off x="2223436" y="5592278"/>
            <a:ext cx="905693" cy="182880"/>
          </a:xfrm>
          <a:prstGeom prst="rect">
            <a:avLst/>
          </a:prstGeom>
          <a:noFill/>
          <a:ln w="9525">
            <a:noFill/>
            <a:miter lim="800000"/>
            <a:headEnd/>
            <a:tailEnd/>
          </a:ln>
        </p:spPr>
      </p:pic>
      <p:pic>
        <p:nvPicPr>
          <p:cNvPr id="23" name="Picture 2"/>
          <p:cNvPicPr>
            <a:picLocks noChangeAspect="1" noChangeArrowheads="1"/>
          </p:cNvPicPr>
          <p:nvPr/>
        </p:nvPicPr>
        <p:blipFill>
          <a:blip r:embed="rId4" cstate="print"/>
          <a:srcRect l="2584" t="75598" r="82622" b="20668"/>
          <a:stretch>
            <a:fillRect/>
          </a:stretch>
        </p:blipFill>
        <p:spPr bwMode="auto">
          <a:xfrm>
            <a:off x="3261361" y="5590674"/>
            <a:ext cx="868680" cy="175406"/>
          </a:xfrm>
          <a:prstGeom prst="rect">
            <a:avLst/>
          </a:prstGeom>
          <a:noFill/>
          <a:ln w="9525">
            <a:noFill/>
            <a:miter lim="800000"/>
            <a:headEnd/>
            <a:tailEnd/>
          </a:ln>
        </p:spPr>
      </p:pic>
      <p:pic>
        <p:nvPicPr>
          <p:cNvPr id="24" name="Picture 2"/>
          <p:cNvPicPr>
            <a:picLocks noChangeAspect="1" noChangeArrowheads="1"/>
          </p:cNvPicPr>
          <p:nvPr/>
        </p:nvPicPr>
        <p:blipFill>
          <a:blip r:embed="rId4" cstate="print"/>
          <a:srcRect l="2584" t="75598" r="82622" b="20668"/>
          <a:stretch>
            <a:fillRect/>
          </a:stretch>
        </p:blipFill>
        <p:spPr bwMode="auto">
          <a:xfrm>
            <a:off x="4156510" y="5600299"/>
            <a:ext cx="868680" cy="175406"/>
          </a:xfrm>
          <a:prstGeom prst="rect">
            <a:avLst/>
          </a:prstGeom>
          <a:noFill/>
          <a:ln w="9525">
            <a:noFill/>
            <a:miter lim="800000"/>
            <a:headEnd/>
            <a:tailEnd/>
          </a:ln>
        </p:spPr>
      </p:pic>
      <p:pic>
        <p:nvPicPr>
          <p:cNvPr id="26" name="Picture 2"/>
          <p:cNvPicPr>
            <a:picLocks noChangeAspect="1" noChangeArrowheads="1"/>
          </p:cNvPicPr>
          <p:nvPr/>
        </p:nvPicPr>
        <p:blipFill>
          <a:blip r:embed="rId4" cstate="print"/>
          <a:srcRect l="2584" t="75598" r="82622" b="20668"/>
          <a:stretch>
            <a:fillRect/>
          </a:stretch>
        </p:blipFill>
        <p:spPr bwMode="auto">
          <a:xfrm>
            <a:off x="5252186" y="5598695"/>
            <a:ext cx="868680" cy="175406"/>
          </a:xfrm>
          <a:prstGeom prst="rect">
            <a:avLst/>
          </a:prstGeom>
          <a:noFill/>
          <a:ln w="9525">
            <a:noFill/>
            <a:miter lim="800000"/>
            <a:headEnd/>
            <a:tailEnd/>
          </a:ln>
        </p:spPr>
      </p:pic>
      <p:pic>
        <p:nvPicPr>
          <p:cNvPr id="27" name="Picture 2"/>
          <p:cNvPicPr>
            <a:picLocks noChangeAspect="1" noChangeArrowheads="1"/>
          </p:cNvPicPr>
          <p:nvPr/>
        </p:nvPicPr>
        <p:blipFill>
          <a:blip r:embed="rId4" cstate="print"/>
          <a:srcRect l="2584" t="75598" r="82622" b="20668"/>
          <a:stretch>
            <a:fillRect/>
          </a:stretch>
        </p:blipFill>
        <p:spPr bwMode="auto">
          <a:xfrm>
            <a:off x="6214713" y="5598695"/>
            <a:ext cx="850392" cy="171713"/>
          </a:xfrm>
          <a:prstGeom prst="rect">
            <a:avLst/>
          </a:prstGeom>
          <a:noFill/>
          <a:ln w="9525">
            <a:noFill/>
            <a:miter lim="800000"/>
            <a:headEnd/>
            <a:tailEnd/>
          </a:ln>
        </p:spPr>
      </p:pic>
      <p:pic>
        <p:nvPicPr>
          <p:cNvPr id="29" name="Picture 2"/>
          <p:cNvPicPr>
            <a:picLocks noChangeAspect="1" noChangeArrowheads="1"/>
          </p:cNvPicPr>
          <p:nvPr/>
        </p:nvPicPr>
        <p:blipFill>
          <a:blip r:embed="rId4" cstate="print"/>
          <a:srcRect l="2584" t="75598" r="90641" b="21260"/>
          <a:stretch>
            <a:fillRect/>
          </a:stretch>
        </p:blipFill>
        <p:spPr bwMode="auto">
          <a:xfrm>
            <a:off x="7629628" y="5589069"/>
            <a:ext cx="397844" cy="147587"/>
          </a:xfrm>
          <a:prstGeom prst="rect">
            <a:avLst/>
          </a:prstGeom>
          <a:noFill/>
          <a:ln w="9525">
            <a:noFill/>
            <a:miter lim="800000"/>
            <a:headEnd/>
            <a:tailEnd/>
          </a:ln>
        </p:spPr>
      </p:pic>
      <p:pic>
        <p:nvPicPr>
          <p:cNvPr id="30" name="Picture 2"/>
          <p:cNvPicPr>
            <a:picLocks noChangeAspect="1" noChangeArrowheads="1"/>
          </p:cNvPicPr>
          <p:nvPr/>
        </p:nvPicPr>
        <p:blipFill>
          <a:blip r:embed="rId4" cstate="print"/>
          <a:srcRect l="2584" t="75598" r="90641" b="21260"/>
          <a:stretch>
            <a:fillRect/>
          </a:stretch>
        </p:blipFill>
        <p:spPr bwMode="auto">
          <a:xfrm>
            <a:off x="7117885" y="5606716"/>
            <a:ext cx="397844" cy="147587"/>
          </a:xfrm>
          <a:prstGeom prst="rect">
            <a:avLst/>
          </a:prstGeom>
          <a:noFill/>
          <a:ln w="9525">
            <a:noFill/>
            <a:miter lim="800000"/>
            <a:headEnd/>
            <a:tailEnd/>
          </a:ln>
        </p:spPr>
      </p:pic>
      <p:sp>
        <p:nvSpPr>
          <p:cNvPr id="31" name="TextBox 30"/>
          <p:cNvSpPr txBox="1"/>
          <p:nvPr/>
        </p:nvSpPr>
        <p:spPr>
          <a:xfrm>
            <a:off x="2300438" y="5601909"/>
            <a:ext cx="5746282" cy="215444"/>
          </a:xfrm>
          <a:prstGeom prst="rect">
            <a:avLst/>
          </a:prstGeom>
          <a:noFill/>
        </p:spPr>
        <p:txBody>
          <a:bodyPr wrap="square" rtlCol="0">
            <a:spAutoFit/>
          </a:bodyPr>
          <a:lstStyle/>
          <a:p>
            <a:r>
              <a:rPr lang="en-US" sz="800" dirty="0" smtClean="0"/>
              <a:t>1234567	Jane	Doe	123 Main Street	        Anywhere	       WI             12345</a:t>
            </a:r>
            <a:endParaRPr lang="en-US" sz="800" dirty="0"/>
          </a:p>
        </p:txBody>
      </p:sp>
      <p:pic>
        <p:nvPicPr>
          <p:cNvPr id="32" name="Picture 2"/>
          <p:cNvPicPr>
            <a:picLocks noChangeAspect="1" noChangeArrowheads="1"/>
          </p:cNvPicPr>
          <p:nvPr/>
        </p:nvPicPr>
        <p:blipFill>
          <a:blip r:embed="rId2" cstate="print"/>
          <a:srcRect l="43960" t="46465" r="53568" b="51673"/>
          <a:stretch>
            <a:fillRect/>
          </a:stretch>
        </p:blipFill>
        <p:spPr bwMode="auto">
          <a:xfrm>
            <a:off x="4649002" y="3272589"/>
            <a:ext cx="271572" cy="163630"/>
          </a:xfrm>
          <a:prstGeom prst="rect">
            <a:avLst/>
          </a:prstGeom>
          <a:ln>
            <a:noFill/>
          </a:ln>
          <a:effectLst/>
        </p:spPr>
      </p:pic>
      <p:sp>
        <p:nvSpPr>
          <p:cNvPr id="28" name="Rectangle 27"/>
          <p:cNvSpPr/>
          <p:nvPr/>
        </p:nvSpPr>
        <p:spPr>
          <a:xfrm>
            <a:off x="0" y="847023"/>
            <a:ext cx="9144000" cy="1636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4"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Authentication process</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11202" b="8072"/>
          <a:stretch>
            <a:fillRect/>
          </a:stretch>
        </p:blipFill>
        <p:spPr bwMode="auto">
          <a:xfrm>
            <a:off x="2165682" y="1732547"/>
            <a:ext cx="6766560" cy="4369870"/>
          </a:xfrm>
          <a:prstGeom prst="rect">
            <a:avLst/>
          </a:prstGeom>
          <a:ln>
            <a:noFill/>
          </a:ln>
          <a:effectLst>
            <a:outerShdw blurRad="292100" dist="139700" dir="2700000" algn="tl" rotWithShape="0">
              <a:srgbClr val="333333">
                <a:alpha val="65000"/>
              </a:srgbClr>
            </a:outerShdw>
          </a:effectLst>
        </p:spPr>
      </p:pic>
      <p:sp>
        <p:nvSpPr>
          <p:cNvPr id="22" name="Content Placeholder 6"/>
          <p:cNvSpPr txBox="1">
            <a:spLocks/>
          </p:cNvSpPr>
          <p:nvPr/>
        </p:nvSpPr>
        <p:spPr bwMode="auto">
          <a:xfrm>
            <a:off x="125127" y="1828799"/>
            <a:ext cx="2059807" cy="36961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1" indent="-2286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16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Customer</a:t>
            </a:r>
            <a:r>
              <a:rPr kumimoji="0" lang="en-US" sz="1600" b="1" i="0" u="none" strike="noStrike" kern="1200" cap="none" spc="0" normalizeH="0" noProof="0" dirty="0" smtClean="0">
                <a:ln>
                  <a:noFill/>
                </a:ln>
                <a:solidFill>
                  <a:schemeClr val="tx1">
                    <a:lumMod val="75000"/>
                    <a:lumOff val="25000"/>
                  </a:schemeClr>
                </a:solidFill>
                <a:effectLst/>
                <a:uLnTx/>
                <a:uFillTx/>
                <a:latin typeface="+mn-lt"/>
                <a:ea typeface="+mn-ea"/>
                <a:cs typeface="+mn-cs"/>
              </a:rPr>
              <a:t> will now </a:t>
            </a:r>
            <a:r>
              <a:rPr kumimoji="0" lang="en-US" sz="1600" b="1" i="0" u="none" strike="noStrike" kern="1200" cap="none" spc="0" normalizeH="0" noProof="0" dirty="0" smtClean="0">
                <a:ln>
                  <a:noFill/>
                </a:ln>
                <a:solidFill>
                  <a:schemeClr val="tx1">
                    <a:lumMod val="75000"/>
                    <a:lumOff val="25000"/>
                  </a:schemeClr>
                </a:solidFill>
                <a:effectLst/>
                <a:uLnTx/>
                <a:uFillTx/>
                <a:latin typeface="+mn-lt"/>
                <a:ea typeface="+mn-ea"/>
                <a:cs typeface="+mn-cs"/>
              </a:rPr>
              <a:t>register by creating a profile </a:t>
            </a:r>
            <a:r>
              <a:rPr kumimoji="0" lang="en-US" sz="1600" b="1" i="0" u="none" strike="noStrike" kern="1200" cap="none" spc="0" normalizeH="0" noProof="0" dirty="0" smtClean="0">
                <a:ln>
                  <a:noFill/>
                </a:ln>
                <a:solidFill>
                  <a:schemeClr val="tx1">
                    <a:lumMod val="75000"/>
                    <a:lumOff val="25000"/>
                  </a:schemeClr>
                </a:solidFill>
                <a:effectLst/>
                <a:uLnTx/>
                <a:uFillTx/>
                <a:latin typeface="+mn-lt"/>
                <a:ea typeface="+mn-ea"/>
                <a:cs typeface="+mn-cs"/>
              </a:rPr>
              <a:t>by </a:t>
            </a:r>
            <a:r>
              <a:rPr kumimoji="0" lang="en-US" sz="1600" b="1" i="0" u="none" strike="noStrike" kern="1200" cap="none" spc="0" normalizeH="0" noProof="0" dirty="0" smtClean="0">
                <a:ln>
                  <a:noFill/>
                </a:ln>
                <a:solidFill>
                  <a:schemeClr val="tx1">
                    <a:lumMod val="75000"/>
                    <a:lumOff val="25000"/>
                  </a:schemeClr>
                </a:solidFill>
                <a:effectLst/>
                <a:uLnTx/>
                <a:uFillTx/>
                <a:latin typeface="+mn-lt"/>
                <a:ea typeface="+mn-ea"/>
                <a:cs typeface="+mn-cs"/>
              </a:rPr>
              <a:t>providing</a:t>
            </a:r>
            <a:r>
              <a:rPr kumimoji="0" lang="en-US" sz="1600" b="1" i="0" u="none" strike="noStrike" kern="1200" cap="none" spc="0" normalizeH="0" noProof="0" dirty="0" smtClean="0">
                <a:ln>
                  <a:noFill/>
                </a:ln>
                <a:solidFill>
                  <a:schemeClr val="tx1">
                    <a:lumMod val="75000"/>
                    <a:lumOff val="25000"/>
                  </a:schemeClr>
                </a:solidFill>
                <a:effectLst/>
                <a:uLnTx/>
                <a:uFillTx/>
                <a:latin typeface="+mn-lt"/>
                <a:ea typeface="+mn-ea"/>
                <a:cs typeface="+mn-cs"/>
              </a:rPr>
              <a:t>:</a:t>
            </a:r>
          </a:p>
          <a:p>
            <a:pPr marL="466725" lvl="2" indent="-228600">
              <a:spcBef>
                <a:spcPct val="20000"/>
              </a:spcBef>
              <a:buFont typeface="Arial" pitchFamily="34" charset="0"/>
              <a:buChar char="•"/>
            </a:pPr>
            <a:r>
              <a:rPr lang="en-US" sz="1600" b="1" dirty="0" smtClean="0">
                <a:solidFill>
                  <a:schemeClr val="tx1">
                    <a:lumMod val="75000"/>
                    <a:lumOff val="25000"/>
                  </a:schemeClr>
                </a:solidFill>
                <a:latin typeface="+mn-lt"/>
              </a:rPr>
              <a:t>Email address</a:t>
            </a:r>
          </a:p>
          <a:p>
            <a:pPr marL="466725" lvl="2" indent="-228600">
              <a:spcBef>
                <a:spcPct val="20000"/>
              </a:spcBef>
              <a:buFont typeface="Arial" pitchFamily="34" charset="0"/>
              <a:buChar char="•"/>
            </a:pPr>
            <a:r>
              <a:rPr lang="en-US" sz="1600" b="1" dirty="0" smtClean="0">
                <a:solidFill>
                  <a:schemeClr val="tx1">
                    <a:lumMod val="75000"/>
                    <a:lumOff val="25000"/>
                  </a:schemeClr>
                </a:solidFill>
                <a:latin typeface="+mn-lt"/>
              </a:rPr>
              <a:t>Password</a:t>
            </a:r>
          </a:p>
          <a:p>
            <a:pPr marL="466725" lvl="2" indent="-228600">
              <a:spcBef>
                <a:spcPct val="20000"/>
              </a:spcBef>
              <a:buFont typeface="Arial" pitchFamily="34" charset="0"/>
              <a:buChar char="•"/>
            </a:pPr>
            <a:r>
              <a:rPr kumimoji="0" lang="en-US" sz="1600" b="1" i="0" u="none" strike="noStrike" kern="1200" cap="none" spc="0" normalizeH="0" noProof="0" dirty="0" smtClean="0">
                <a:ln>
                  <a:noFill/>
                </a:ln>
                <a:solidFill>
                  <a:schemeClr val="tx1">
                    <a:lumMod val="75000"/>
                    <a:lumOff val="25000"/>
                  </a:schemeClr>
                </a:solidFill>
                <a:effectLst/>
                <a:uLnTx/>
                <a:uFillTx/>
                <a:latin typeface="+mn-lt"/>
                <a:ea typeface="+mn-ea"/>
                <a:cs typeface="+mn-cs"/>
              </a:rPr>
              <a:t>Secret question</a:t>
            </a:r>
          </a:p>
          <a:p>
            <a:pPr marL="115888" marR="0" lvl="1" indent="3175" algn="l" defTabSz="914400" rtl="0" eaLnBrk="1" fontAlgn="base" latinLnBrk="0" hangingPunct="1">
              <a:lnSpc>
                <a:spcPct val="100000"/>
              </a:lnSpc>
              <a:spcBef>
                <a:spcPct val="20000"/>
              </a:spcBef>
              <a:spcAft>
                <a:spcPct val="0"/>
              </a:spcAft>
              <a:buClrTx/>
              <a:buSzTx/>
              <a:tabLst/>
              <a:defRPr/>
            </a:pPr>
            <a:r>
              <a:rPr lang="en-US" sz="1600" b="1" i="1" baseline="0" dirty="0" smtClean="0">
                <a:solidFill>
                  <a:schemeClr val="tx1">
                    <a:lumMod val="75000"/>
                    <a:lumOff val="25000"/>
                  </a:schemeClr>
                </a:solidFill>
                <a:latin typeface="+mn-lt"/>
              </a:rPr>
              <a:t/>
            </a:r>
            <a:br>
              <a:rPr lang="en-US" sz="1600" b="1" i="1" baseline="0" dirty="0" smtClean="0">
                <a:solidFill>
                  <a:schemeClr val="tx1">
                    <a:lumMod val="75000"/>
                    <a:lumOff val="25000"/>
                  </a:schemeClr>
                </a:solidFill>
                <a:latin typeface="+mn-lt"/>
              </a:rPr>
            </a:br>
            <a:r>
              <a:rPr lang="en-US" sz="1600" b="1" i="1" baseline="0" dirty="0" smtClean="0">
                <a:solidFill>
                  <a:schemeClr val="tx1">
                    <a:lumMod val="75000"/>
                    <a:lumOff val="25000"/>
                  </a:schemeClr>
                </a:solidFill>
                <a:latin typeface="+mn-lt"/>
              </a:rPr>
              <a:t>This information is</a:t>
            </a:r>
            <a:r>
              <a:rPr lang="en-US" sz="1600" b="1" i="1" dirty="0" smtClean="0">
                <a:solidFill>
                  <a:schemeClr val="tx1">
                    <a:lumMod val="75000"/>
                    <a:lumOff val="25000"/>
                  </a:schemeClr>
                </a:solidFill>
                <a:latin typeface="+mn-lt"/>
              </a:rPr>
              <a:t> their login info to make future pay-</a:t>
            </a:r>
            <a:r>
              <a:rPr lang="en-US" sz="1600" b="1" i="1" dirty="0" err="1" smtClean="0">
                <a:solidFill>
                  <a:schemeClr val="tx1">
                    <a:lumMod val="75000"/>
                    <a:lumOff val="25000"/>
                  </a:schemeClr>
                </a:solidFill>
                <a:latin typeface="+mn-lt"/>
              </a:rPr>
              <a:t>ments</a:t>
            </a:r>
            <a:r>
              <a:rPr lang="en-US" sz="1600" b="1" i="1" dirty="0" smtClean="0">
                <a:solidFill>
                  <a:schemeClr val="tx1">
                    <a:lumMod val="75000"/>
                    <a:lumOff val="25000"/>
                  </a:schemeClr>
                </a:solidFill>
                <a:latin typeface="+mn-lt"/>
              </a:rPr>
              <a:t> just a 3-step process.</a:t>
            </a:r>
            <a:endParaRPr kumimoji="0" lang="en-US" sz="1600" b="1"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971550" marR="0" lvl="1" indent="-514350" algn="l" defTabSz="914400" rtl="0" eaLnBrk="1" fontAlgn="base" latinLnBrk="0" hangingPunct="1">
              <a:lnSpc>
                <a:spcPct val="100000"/>
              </a:lnSpc>
              <a:spcBef>
                <a:spcPct val="20000"/>
              </a:spcBef>
              <a:spcAft>
                <a:spcPct val="0"/>
              </a:spcAft>
              <a:buClrTx/>
              <a:buSzTx/>
              <a:buFont typeface="+mj-lt"/>
              <a:buAutoNum type="arabicPeriod" startAt="3"/>
              <a:tabLst/>
              <a:defRPr/>
            </a:pPr>
            <a:endParaRPr kumimoji="0" lang="en-US" sz="16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9" name="Rounded Rectangle 8"/>
          <p:cNvSpPr/>
          <p:nvPr/>
        </p:nvSpPr>
        <p:spPr>
          <a:xfrm>
            <a:off x="3638349" y="4019339"/>
            <a:ext cx="4071487" cy="11398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2040556" y="3070459"/>
            <a:ext cx="1626669" cy="10780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
          <p:cNvPicPr>
            <a:picLocks noChangeAspect="1" noChangeArrowheads="1"/>
          </p:cNvPicPr>
          <p:nvPr/>
        </p:nvPicPr>
        <p:blipFill>
          <a:blip r:embed="rId3" cstate="print"/>
          <a:srcRect l="36036" t="56306" r="49324" b="38064"/>
          <a:stretch>
            <a:fillRect/>
          </a:stretch>
        </p:blipFill>
        <p:spPr bwMode="auto">
          <a:xfrm>
            <a:off x="4860758" y="3453717"/>
            <a:ext cx="1618488" cy="220703"/>
          </a:xfrm>
          <a:prstGeom prst="rect">
            <a:avLst/>
          </a:prstGeom>
          <a:noFill/>
          <a:ln w="9525">
            <a:noFill/>
            <a:miter lim="800000"/>
            <a:headEnd/>
            <a:tailEnd/>
          </a:ln>
        </p:spPr>
      </p:pic>
      <p:pic>
        <p:nvPicPr>
          <p:cNvPr id="27" name="Picture 2"/>
          <p:cNvPicPr>
            <a:picLocks noChangeAspect="1" noChangeArrowheads="1"/>
          </p:cNvPicPr>
          <p:nvPr/>
        </p:nvPicPr>
        <p:blipFill>
          <a:blip r:embed="rId3" cstate="print"/>
          <a:srcRect l="36036" t="56306" r="49324" b="38064"/>
          <a:stretch>
            <a:fillRect/>
          </a:stretch>
        </p:blipFill>
        <p:spPr bwMode="auto">
          <a:xfrm>
            <a:off x="6736075" y="3542098"/>
            <a:ext cx="365760" cy="89437"/>
          </a:xfrm>
          <a:prstGeom prst="rect">
            <a:avLst/>
          </a:prstGeom>
          <a:noFill/>
          <a:ln w="9525">
            <a:noFill/>
            <a:miter lim="800000"/>
            <a:headEnd/>
            <a:tailEnd/>
          </a:ln>
        </p:spPr>
      </p:pic>
      <p:sp>
        <p:nvSpPr>
          <p:cNvPr id="23" name="TextBox 22"/>
          <p:cNvSpPr txBox="1"/>
          <p:nvPr/>
        </p:nvSpPr>
        <p:spPr>
          <a:xfrm>
            <a:off x="4837424" y="3486272"/>
            <a:ext cx="1524000" cy="215444"/>
          </a:xfrm>
          <a:prstGeom prst="rect">
            <a:avLst/>
          </a:prstGeom>
          <a:noFill/>
        </p:spPr>
        <p:txBody>
          <a:bodyPr wrap="square" rtlCol="0">
            <a:spAutoFit/>
          </a:bodyPr>
          <a:lstStyle/>
          <a:p>
            <a:r>
              <a:rPr lang="en-US" sz="800" dirty="0" smtClean="0"/>
              <a:t>Your Name  Appears Here</a:t>
            </a:r>
            <a:endParaRPr lang="en-US" sz="800" dirty="0"/>
          </a:p>
        </p:txBody>
      </p:sp>
      <p:sp>
        <p:nvSpPr>
          <p:cNvPr id="24" name="TextBox 23"/>
          <p:cNvSpPr txBox="1"/>
          <p:nvPr/>
        </p:nvSpPr>
        <p:spPr>
          <a:xfrm>
            <a:off x="6666304" y="3486271"/>
            <a:ext cx="1524000" cy="215444"/>
          </a:xfrm>
          <a:prstGeom prst="rect">
            <a:avLst/>
          </a:prstGeom>
          <a:noFill/>
        </p:spPr>
        <p:txBody>
          <a:bodyPr wrap="square" rtlCol="0">
            <a:spAutoFit/>
          </a:bodyPr>
          <a:lstStyle/>
          <a:p>
            <a:r>
              <a:rPr lang="en-US" sz="800" dirty="0" err="1" smtClean="0"/>
              <a:t>xxxxx</a:t>
            </a:r>
            <a:endParaRPr lang="en-US" sz="800" dirty="0"/>
          </a:p>
        </p:txBody>
      </p:sp>
      <p:pic>
        <p:nvPicPr>
          <p:cNvPr id="28" name="Picture 2"/>
          <p:cNvPicPr>
            <a:picLocks noChangeAspect="1" noChangeArrowheads="1"/>
          </p:cNvPicPr>
          <p:nvPr/>
        </p:nvPicPr>
        <p:blipFill>
          <a:blip r:embed="rId3" cstate="print"/>
          <a:srcRect l="36036" t="56306" r="49324" b="38064"/>
          <a:stretch>
            <a:fillRect/>
          </a:stretch>
        </p:blipFill>
        <p:spPr bwMode="auto">
          <a:xfrm>
            <a:off x="4783757" y="3696100"/>
            <a:ext cx="1051560" cy="143394"/>
          </a:xfrm>
          <a:prstGeom prst="rect">
            <a:avLst/>
          </a:prstGeom>
          <a:noFill/>
          <a:ln w="9525">
            <a:noFill/>
            <a:miter lim="800000"/>
            <a:headEnd/>
            <a:tailEnd/>
          </a:ln>
        </p:spPr>
      </p:pic>
      <p:sp>
        <p:nvSpPr>
          <p:cNvPr id="21" name="TextBox 20"/>
          <p:cNvSpPr txBox="1"/>
          <p:nvPr/>
        </p:nvSpPr>
        <p:spPr>
          <a:xfrm>
            <a:off x="4819847" y="3670751"/>
            <a:ext cx="1545336" cy="215444"/>
          </a:xfrm>
          <a:prstGeom prst="rect">
            <a:avLst/>
          </a:prstGeom>
          <a:noFill/>
        </p:spPr>
        <p:txBody>
          <a:bodyPr wrap="square" rtlCol="0">
            <a:spAutoFit/>
          </a:bodyPr>
          <a:lstStyle/>
          <a:p>
            <a:r>
              <a:rPr lang="en-US" sz="800" dirty="0" smtClean="0"/>
              <a:t>Customer Name  </a:t>
            </a:r>
            <a:endParaRPr lang="en-US" sz="800" dirty="0"/>
          </a:p>
        </p:txBody>
      </p:sp>
      <p:sp>
        <p:nvSpPr>
          <p:cNvPr id="16" name="Rectangle 15"/>
          <p:cNvSpPr/>
          <p:nvPr/>
        </p:nvSpPr>
        <p:spPr>
          <a:xfrm>
            <a:off x="0" y="847023"/>
            <a:ext cx="9144000" cy="1636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7"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Creating the customer profile</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
        <p:nvSpPr>
          <p:cNvPr id="18" name="TextBox 17"/>
          <p:cNvSpPr txBox="1"/>
          <p:nvPr/>
        </p:nvSpPr>
        <p:spPr>
          <a:xfrm>
            <a:off x="375385" y="5486400"/>
            <a:ext cx="5236143"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Additional information can be stored (as shown later)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t="10669" b="3627"/>
          <a:stretch>
            <a:fillRect/>
          </a:stretch>
        </p:blipFill>
        <p:spPr bwMode="auto">
          <a:xfrm>
            <a:off x="2136806" y="1549666"/>
            <a:ext cx="6766560" cy="4639377"/>
          </a:xfrm>
          <a:prstGeom prst="rect">
            <a:avLst/>
          </a:prstGeom>
          <a:ln>
            <a:noFill/>
          </a:ln>
          <a:effectLst>
            <a:outerShdw blurRad="292100" dist="139700" dir="2700000" algn="tl" rotWithShape="0">
              <a:srgbClr val="333333">
                <a:alpha val="65000"/>
              </a:srgbClr>
            </a:outerShdw>
          </a:effectLst>
        </p:spPr>
      </p:pic>
      <p:sp>
        <p:nvSpPr>
          <p:cNvPr id="22" name="Content Placeholder 6"/>
          <p:cNvSpPr txBox="1">
            <a:spLocks/>
          </p:cNvSpPr>
          <p:nvPr/>
        </p:nvSpPr>
        <p:spPr bwMode="auto">
          <a:xfrm>
            <a:off x="125127" y="1828799"/>
            <a:ext cx="1944305" cy="36961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indent="3175">
              <a:spcBef>
                <a:spcPct val="20000"/>
              </a:spcBef>
            </a:pPr>
            <a:r>
              <a:rPr lang="en-US" sz="1600" b="1" dirty="0" smtClean="0">
                <a:solidFill>
                  <a:schemeClr val="tx1">
                    <a:lumMod val="75000"/>
                    <a:lumOff val="25000"/>
                  </a:schemeClr>
                </a:solidFill>
                <a:latin typeface="+mn-lt"/>
              </a:rPr>
              <a:t>The next time your customer logs into make a </a:t>
            </a:r>
            <a:r>
              <a:rPr lang="en-US" sz="1600" b="1" dirty="0" smtClean="0">
                <a:solidFill>
                  <a:schemeClr val="tx1">
                    <a:lumMod val="75000"/>
                    <a:lumOff val="25000"/>
                  </a:schemeClr>
                </a:solidFill>
                <a:latin typeface="+mn-lt"/>
              </a:rPr>
              <a:t>payment, </a:t>
            </a:r>
            <a:r>
              <a:rPr lang="en-US" sz="1600" b="1" dirty="0" smtClean="0">
                <a:solidFill>
                  <a:schemeClr val="tx1">
                    <a:lumMod val="75000"/>
                    <a:lumOff val="25000"/>
                  </a:schemeClr>
                </a:solidFill>
                <a:latin typeface="+mn-lt"/>
              </a:rPr>
              <a:t>they simply enter the login information they previously set up (email address and password).</a:t>
            </a:r>
          </a:p>
          <a:p>
            <a:pPr marL="971550" marR="0" lvl="1" indent="-514350" algn="l" defTabSz="914400" rtl="0" eaLnBrk="1" fontAlgn="base" latinLnBrk="0" hangingPunct="1">
              <a:lnSpc>
                <a:spcPct val="100000"/>
              </a:lnSpc>
              <a:spcBef>
                <a:spcPct val="20000"/>
              </a:spcBef>
              <a:spcAft>
                <a:spcPct val="0"/>
              </a:spcAft>
              <a:buClrTx/>
              <a:buSzTx/>
              <a:buFont typeface="+mj-lt"/>
              <a:buAutoNum type="arabicPeriod" startAt="3"/>
              <a:tabLst/>
              <a:defRPr/>
            </a:pPr>
            <a:endParaRPr kumimoji="0" lang="en-US" sz="16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cxnSp>
        <p:nvCxnSpPr>
          <p:cNvPr id="25" name="Straight Connector 24"/>
          <p:cNvCxnSpPr/>
          <p:nvPr/>
        </p:nvCxnSpPr>
        <p:spPr>
          <a:xfrm>
            <a:off x="1915428" y="2387065"/>
            <a:ext cx="1020276" cy="4331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914851" y="2502569"/>
            <a:ext cx="2475296" cy="6641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47023"/>
            <a:ext cx="9144000" cy="1636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1" name="Title 1"/>
          <p:cNvSpPr txBox="1">
            <a:spLocks/>
          </p:cNvSpPr>
          <p:nvPr/>
        </p:nvSpPr>
        <p:spPr bwMode="auto">
          <a:xfrm>
            <a:off x="0" y="0"/>
            <a:ext cx="8610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j-ea"/>
                <a:cs typeface="+mj-cs"/>
              </a:rPr>
              <a:t>  Returning customers</a:t>
            </a:r>
            <a:endParaRPr kumimoji="0" lang="en-US" sz="4800" b="1"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5345</TotalTime>
  <Words>1162</Words>
  <Application>Microsoft Office PowerPoint</Application>
  <PresentationFormat>On-screen Show (4:3)</PresentationFormat>
  <Paragraphs>152</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  Online payments are simple</vt:lpstr>
      <vt:lpstr>   Contents</vt:lpstr>
      <vt:lpstr>   PART 1: Customer validation for integrated payment accounts</vt:lpstr>
      <vt:lpstr>   Customer’s first visit</vt:lpstr>
      <vt:lpstr>  Authentication process</vt:lpstr>
      <vt:lpstr>Slide 7</vt:lpstr>
      <vt:lpstr>Slide 8</vt:lpstr>
      <vt:lpstr>Slide 9</vt:lpstr>
      <vt:lpstr>   PART 2: Customer registration for non-integrated payment accounts</vt:lpstr>
      <vt:lpstr>Slide 11</vt:lpstr>
      <vt:lpstr>Slide 12</vt:lpstr>
      <vt:lpstr>Slide 13</vt:lpstr>
      <vt:lpstr>   PART 3: The customer payment experience</vt:lpstr>
      <vt:lpstr>Slide 15</vt:lpstr>
      <vt:lpstr>Slide 16</vt:lpstr>
      <vt:lpstr>Slide 17</vt:lpstr>
      <vt:lpstr>Slide 18</vt:lpstr>
      <vt:lpstr>Slide 19</vt:lpstr>
      <vt:lpstr>Slide 20</vt:lpstr>
      <vt:lpstr>Slide 21</vt:lpstr>
      <vt:lpstr>Slide 22</vt:lpstr>
      <vt:lpstr>Slide 23</vt:lpstr>
      <vt:lpstr>   PART 4: The customer profile</vt:lpstr>
      <vt:lpstr>Slide 25</vt:lpstr>
      <vt:lpstr>Slide 26</vt:lpstr>
      <vt:lpstr>Slide 27</vt:lpstr>
      <vt:lpstr>   PART 5: Quick Pay</vt:lpstr>
      <vt:lpstr>Slide 29</vt:lpstr>
      <vt:lpstr>  Making the payment</vt:lpstr>
      <vt:lpstr>   Payment confirmation</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Marll Thiede</dc:creator>
  <cp:lastModifiedBy>Marll Thiede</cp:lastModifiedBy>
  <cp:revision>334</cp:revision>
  <dcterms:modified xsi:type="dcterms:W3CDTF">2016-08-02T17:28:15Z</dcterms:modified>
</cp:coreProperties>
</file>