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7"/>
  </p:handoutMasterIdLst>
  <p:sldIdLst>
    <p:sldId id="256" r:id="rId2"/>
    <p:sldId id="287" r:id="rId3"/>
    <p:sldId id="288" r:id="rId4"/>
    <p:sldId id="304" r:id="rId5"/>
    <p:sldId id="305" r:id="rId6"/>
    <p:sldId id="324" r:id="rId7"/>
    <p:sldId id="325" r:id="rId8"/>
    <p:sldId id="326" r:id="rId9"/>
    <p:sldId id="327" r:id="rId10"/>
    <p:sldId id="328" r:id="rId11"/>
    <p:sldId id="329" r:id="rId12"/>
    <p:sldId id="330" r:id="rId13"/>
    <p:sldId id="331" r:id="rId14"/>
    <p:sldId id="332" r:id="rId15"/>
    <p:sldId id="333" r:id="rId16"/>
    <p:sldId id="334" r:id="rId17"/>
    <p:sldId id="335" r:id="rId18"/>
    <p:sldId id="340" r:id="rId19"/>
    <p:sldId id="336" r:id="rId20"/>
    <p:sldId id="337" r:id="rId21"/>
    <p:sldId id="338" r:id="rId22"/>
    <p:sldId id="341" r:id="rId23"/>
    <p:sldId id="342" r:id="rId24"/>
    <p:sldId id="343" r:id="rId25"/>
    <p:sldId id="339" r:id="rId26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9900"/>
    <a:srgbClr val="006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58" autoAdjust="0"/>
    <p:restoredTop sz="94706" autoAdjust="0"/>
  </p:normalViewPr>
  <p:slideViewPr>
    <p:cSldViewPr snapToGrid="0">
      <p:cViewPr varScale="1">
        <p:scale>
          <a:sx n="65" d="100"/>
          <a:sy n="65" d="100"/>
        </p:scale>
        <p:origin x="-72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4362E2-65B1-45A8-BF5C-59537DEF704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2DFB9275-0735-4F51-9EE6-5083B1F39E3B}">
      <dgm:prSet phldrT="[Text]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Post customer billing file to PSN FTP site</a:t>
          </a:r>
          <a:endParaRPr lang="en-US" dirty="0"/>
        </a:p>
      </dgm:t>
    </dgm:pt>
    <dgm:pt modelId="{1980667C-72C8-4BED-8312-DD0E8908E556}" type="parTrans" cxnId="{AB3B6DEC-06F3-433D-AFB4-4C754B2B7270}">
      <dgm:prSet/>
      <dgm:spPr/>
      <dgm:t>
        <a:bodyPr/>
        <a:lstStyle/>
        <a:p>
          <a:endParaRPr lang="en-US"/>
        </a:p>
      </dgm:t>
    </dgm:pt>
    <dgm:pt modelId="{0771EFAC-0CB2-408C-B6E9-7B4C38207407}" type="sibTrans" cxnId="{AB3B6DEC-06F3-433D-AFB4-4C754B2B7270}">
      <dgm:prSet/>
      <dgm:spPr/>
      <dgm:t>
        <a:bodyPr/>
        <a:lstStyle/>
        <a:p>
          <a:endParaRPr lang="en-US"/>
        </a:p>
      </dgm:t>
    </dgm:pt>
    <dgm:pt modelId="{EAAEDC2D-41B8-412B-9BD5-3DBB0376F623}">
      <dgm:prSet phldrT="[Text]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PSN creates PDF bills to look like paper bill</a:t>
          </a:r>
          <a:endParaRPr lang="en-US" dirty="0"/>
        </a:p>
      </dgm:t>
    </dgm:pt>
    <dgm:pt modelId="{EF37C6AC-455C-4D8C-B176-B7FBBD3EC3E1}" type="parTrans" cxnId="{6DC658F1-2971-4E5D-8487-968FF2401931}">
      <dgm:prSet/>
      <dgm:spPr/>
      <dgm:t>
        <a:bodyPr/>
        <a:lstStyle/>
        <a:p>
          <a:endParaRPr lang="en-US"/>
        </a:p>
      </dgm:t>
    </dgm:pt>
    <dgm:pt modelId="{A2A3CDF2-C372-439E-8292-EE6D27DAF878}" type="sibTrans" cxnId="{6DC658F1-2971-4E5D-8487-968FF2401931}">
      <dgm:prSet/>
      <dgm:spPr/>
      <dgm:t>
        <a:bodyPr/>
        <a:lstStyle/>
        <a:p>
          <a:endParaRPr lang="en-US"/>
        </a:p>
      </dgm:t>
    </dgm:pt>
    <dgm:pt modelId="{580DBE2C-2528-4AE0-829F-5A246DBE2EA2}">
      <dgm:prSet phldrT="[Text]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PSN posts to payer portal and archives for 24 months</a:t>
          </a:r>
          <a:endParaRPr lang="en-US" dirty="0"/>
        </a:p>
      </dgm:t>
    </dgm:pt>
    <dgm:pt modelId="{260E1601-EE31-4382-9E0A-7ACD1D70B5A4}" type="parTrans" cxnId="{D0654B97-533C-4815-9991-070632753075}">
      <dgm:prSet/>
      <dgm:spPr/>
      <dgm:t>
        <a:bodyPr/>
        <a:lstStyle/>
        <a:p>
          <a:endParaRPr lang="en-US"/>
        </a:p>
      </dgm:t>
    </dgm:pt>
    <dgm:pt modelId="{5B222E01-9B06-4867-B55B-F8946A6C0339}" type="sibTrans" cxnId="{D0654B97-533C-4815-9991-070632753075}">
      <dgm:prSet/>
      <dgm:spPr/>
      <dgm:t>
        <a:bodyPr/>
        <a:lstStyle/>
        <a:p>
          <a:endParaRPr lang="en-US"/>
        </a:p>
      </dgm:t>
    </dgm:pt>
    <dgm:pt modelId="{01BD6EE8-DD71-4233-AFA3-48E3A5C0CC0B}" type="pres">
      <dgm:prSet presAssocID="{1C4362E2-65B1-45A8-BF5C-59537DEF7047}" presName="Name0" presStyleCnt="0">
        <dgm:presLayoutVars>
          <dgm:dir/>
          <dgm:animLvl val="lvl"/>
          <dgm:resizeHandles val="exact"/>
        </dgm:presLayoutVars>
      </dgm:prSet>
      <dgm:spPr/>
    </dgm:pt>
    <dgm:pt modelId="{9307615B-81F1-4043-9812-6ABBF0CC2FE6}" type="pres">
      <dgm:prSet presAssocID="{2DFB9275-0735-4F51-9EE6-5083B1F39E3B}" presName="parTxOnly" presStyleLbl="node1" presStyleIdx="0" presStyleCnt="3" custScaleX="116324" custScaleY="16926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B707EC-2D9F-4A08-A6AE-53DB278C582F}" type="pres">
      <dgm:prSet presAssocID="{0771EFAC-0CB2-408C-B6E9-7B4C38207407}" presName="parTxOnlySpace" presStyleCnt="0"/>
      <dgm:spPr/>
    </dgm:pt>
    <dgm:pt modelId="{A7DBA94B-D6ED-4539-B5F0-3B0E8CF2C347}" type="pres">
      <dgm:prSet presAssocID="{EAAEDC2D-41B8-412B-9BD5-3DBB0376F623}" presName="parTxOnly" presStyleLbl="node1" presStyleIdx="1" presStyleCnt="3" custScaleX="121955" custScaleY="169266" custLinFactX="-3037" custLinFactNeighborX="-100000" custLinFactNeighborY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7E44B5-DEA8-4E4D-BA1D-EFE81AE8EC76}" type="pres">
      <dgm:prSet presAssocID="{A2A3CDF2-C372-439E-8292-EE6D27DAF878}" presName="parTxOnlySpace" presStyleCnt="0"/>
      <dgm:spPr/>
    </dgm:pt>
    <dgm:pt modelId="{CFA9A7C7-FB8E-4CE2-99FD-DD42332A33E3}" type="pres">
      <dgm:prSet presAssocID="{580DBE2C-2528-4AE0-829F-5A246DBE2EA2}" presName="parTxOnly" presStyleLbl="node1" presStyleIdx="2" presStyleCnt="3" custScaleX="112520" custScaleY="169266" custLinFactX="-17934" custLinFactNeighborX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0654B97-533C-4815-9991-070632753075}" srcId="{1C4362E2-65B1-45A8-BF5C-59537DEF7047}" destId="{580DBE2C-2528-4AE0-829F-5A246DBE2EA2}" srcOrd="2" destOrd="0" parTransId="{260E1601-EE31-4382-9E0A-7ACD1D70B5A4}" sibTransId="{5B222E01-9B06-4867-B55B-F8946A6C0339}"/>
    <dgm:cxn modelId="{AB3B6DEC-06F3-433D-AFB4-4C754B2B7270}" srcId="{1C4362E2-65B1-45A8-BF5C-59537DEF7047}" destId="{2DFB9275-0735-4F51-9EE6-5083B1F39E3B}" srcOrd="0" destOrd="0" parTransId="{1980667C-72C8-4BED-8312-DD0E8908E556}" sibTransId="{0771EFAC-0CB2-408C-B6E9-7B4C38207407}"/>
    <dgm:cxn modelId="{6DC658F1-2971-4E5D-8487-968FF2401931}" srcId="{1C4362E2-65B1-45A8-BF5C-59537DEF7047}" destId="{EAAEDC2D-41B8-412B-9BD5-3DBB0376F623}" srcOrd="1" destOrd="0" parTransId="{EF37C6AC-455C-4D8C-B176-B7FBBD3EC3E1}" sibTransId="{A2A3CDF2-C372-439E-8292-EE6D27DAF878}"/>
    <dgm:cxn modelId="{08F9F371-4DDC-44CB-A5B2-DB12980337D4}" type="presOf" srcId="{1C4362E2-65B1-45A8-BF5C-59537DEF7047}" destId="{01BD6EE8-DD71-4233-AFA3-48E3A5C0CC0B}" srcOrd="0" destOrd="0" presId="urn:microsoft.com/office/officeart/2005/8/layout/chevron1"/>
    <dgm:cxn modelId="{1FE973E9-12B9-4866-BD1C-F6E4DBE6B7A5}" type="presOf" srcId="{EAAEDC2D-41B8-412B-9BD5-3DBB0376F623}" destId="{A7DBA94B-D6ED-4539-B5F0-3B0E8CF2C347}" srcOrd="0" destOrd="0" presId="urn:microsoft.com/office/officeart/2005/8/layout/chevron1"/>
    <dgm:cxn modelId="{218F0538-15DB-473C-ACA2-6378C390EA89}" type="presOf" srcId="{580DBE2C-2528-4AE0-829F-5A246DBE2EA2}" destId="{CFA9A7C7-FB8E-4CE2-99FD-DD42332A33E3}" srcOrd="0" destOrd="0" presId="urn:microsoft.com/office/officeart/2005/8/layout/chevron1"/>
    <dgm:cxn modelId="{C92F5943-55B7-43CC-B3E7-74B57451C6B9}" type="presOf" srcId="{2DFB9275-0735-4F51-9EE6-5083B1F39E3B}" destId="{9307615B-81F1-4043-9812-6ABBF0CC2FE6}" srcOrd="0" destOrd="0" presId="urn:microsoft.com/office/officeart/2005/8/layout/chevron1"/>
    <dgm:cxn modelId="{63D45392-A537-41A5-8E6A-4CA4C321AA30}" type="presParOf" srcId="{01BD6EE8-DD71-4233-AFA3-48E3A5C0CC0B}" destId="{9307615B-81F1-4043-9812-6ABBF0CC2FE6}" srcOrd="0" destOrd="0" presId="urn:microsoft.com/office/officeart/2005/8/layout/chevron1"/>
    <dgm:cxn modelId="{8F165C47-E6E3-4E18-BC32-B50C8AD846A0}" type="presParOf" srcId="{01BD6EE8-DD71-4233-AFA3-48E3A5C0CC0B}" destId="{6EB707EC-2D9F-4A08-A6AE-53DB278C582F}" srcOrd="1" destOrd="0" presId="urn:microsoft.com/office/officeart/2005/8/layout/chevron1"/>
    <dgm:cxn modelId="{1BBFDE9C-CC0D-4766-9C97-B4523D414883}" type="presParOf" srcId="{01BD6EE8-DD71-4233-AFA3-48E3A5C0CC0B}" destId="{A7DBA94B-D6ED-4539-B5F0-3B0E8CF2C347}" srcOrd="2" destOrd="0" presId="urn:microsoft.com/office/officeart/2005/8/layout/chevron1"/>
    <dgm:cxn modelId="{295ED297-DE96-48AF-89C0-F487C6EB8665}" type="presParOf" srcId="{01BD6EE8-DD71-4233-AFA3-48E3A5C0CC0B}" destId="{8A7E44B5-DEA8-4E4D-BA1D-EFE81AE8EC76}" srcOrd="3" destOrd="0" presId="urn:microsoft.com/office/officeart/2005/8/layout/chevron1"/>
    <dgm:cxn modelId="{F694520D-B77C-46CD-A760-3874C79A2CE9}" type="presParOf" srcId="{01BD6EE8-DD71-4233-AFA3-48E3A5C0CC0B}" destId="{CFA9A7C7-FB8E-4CE2-99FD-DD42332A33E3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DC6C6E-BC07-41A2-8766-A14C9FDCC022}" type="datetimeFigureOut">
              <a:rPr lang="en-US" smtClean="0"/>
              <a:pPr/>
              <a:t>8/11/2016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A7BA54-93E3-4AB5-B3DC-4A32FE4386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088049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C8CF5DA-D936-4EC2-83CF-FAFA0A8156C4}" type="datetimeFigureOut">
              <a:rPr lang="en-US" smtClean="0"/>
              <a:pPr/>
              <a:t>8/11/2016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42AC99C-8C35-4250-84A9-81FCC999CF0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C8CF5DA-D936-4EC2-83CF-FAFA0A8156C4}" type="datetimeFigureOut">
              <a:rPr lang="en-US" smtClean="0"/>
              <a:pPr/>
              <a:t>8/11/2016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42AC99C-8C35-4250-84A9-81FCC999CF0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19400" y="6188075"/>
            <a:ext cx="5867400" cy="517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b="1" dirty="0" smtClean="0"/>
              <a:t>Payment Service Network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ePayments </a:t>
            </a:r>
            <a:r>
              <a:rPr lang="en-US" dirty="0" smtClean="0">
                <a:sym typeface="Symbol"/>
              </a:rPr>
              <a:t>• eBills • eCommunications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C8CF5DA-D936-4EC2-83CF-FAFA0A8156C4}" type="datetimeFigureOut">
              <a:rPr lang="en-US" smtClean="0"/>
              <a:pPr/>
              <a:t>8/11/2016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42AC99C-8C35-4250-84A9-81FCC999CF0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C8CF5DA-D936-4EC2-83CF-FAFA0A8156C4}" type="datetimeFigureOut">
              <a:rPr lang="en-US" smtClean="0"/>
              <a:pPr/>
              <a:t>8/11/2016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42AC99C-8C35-4250-84A9-81FCC999CF0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C8CF5DA-D936-4EC2-83CF-FAFA0A8156C4}" type="datetimeFigureOut">
              <a:rPr lang="en-US" smtClean="0"/>
              <a:pPr/>
              <a:t>8/11/2016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42AC99C-8C35-4250-84A9-81FCC999CF0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C8CF5DA-D936-4EC2-83CF-FAFA0A8156C4}" type="datetimeFigureOut">
              <a:rPr lang="en-US" smtClean="0"/>
              <a:pPr/>
              <a:t>8/11/2016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42AC99C-8C35-4250-84A9-81FCC999CF0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C8CF5DA-D936-4EC2-83CF-FAFA0A8156C4}" type="datetimeFigureOut">
              <a:rPr lang="en-US" smtClean="0"/>
              <a:pPr/>
              <a:t>8/11/2016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42AC99C-8C35-4250-84A9-81FCC999CF0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C8CF5DA-D936-4EC2-83CF-FAFA0A8156C4}" type="datetimeFigureOut">
              <a:rPr lang="en-US" smtClean="0"/>
              <a:pPr/>
              <a:t>8/11/2016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42AC99C-8C35-4250-84A9-81FCC999CF0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C8CF5DA-D936-4EC2-83CF-FAFA0A8156C4}" type="datetimeFigureOut">
              <a:rPr lang="en-US" smtClean="0"/>
              <a:pPr/>
              <a:t>8/11/2016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42AC99C-8C35-4250-84A9-81FCC999CF0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19400" y="6188075"/>
            <a:ext cx="5867400" cy="517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b="1" dirty="0" smtClean="0"/>
              <a:t>Payment Service Network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ePayments </a:t>
            </a:r>
            <a:r>
              <a:rPr lang="en-US" dirty="0" smtClean="0">
                <a:sym typeface="Symbol"/>
              </a:rPr>
              <a:t>• eBills • eCommunications</a:t>
            </a:r>
            <a:endParaRPr lang="en-US" dirty="0"/>
          </a:p>
        </p:txBody>
      </p:sp>
      <p:pic>
        <p:nvPicPr>
          <p:cNvPr id="7" name="Picture 6" descr="PSNlogo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1000" y="6149403"/>
            <a:ext cx="1905000" cy="63239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Relationship Id="rId9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image" Target="../media/image28.png"/><Relationship Id="rId16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jpeg"/><Relationship Id="rId10" Type="http://schemas.openxmlformats.org/officeDocument/2006/relationships/image" Target="../media/image36.png"/><Relationship Id="rId4" Type="http://schemas.openxmlformats.org/officeDocument/2006/relationships/image" Target="../media/image30.jpe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12" Type="http://schemas.openxmlformats.org/officeDocument/2006/relationships/image" Target="../media/image47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46.jpeg"/><Relationship Id="rId5" Type="http://schemas.openxmlformats.org/officeDocument/2006/relationships/image" Target="../media/image31.png"/><Relationship Id="rId10" Type="http://schemas.openxmlformats.org/officeDocument/2006/relationships/image" Target="../media/image45.png"/><Relationship Id="rId4" Type="http://schemas.openxmlformats.org/officeDocument/2006/relationships/image" Target="../media/image30.jpeg"/><Relationship Id="rId9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Woman with cas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43594" y="1743103"/>
            <a:ext cx="4572000" cy="3047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86749" y="840703"/>
            <a:ext cx="6090386" cy="1043305"/>
          </a:xfrm>
        </p:spPr>
        <p:txBody>
          <a:bodyPr/>
          <a:lstStyle/>
          <a:p>
            <a:r>
              <a:rPr lang="en-US" dirty="0" smtClean="0"/>
              <a:t>and Your Business Day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648294" y="4843991"/>
            <a:ext cx="46586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Yes, it’s possible!</a:t>
            </a:r>
          </a:p>
          <a:p>
            <a:endParaRPr lang="en-US" sz="4400" b="1" dirty="0"/>
          </a:p>
        </p:txBody>
      </p:sp>
      <p:pic>
        <p:nvPicPr>
          <p:cNvPr id="8" name="Picture 7" descr="family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18468" y="4127651"/>
            <a:ext cx="1371600" cy="969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man texting.jpg"/>
          <p:cNvPicPr>
            <a:picLocks noChangeAspect="1"/>
          </p:cNvPicPr>
          <p:nvPr/>
        </p:nvPicPr>
        <p:blipFill>
          <a:blip r:embed="rId4" cstate="print"/>
          <a:srcRect l="34134" t="56493" r="18252"/>
          <a:stretch>
            <a:fillRect/>
          </a:stretch>
        </p:blipFill>
        <p:spPr>
          <a:xfrm>
            <a:off x="6742172" y="4310689"/>
            <a:ext cx="1371600" cy="934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Woman with cash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62937" y="1655958"/>
            <a:ext cx="1371600" cy="91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woman at counter.jpg"/>
          <p:cNvPicPr>
            <a:picLocks noChangeAspect="1"/>
          </p:cNvPicPr>
          <p:nvPr/>
        </p:nvPicPr>
        <p:blipFill>
          <a:blip r:embed="rId6" cstate="print"/>
          <a:srcRect l="31390" t="13520" r="9417" b="27428"/>
          <a:stretch>
            <a:fillRect/>
          </a:stretch>
        </p:blipFill>
        <p:spPr>
          <a:xfrm>
            <a:off x="1405397" y="2324551"/>
            <a:ext cx="1371600" cy="981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243298" y="349203"/>
            <a:ext cx="7772400" cy="10536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Simplifying Your Customer’s Life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Picture 11" descr="man texting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6977785" y="2549194"/>
            <a:ext cx="1371600" cy="915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man texting.jpg"/>
          <p:cNvPicPr>
            <a:picLocks noChangeAspect="1"/>
          </p:cNvPicPr>
          <p:nvPr/>
        </p:nvPicPr>
        <p:blipFill>
          <a:blip r:embed="rId8" cstate="print"/>
          <a:srcRect t="14641"/>
          <a:stretch>
            <a:fillRect/>
          </a:stretch>
        </p:blipFill>
        <p:spPr>
          <a:xfrm flipH="1">
            <a:off x="7578086" y="3385602"/>
            <a:ext cx="1371600" cy="964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senior couple crop.jpg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54593" y="3225803"/>
            <a:ext cx="1454150" cy="969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Striped Right Arrow 16"/>
          <p:cNvSpPr/>
          <p:nvPr/>
        </p:nvSpPr>
        <p:spPr>
          <a:xfrm>
            <a:off x="7433181" y="5397909"/>
            <a:ext cx="1386349" cy="1327352"/>
          </a:xfrm>
          <a:prstGeom prst="striped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011561" y="5733594"/>
            <a:ext cx="3347917" cy="65598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You can advance the slide anytime after the arrow appears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all cent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91736" y="-908637"/>
            <a:ext cx="10593658" cy="82952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61703" y="6899082"/>
            <a:ext cx="5365918" cy="1538883"/>
          </a:xfrm>
          <a:prstGeom prst="rect">
            <a:avLst/>
          </a:prstGeom>
          <a:noFill/>
          <a:scene3d>
            <a:camera prst="perspectiveFront"/>
            <a:lightRig rig="threePt" dir="t"/>
          </a:scene3d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 dirty="0" smtClean="0">
                <a:ln w="1905"/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PSN Call Center</a:t>
            </a:r>
            <a:endParaRPr lang="en-US" sz="1400" b="1" dirty="0" smtClean="0">
              <a:ln w="1905"/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b="1" dirty="0" smtClean="0">
                <a:ln w="1905"/>
                <a:solidFill>
                  <a:srgbClr val="0000FF"/>
                </a:solidFill>
              </a:rPr>
              <a:t>  English and Spanish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b="1" dirty="0" smtClean="0">
                <a:ln w="1905"/>
                <a:solidFill>
                  <a:srgbClr val="0000FF"/>
                </a:solidFill>
                <a:latin typeface="+mn-lt"/>
              </a:rPr>
              <a:t> 365 days a year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b="1" dirty="0" smtClean="0">
                <a:ln w="1905"/>
                <a:solidFill>
                  <a:srgbClr val="0000FF"/>
                </a:solidFill>
              </a:rPr>
              <a:t> Extended hours</a:t>
            </a:r>
            <a:endParaRPr lang="en-US" sz="1400" b="1" dirty="0">
              <a:ln w="1905"/>
              <a:solidFill>
                <a:srgbClr val="0000FF"/>
              </a:solidFill>
              <a:latin typeface="+mn-lt"/>
            </a:endParaRPr>
          </a:p>
        </p:txBody>
      </p:sp>
      <p:sp>
        <p:nvSpPr>
          <p:cNvPr id="5" name="Striped Right Arrow 4"/>
          <p:cNvSpPr/>
          <p:nvPr/>
        </p:nvSpPr>
        <p:spPr>
          <a:xfrm>
            <a:off x="7433181" y="5648629"/>
            <a:ext cx="1386349" cy="1017639"/>
          </a:xfrm>
          <a:prstGeom prst="striped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81481E-6 L 0.00243 -0.4064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-20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all center.jpg"/>
          <p:cNvPicPr>
            <a:picLocks noChangeAspect="1"/>
          </p:cNvPicPr>
          <p:nvPr/>
        </p:nvPicPr>
        <p:blipFill>
          <a:blip r:embed="rId2" cstate="print"/>
          <a:srcRect l="12291"/>
          <a:stretch>
            <a:fillRect/>
          </a:stretch>
        </p:blipFill>
        <p:spPr>
          <a:xfrm>
            <a:off x="-277763" y="-589935"/>
            <a:ext cx="10597896" cy="80545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413238" y="6835682"/>
            <a:ext cx="5334121" cy="1323439"/>
          </a:xfrm>
          <a:prstGeom prst="rect">
            <a:avLst/>
          </a:prstGeom>
          <a:noFill/>
          <a:scene3d>
            <a:camera prst="perspectiveFront"/>
            <a:lightRig rig="threePt" dir="t"/>
          </a:scene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 dirty="0" smtClean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Counter Service</a:t>
            </a:r>
          </a:p>
          <a:p>
            <a:pPr marL="114617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b="1" dirty="0" smtClean="0">
                <a:ln w="1905"/>
                <a:solidFill>
                  <a:srgbClr val="FF0000"/>
                </a:solidFill>
                <a:latin typeface="+mn-lt"/>
              </a:rPr>
              <a:t> Credit Card Terminal</a:t>
            </a:r>
          </a:p>
          <a:p>
            <a:pPr marL="114617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b="1" dirty="0" smtClean="0">
                <a:ln w="1905"/>
                <a:solidFill>
                  <a:srgbClr val="FF0000"/>
                </a:solidFill>
                <a:latin typeface="+mn-lt"/>
              </a:rPr>
              <a:t> Virtual Terminal </a:t>
            </a:r>
            <a:endParaRPr lang="en-US" sz="1400" b="1" dirty="0">
              <a:ln w="1905"/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Striped Right Arrow 4"/>
          <p:cNvSpPr/>
          <p:nvPr/>
        </p:nvSpPr>
        <p:spPr>
          <a:xfrm>
            <a:off x="7433181" y="5648629"/>
            <a:ext cx="1386349" cy="1017639"/>
          </a:xfrm>
          <a:prstGeom prst="striped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4167 L -0.00295 -0.34491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-1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ell Phone Credit Card Reader royalty-free stock photo"/>
          <p:cNvPicPr>
            <a:picLocks noChangeAspect="1" noChangeArrowheads="1"/>
          </p:cNvPicPr>
          <p:nvPr/>
        </p:nvPicPr>
        <p:blipFill>
          <a:blip r:embed="rId2" cstate="print"/>
          <a:srcRect t="8602" b="41398"/>
          <a:stretch>
            <a:fillRect/>
          </a:stretch>
        </p:blipFill>
        <p:spPr bwMode="auto">
          <a:xfrm>
            <a:off x="0" y="10"/>
            <a:ext cx="9144000" cy="685799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-1336348" y="6712810"/>
            <a:ext cx="7058722" cy="1754326"/>
          </a:xfrm>
          <a:prstGeom prst="rect">
            <a:avLst/>
          </a:prstGeom>
          <a:noFill/>
          <a:scene3d>
            <a:camera prst="perspectiveFront"/>
            <a:lightRig rig="threePt" dir="t"/>
          </a:scene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 dirty="0" smtClean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Field Payment</a:t>
            </a:r>
          </a:p>
          <a:p>
            <a:pPr marL="22923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b="1" dirty="0" smtClean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Remote payments</a:t>
            </a:r>
          </a:p>
          <a:p>
            <a:pPr marL="22923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b="1" dirty="0" smtClean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View history</a:t>
            </a:r>
          </a:p>
          <a:p>
            <a:pPr marL="22923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b="1" dirty="0" smtClean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View balance due</a:t>
            </a:r>
          </a:p>
          <a:p>
            <a:pPr marL="22923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b="1" dirty="0" smtClean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Set </a:t>
            </a:r>
            <a:r>
              <a:rPr lang="en-US" sz="1400" b="1" dirty="0" smtClean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 customer account</a:t>
            </a:r>
            <a:endParaRPr lang="en-US" sz="1400" b="1" dirty="0">
              <a:ln w="1905"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Striped Right Arrow 5"/>
          <p:cNvSpPr/>
          <p:nvPr/>
        </p:nvSpPr>
        <p:spPr>
          <a:xfrm>
            <a:off x="7433181" y="5648629"/>
            <a:ext cx="1386349" cy="1017639"/>
          </a:xfrm>
          <a:prstGeom prst="striped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0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48148E-6 L -0.00157 -0.2488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-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man text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27549"/>
            <a:ext cx="9545444" cy="6908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408648" y="6712810"/>
            <a:ext cx="7058722" cy="1538883"/>
          </a:xfrm>
          <a:prstGeom prst="rect">
            <a:avLst/>
          </a:prstGeom>
          <a:noFill/>
          <a:scene3d>
            <a:camera prst="perspectiveFront"/>
            <a:lightRig rig="threePt" dir="t"/>
          </a:scene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 dirty="0" smtClean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Cash Payment Locations</a:t>
            </a:r>
          </a:p>
          <a:p>
            <a:pPr marL="9144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b="1" dirty="0" smtClean="0">
                <a:ln w="1905"/>
                <a:solidFill>
                  <a:srgbClr val="FF0000"/>
                </a:solidFill>
                <a:latin typeface="+mn-lt"/>
              </a:rPr>
              <a:t> Convert cash to ePayments</a:t>
            </a:r>
          </a:p>
          <a:p>
            <a:pPr marL="9144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b="1" dirty="0" smtClean="0">
                <a:ln w="1905"/>
                <a:solidFill>
                  <a:srgbClr val="FF0000"/>
                </a:solidFill>
              </a:rPr>
              <a:t> Remove risk from office</a:t>
            </a:r>
          </a:p>
          <a:p>
            <a:pPr marL="9144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b="1" dirty="0" smtClean="0">
                <a:ln w="1905"/>
                <a:solidFill>
                  <a:srgbClr val="FF0000"/>
                </a:solidFill>
                <a:latin typeface="+mn-lt"/>
              </a:rPr>
              <a:t> Convenient customer locations</a:t>
            </a:r>
            <a:endParaRPr lang="en-US" sz="1400" b="1" dirty="0">
              <a:ln w="1905"/>
              <a:solidFill>
                <a:srgbClr val="FF0000"/>
              </a:solidFill>
              <a:latin typeface="+mn-lt"/>
            </a:endParaRPr>
          </a:p>
        </p:txBody>
      </p:sp>
      <p:sp>
        <p:nvSpPr>
          <p:cNvPr id="7" name="Striped Right Arrow 6"/>
          <p:cNvSpPr/>
          <p:nvPr/>
        </p:nvSpPr>
        <p:spPr>
          <a:xfrm>
            <a:off x="7433181" y="5648629"/>
            <a:ext cx="1386349" cy="1017639"/>
          </a:xfrm>
          <a:prstGeom prst="striped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34 0.04788 L -0.03195 -0.43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-2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man texting.jpg"/>
          <p:cNvPicPr>
            <a:picLocks noChangeAspect="1"/>
          </p:cNvPicPr>
          <p:nvPr/>
        </p:nvPicPr>
        <p:blipFill>
          <a:blip r:embed="rId2" cstate="print"/>
          <a:srcRect l="31880" t="8724" r="6987" b="22900"/>
          <a:stretch>
            <a:fillRect/>
          </a:stretch>
        </p:blipFill>
        <p:spPr bwMode="auto">
          <a:xfrm>
            <a:off x="0" y="0"/>
            <a:ext cx="919826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-458524" y="6712810"/>
            <a:ext cx="7058722" cy="1323439"/>
          </a:xfrm>
          <a:prstGeom prst="rect">
            <a:avLst/>
          </a:prstGeom>
          <a:noFill/>
          <a:scene3d>
            <a:camera prst="perspectiveFront"/>
            <a:lightRig rig="threePt" dir="t"/>
          </a:scene3d>
        </p:spPr>
        <p:txBody>
          <a:bodyPr wrap="square">
            <a:spAutoFit/>
          </a:bodyPr>
          <a:lstStyle/>
          <a:p>
            <a:pPr marL="29146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 dirty="0" smtClean="0">
                <a:ln w="1905"/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Kiosk</a:t>
            </a:r>
          </a:p>
          <a:p>
            <a:pPr marL="29146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b="1" dirty="0" smtClean="0">
                <a:ln w="1905"/>
                <a:solidFill>
                  <a:srgbClr val="0000FF"/>
                </a:solidFill>
                <a:latin typeface="+mn-lt"/>
              </a:rPr>
              <a:t> Indoor, outdoor, through-the-wall</a:t>
            </a:r>
          </a:p>
          <a:p>
            <a:pPr marL="29146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b="1" dirty="0" smtClean="0">
                <a:ln w="1905"/>
                <a:solidFill>
                  <a:srgbClr val="0000FF"/>
                </a:solidFill>
              </a:rPr>
              <a:t> Credit cards, eChecks, eSavings, cash options</a:t>
            </a:r>
            <a:endParaRPr lang="en-US" sz="1400" b="1" dirty="0">
              <a:ln w="1905"/>
              <a:solidFill>
                <a:srgbClr val="0000FF"/>
              </a:solidFill>
              <a:latin typeface="+mn-lt"/>
            </a:endParaRPr>
          </a:p>
        </p:txBody>
      </p:sp>
      <p:sp>
        <p:nvSpPr>
          <p:cNvPr id="7" name="Striped Right Arrow 6"/>
          <p:cNvSpPr/>
          <p:nvPr/>
        </p:nvSpPr>
        <p:spPr>
          <a:xfrm>
            <a:off x="7433181" y="5648629"/>
            <a:ext cx="1386349" cy="1017639"/>
          </a:xfrm>
          <a:prstGeom prst="striped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95 3.18224E-6 L 0.0349 -0.441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-22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man texting.jpg"/>
          <p:cNvPicPr>
            <a:picLocks noChangeAspect="1"/>
          </p:cNvPicPr>
          <p:nvPr/>
        </p:nvPicPr>
        <p:blipFill>
          <a:blip r:embed="rId2" cstate="print"/>
          <a:srcRect l="7486" r="2423"/>
          <a:stretch>
            <a:fillRect/>
          </a:stretch>
        </p:blipFill>
        <p:spPr bwMode="auto">
          <a:xfrm>
            <a:off x="-471936" y="-311444"/>
            <a:ext cx="10268350" cy="7653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92608" y="6712810"/>
            <a:ext cx="9174762" cy="1107996"/>
          </a:xfrm>
          <a:prstGeom prst="rect">
            <a:avLst/>
          </a:prstGeom>
          <a:noFill/>
          <a:scene3d>
            <a:camera prst="perspectiveFront"/>
            <a:lightRig rig="threePt" dir="t"/>
          </a:scene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 dirty="0" smtClean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Bank’s Bill Payment Service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b="1" dirty="0" smtClean="0">
                <a:ln w="1905"/>
                <a:solidFill>
                  <a:srgbClr val="FFFF00"/>
                </a:solidFill>
                <a:latin typeface="+mn-lt"/>
              </a:rPr>
              <a:t>  Converts hard-to-reconcile bank-issued  checks to ePayments</a:t>
            </a:r>
            <a:endParaRPr lang="en-US" sz="1400" b="1" dirty="0">
              <a:ln w="1905"/>
              <a:solidFill>
                <a:srgbClr val="FFFF00"/>
              </a:solidFill>
              <a:latin typeface="+mn-lt"/>
            </a:endParaRPr>
          </a:p>
        </p:txBody>
      </p:sp>
      <p:sp>
        <p:nvSpPr>
          <p:cNvPr id="7" name="Striped Right Arrow 6"/>
          <p:cNvSpPr/>
          <p:nvPr/>
        </p:nvSpPr>
        <p:spPr>
          <a:xfrm>
            <a:off x="7433181" y="5648629"/>
            <a:ext cx="1386349" cy="1017639"/>
          </a:xfrm>
          <a:prstGeom prst="striped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81481E-6 L 0.00173 -0.2946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-1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875801" y="-397099"/>
            <a:ext cx="11484043" cy="7656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-2122223" y="6858000"/>
            <a:ext cx="7058722" cy="1323439"/>
          </a:xfrm>
          <a:prstGeom prst="rect">
            <a:avLst/>
          </a:prstGeom>
          <a:noFill/>
          <a:scene3d>
            <a:camera prst="perspectiveFront"/>
            <a:lightRig rig="threePt" dir="t"/>
          </a:scene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 dirty="0" smtClean="0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Mailed</a:t>
            </a:r>
          </a:p>
          <a:p>
            <a:pPr marL="308768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b="1" dirty="0" smtClean="0">
                <a:ln w="1905"/>
                <a:solidFill>
                  <a:schemeClr val="bg1"/>
                </a:solidFill>
                <a:latin typeface="+mn-lt"/>
              </a:rPr>
              <a:t> Scan paper checks</a:t>
            </a:r>
          </a:p>
          <a:p>
            <a:pPr marL="308768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b="1" dirty="0" smtClean="0">
                <a:ln w="1905"/>
                <a:solidFill>
                  <a:schemeClr val="bg1"/>
                </a:solidFill>
              </a:rPr>
              <a:t> Automatically posts to software</a:t>
            </a:r>
            <a:endParaRPr lang="en-US" sz="1400" b="1" dirty="0">
              <a:ln w="1905"/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Striped Right Arrow 7"/>
          <p:cNvSpPr/>
          <p:nvPr/>
        </p:nvSpPr>
        <p:spPr>
          <a:xfrm>
            <a:off x="7433181" y="5648629"/>
            <a:ext cx="1386349" cy="1017639"/>
          </a:xfrm>
          <a:prstGeom prst="striped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05458E-6 L -0.00156 -0.2391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-120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031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an text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219455" y="0"/>
            <a:ext cx="9453872" cy="6942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-2270761" y="4099560"/>
            <a:ext cx="2606041" cy="1323439"/>
          </a:xfrm>
          <a:prstGeom prst="rect">
            <a:avLst/>
          </a:prstGeom>
          <a:noFill/>
          <a:scene3d>
            <a:camera prst="perspectiveFront"/>
            <a:lightRig rig="threePt" dir="t"/>
          </a:scene3d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 dirty="0" smtClean="0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Lockbox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b="1" dirty="0" smtClean="0">
                <a:ln w="1905"/>
                <a:solidFill>
                  <a:schemeClr val="bg1"/>
                </a:solidFill>
              </a:rPr>
              <a:t> Locations nationwide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b="1" dirty="0" smtClean="0">
                <a:ln w="1905"/>
                <a:solidFill>
                  <a:schemeClr val="bg1"/>
                </a:solidFill>
                <a:latin typeface="+mn-lt"/>
              </a:rPr>
              <a:t> Auto-post to software</a:t>
            </a:r>
            <a:endParaRPr lang="en-US" sz="1400" b="1" dirty="0">
              <a:ln w="1905"/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Striped Right Arrow 6"/>
          <p:cNvSpPr/>
          <p:nvPr/>
        </p:nvSpPr>
        <p:spPr>
          <a:xfrm>
            <a:off x="7433181" y="5648629"/>
            <a:ext cx="1386349" cy="1017639"/>
          </a:xfrm>
          <a:prstGeom prst="striped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0.94271 0.000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man text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572049" y="-499872"/>
            <a:ext cx="10386609" cy="7778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-2336092" y="6712810"/>
            <a:ext cx="7058722" cy="1323439"/>
          </a:xfrm>
          <a:prstGeom prst="rect">
            <a:avLst/>
          </a:prstGeom>
          <a:noFill/>
          <a:scene3d>
            <a:camera prst="perspectiveFront"/>
            <a:lightRig rig="threePt" dir="t"/>
          </a:scene3d>
        </p:spPr>
        <p:txBody>
          <a:bodyPr wrap="square">
            <a:spAutoFit/>
          </a:bodyPr>
          <a:lstStyle/>
          <a:p>
            <a:pPr marL="29146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 dirty="0" smtClean="0">
                <a:ln w="1905"/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Quick Pay</a:t>
            </a:r>
          </a:p>
          <a:p>
            <a:pPr marL="29146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b="1" dirty="0" smtClean="0">
                <a:ln w="1905"/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One-time payment without registering</a:t>
            </a:r>
          </a:p>
          <a:p>
            <a:pPr marL="29146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b="1" dirty="0" smtClean="0">
                <a:ln w="1905"/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Auto-posts to your software</a:t>
            </a:r>
            <a:endParaRPr lang="en-US" sz="1400" b="1" dirty="0" smtClean="0">
              <a:ln w="1905"/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7" name="Striped Right Arrow 6"/>
          <p:cNvSpPr/>
          <p:nvPr/>
        </p:nvSpPr>
        <p:spPr>
          <a:xfrm>
            <a:off x="7433181" y="5648629"/>
            <a:ext cx="1386349" cy="1017639"/>
          </a:xfrm>
          <a:prstGeom prst="striped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18224E-6 L -0.00365 -0.2086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-10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an texting.jpg"/>
          <p:cNvPicPr>
            <a:picLocks noChangeAspect="1"/>
          </p:cNvPicPr>
          <p:nvPr/>
        </p:nvPicPr>
        <p:blipFill>
          <a:blip r:embed="rId2" cstate="print"/>
          <a:srcRect t="13335" b="13186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-2270761" y="4099560"/>
            <a:ext cx="2606041" cy="1754326"/>
          </a:xfrm>
          <a:prstGeom prst="rect">
            <a:avLst/>
          </a:prstGeom>
          <a:noFill/>
          <a:scene3d>
            <a:camera prst="perspectiveFront"/>
            <a:lightRig rig="threePt" dir="t"/>
          </a:scene3d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 dirty="0" smtClean="0">
                <a:ln w="1905"/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eBills</a:t>
            </a:r>
          </a:p>
          <a:p>
            <a:pPr marL="341313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b="1" dirty="0" smtClean="0">
                <a:ln w="1905"/>
                <a:solidFill>
                  <a:schemeClr val="accent4">
                    <a:lumMod val="75000"/>
                  </a:schemeClr>
                </a:solidFill>
              </a:rPr>
              <a:t> 24 month archive</a:t>
            </a:r>
          </a:p>
          <a:p>
            <a:pPr marL="341313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b="1" dirty="0" smtClean="0">
                <a:ln w="1905"/>
                <a:solidFill>
                  <a:schemeClr val="accent4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400" b="1" dirty="0" smtClean="0">
                <a:ln w="1905"/>
                <a:solidFill>
                  <a:schemeClr val="accent4">
                    <a:lumMod val="75000"/>
                  </a:schemeClr>
                </a:solidFill>
              </a:rPr>
              <a:t>Paper bill opt-out</a:t>
            </a:r>
          </a:p>
          <a:p>
            <a:pPr marL="401638" indent="-6032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b="1" dirty="0" smtClean="0">
                <a:ln w="1905"/>
                <a:solidFill>
                  <a:schemeClr val="accent4">
                    <a:lumMod val="75000"/>
                  </a:schemeClr>
                </a:solidFill>
                <a:latin typeface="+mn-lt"/>
              </a:rPr>
              <a:t> Email notices for new bill, coming due, past due</a:t>
            </a:r>
            <a:endParaRPr lang="en-US" sz="1400" b="1" dirty="0">
              <a:ln w="1905"/>
              <a:solidFill>
                <a:schemeClr val="accent4">
                  <a:lumMod val="75000"/>
                </a:schemeClr>
              </a:solidFill>
              <a:latin typeface="+mn-lt"/>
            </a:endParaRPr>
          </a:p>
        </p:txBody>
      </p:sp>
      <p:graphicFrame>
        <p:nvGraphicFramePr>
          <p:cNvPr id="6" name="Diagram 5"/>
          <p:cNvGraphicFramePr/>
          <p:nvPr/>
        </p:nvGraphicFramePr>
        <p:xfrm>
          <a:off x="382968" y="0"/>
          <a:ext cx="6096000" cy="157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Striped Right Arrow 7"/>
          <p:cNvSpPr/>
          <p:nvPr/>
        </p:nvSpPr>
        <p:spPr>
          <a:xfrm>
            <a:off x="7433181" y="5648629"/>
            <a:ext cx="1386349" cy="1017639"/>
          </a:xfrm>
          <a:prstGeom prst="striped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0.04255 L 0.94271 -0.042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customers…</a:t>
            </a:r>
            <a:endParaRPr lang="en-US" dirty="0"/>
          </a:p>
        </p:txBody>
      </p:sp>
      <p:pic>
        <p:nvPicPr>
          <p:cNvPr id="1026" name="Picture 2" descr="C:\Users\marll\AppData\Local\Microsoft\Windows\Temporary Internet Files\Content.IE5\UF9YU0EH\people[1]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3439"/>
          <a:stretch>
            <a:fillRect/>
          </a:stretch>
        </p:blipFill>
        <p:spPr bwMode="auto">
          <a:xfrm>
            <a:off x="297452" y="2209253"/>
            <a:ext cx="8582140" cy="3563586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0" y="5662671"/>
            <a:ext cx="9144000" cy="407624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loud Callout 12"/>
          <p:cNvSpPr/>
          <p:nvPr/>
        </p:nvSpPr>
        <p:spPr>
          <a:xfrm>
            <a:off x="5838940" y="1399142"/>
            <a:ext cx="2368627" cy="771181"/>
          </a:xfrm>
          <a:prstGeom prst="cloudCallout">
            <a:avLst>
              <a:gd name="adj1" fmla="val -20833"/>
              <a:gd name="adj2" fmla="val 88214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I have to pay in cash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Cloud Callout 13"/>
          <p:cNvSpPr/>
          <p:nvPr/>
        </p:nvSpPr>
        <p:spPr>
          <a:xfrm>
            <a:off x="3701669" y="363557"/>
            <a:ext cx="2840516" cy="1617644"/>
          </a:xfrm>
          <a:prstGeom prst="cloudCallout">
            <a:avLst>
              <a:gd name="adj1" fmla="val -20445"/>
              <a:gd name="adj2" fmla="val 67948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Look, I’m not changing how I pay, I’ll always mail a check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5" name="Cloud Callout 14"/>
          <p:cNvSpPr/>
          <p:nvPr/>
        </p:nvSpPr>
        <p:spPr>
          <a:xfrm>
            <a:off x="207484" y="914400"/>
            <a:ext cx="3262829" cy="1199004"/>
          </a:xfrm>
          <a:prstGeom prst="cloudCallout">
            <a:avLst>
              <a:gd name="adj1" fmla="val -21481"/>
              <a:gd name="adj2" fmla="val 71273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I have to pay online; I don’t even have a checkbook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6" name="Cloud Callout 15"/>
          <p:cNvSpPr/>
          <p:nvPr/>
        </p:nvSpPr>
        <p:spPr>
          <a:xfrm>
            <a:off x="1176968" y="1331204"/>
            <a:ext cx="2368627" cy="771181"/>
          </a:xfrm>
          <a:prstGeom prst="cloudCallout">
            <a:avLst>
              <a:gd name="adj1" fmla="val -14786"/>
              <a:gd name="adj2" fmla="val 81071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Can’t you take a credit card?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7" name="Cloud Callout 16"/>
          <p:cNvSpPr/>
          <p:nvPr/>
        </p:nvSpPr>
        <p:spPr>
          <a:xfrm>
            <a:off x="4483870" y="649997"/>
            <a:ext cx="3459297" cy="1639678"/>
          </a:xfrm>
          <a:prstGeom prst="cloudCallout">
            <a:avLst>
              <a:gd name="adj1" fmla="val 45091"/>
              <a:gd name="adj2" fmla="val 52421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I  have to work when your office is open and the payment is due today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8" name="Cloud Callout 17"/>
          <p:cNvSpPr/>
          <p:nvPr/>
        </p:nvSpPr>
        <p:spPr>
          <a:xfrm>
            <a:off x="2025268" y="451692"/>
            <a:ext cx="2368627" cy="1562559"/>
          </a:xfrm>
          <a:prstGeom prst="cloudCallout">
            <a:avLst>
              <a:gd name="adj1" fmla="val -13391"/>
              <a:gd name="adj2" fmla="val 6673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I don’t trust the Internet; can I pay by phone?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9" name="Cloud Callout 18"/>
          <p:cNvSpPr/>
          <p:nvPr/>
        </p:nvSpPr>
        <p:spPr>
          <a:xfrm>
            <a:off x="2763397" y="694062"/>
            <a:ext cx="2899272" cy="1441375"/>
          </a:xfrm>
          <a:prstGeom prst="cloudCallou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I like to come into your office to pay; it gets me out of the house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0" name="Striped Right Arrow 19"/>
          <p:cNvSpPr/>
          <p:nvPr/>
        </p:nvSpPr>
        <p:spPr>
          <a:xfrm>
            <a:off x="7433181" y="5648629"/>
            <a:ext cx="1386349" cy="1017639"/>
          </a:xfrm>
          <a:prstGeom prst="striped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5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500"/>
                            </p:stCondLst>
                            <p:childTnLst>
                              <p:par>
                                <p:cTn id="38" presetID="55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000"/>
                            </p:stCondLst>
                            <p:childTnLst>
                              <p:par>
                                <p:cTn id="47" presetID="55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1500"/>
                            </p:stCondLst>
                            <p:childTnLst>
                              <p:par>
                                <p:cTn id="56" presetID="55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an text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1157813" y="0"/>
            <a:ext cx="10904294" cy="703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-6266688" y="4099560"/>
            <a:ext cx="6601969" cy="1323439"/>
          </a:xfrm>
          <a:prstGeom prst="rect">
            <a:avLst/>
          </a:prstGeom>
          <a:noFill/>
          <a:scene3d>
            <a:camera prst="perspectiveFront"/>
            <a:lightRig rig="threePt" dir="t"/>
          </a:scene3d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 dirty="0" smtClean="0">
                <a:ln w="1905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Auto-Call Messaging</a:t>
            </a:r>
          </a:p>
          <a:p>
            <a:pPr marL="7429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b="1" dirty="0" smtClean="0">
                <a:ln w="1905"/>
                <a:solidFill>
                  <a:schemeClr val="tx1">
                    <a:lumMod val="75000"/>
                    <a:lumOff val="25000"/>
                  </a:schemeClr>
                </a:solidFill>
              </a:rPr>
              <a:t> Simply upload message and list, set date / time</a:t>
            </a:r>
          </a:p>
          <a:p>
            <a:pPr marL="7429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b="1" dirty="0" smtClean="0">
                <a:ln w="1905"/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b="1" dirty="0" smtClean="0">
                <a:ln w="1905"/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Great for late notices and maintenance</a:t>
            </a:r>
            <a:endParaRPr lang="en-US" sz="1400" b="1" dirty="0">
              <a:ln w="1905"/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7" name="Striped Right Arrow 6"/>
          <p:cNvSpPr/>
          <p:nvPr/>
        </p:nvSpPr>
        <p:spPr>
          <a:xfrm>
            <a:off x="7433181" y="5648629"/>
            <a:ext cx="1386349" cy="1017639"/>
          </a:xfrm>
          <a:prstGeom prst="striped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.0185 L 0.94271 0.018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an text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694389" y="0"/>
            <a:ext cx="10276724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-4194048" y="15240"/>
            <a:ext cx="4529329" cy="892552"/>
          </a:xfrm>
          <a:prstGeom prst="rect">
            <a:avLst/>
          </a:prstGeom>
          <a:noFill/>
          <a:scene3d>
            <a:camera prst="perspectiveFront"/>
            <a:lightRig rig="threePt" dir="t"/>
          </a:scene3d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 dirty="0" smtClean="0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Customization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4175760" y="728472"/>
            <a:ext cx="4529329" cy="523220"/>
          </a:xfrm>
          <a:prstGeom prst="rect">
            <a:avLst/>
          </a:prstGeom>
          <a:noFill/>
          <a:scene3d>
            <a:camera prst="perspectiveFront"/>
            <a:lightRig rig="threePt" dir="t"/>
          </a:scene3d>
        </p:spPr>
        <p:txBody>
          <a:bodyPr wrap="square">
            <a:spAutoFit/>
          </a:bodyPr>
          <a:lstStyle/>
          <a:p>
            <a:pPr marL="68262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ln w="1905"/>
                <a:solidFill>
                  <a:schemeClr val="bg1"/>
                </a:solidFill>
              </a:rPr>
              <a:t>Beyond your solutions, PSN can  customize</a:t>
            </a:r>
          </a:p>
          <a:p>
            <a:pPr marL="682625">
              <a:defRPr/>
            </a:pPr>
            <a:r>
              <a:rPr lang="en-US" sz="1400" b="1" dirty="0" smtClean="0">
                <a:ln w="1905"/>
                <a:solidFill>
                  <a:schemeClr val="bg1"/>
                </a:solidFill>
              </a:rPr>
              <a:t>• Payer portal • A</a:t>
            </a:r>
            <a:r>
              <a:rPr lang="en-US" sz="1400" b="1" dirty="0" smtClean="0">
                <a:ln w="1905"/>
                <a:solidFill>
                  <a:schemeClr val="bg1"/>
                </a:solidFill>
                <a:latin typeface="+mn-lt"/>
              </a:rPr>
              <a:t>utomated phone </a:t>
            </a:r>
            <a:r>
              <a:rPr lang="en-US" sz="1400" b="1" dirty="0" smtClean="0">
                <a:ln w="1905"/>
                <a:solidFill>
                  <a:schemeClr val="bg1"/>
                </a:solidFill>
              </a:rPr>
              <a:t>• Mobile app</a:t>
            </a:r>
            <a:endParaRPr lang="en-US" sz="1400" b="1" dirty="0">
              <a:ln w="1905"/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Striped Right Arrow 7"/>
          <p:cNvSpPr/>
          <p:nvPr/>
        </p:nvSpPr>
        <p:spPr>
          <a:xfrm>
            <a:off x="7433181" y="5648629"/>
            <a:ext cx="1386349" cy="1017639"/>
          </a:xfrm>
          <a:prstGeom prst="striped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0.94271 0.000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0.94271 0.0004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0"/>
          <p:cNvGrpSpPr/>
          <p:nvPr/>
        </p:nvGrpSpPr>
        <p:grpSpPr>
          <a:xfrm>
            <a:off x="536945" y="1438984"/>
            <a:ext cx="8146309" cy="4589633"/>
            <a:chOff x="536945" y="1438984"/>
            <a:chExt cx="8146309" cy="4589633"/>
          </a:xfrm>
        </p:grpSpPr>
        <p:sp>
          <p:nvSpPr>
            <p:cNvPr id="62" name="Freeform 61"/>
            <p:cNvSpPr/>
            <p:nvPr/>
          </p:nvSpPr>
          <p:spPr>
            <a:xfrm>
              <a:off x="3945804" y="4700027"/>
              <a:ext cx="1328590" cy="1328590"/>
            </a:xfrm>
            <a:custGeom>
              <a:avLst/>
              <a:gdLst>
                <a:gd name="connsiteX0" fmla="*/ 0 w 1328590"/>
                <a:gd name="connsiteY0" fmla="*/ 664295 h 1328590"/>
                <a:gd name="connsiteX1" fmla="*/ 194568 w 1328590"/>
                <a:gd name="connsiteY1" fmla="*/ 194568 h 1328590"/>
                <a:gd name="connsiteX2" fmla="*/ 664296 w 1328590"/>
                <a:gd name="connsiteY2" fmla="*/ 1 h 1328590"/>
                <a:gd name="connsiteX3" fmla="*/ 1134023 w 1328590"/>
                <a:gd name="connsiteY3" fmla="*/ 194569 h 1328590"/>
                <a:gd name="connsiteX4" fmla="*/ 1328590 w 1328590"/>
                <a:gd name="connsiteY4" fmla="*/ 664297 h 1328590"/>
                <a:gd name="connsiteX5" fmla="*/ 1134022 w 1328590"/>
                <a:gd name="connsiteY5" fmla="*/ 1134025 h 1328590"/>
                <a:gd name="connsiteX6" fmla="*/ 664294 w 1328590"/>
                <a:gd name="connsiteY6" fmla="*/ 1328592 h 1328590"/>
                <a:gd name="connsiteX7" fmla="*/ 194566 w 1328590"/>
                <a:gd name="connsiteY7" fmla="*/ 1134024 h 1328590"/>
                <a:gd name="connsiteX8" fmla="*/ -1 w 1328590"/>
                <a:gd name="connsiteY8" fmla="*/ 664296 h 1328590"/>
                <a:gd name="connsiteX9" fmla="*/ 0 w 1328590"/>
                <a:gd name="connsiteY9" fmla="*/ 664295 h 1328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28590" h="1328590">
                  <a:moveTo>
                    <a:pt x="0" y="664295"/>
                  </a:moveTo>
                  <a:cubicBezTo>
                    <a:pt x="0" y="488113"/>
                    <a:pt x="69988" y="319147"/>
                    <a:pt x="194568" y="194568"/>
                  </a:cubicBezTo>
                  <a:cubicBezTo>
                    <a:pt x="319148" y="69989"/>
                    <a:pt x="488114" y="1"/>
                    <a:pt x="664296" y="1"/>
                  </a:cubicBezTo>
                  <a:cubicBezTo>
                    <a:pt x="840478" y="1"/>
                    <a:pt x="1009444" y="69989"/>
                    <a:pt x="1134023" y="194569"/>
                  </a:cubicBezTo>
                  <a:cubicBezTo>
                    <a:pt x="1258602" y="319149"/>
                    <a:pt x="1328590" y="488115"/>
                    <a:pt x="1328590" y="664297"/>
                  </a:cubicBezTo>
                  <a:cubicBezTo>
                    <a:pt x="1328590" y="840479"/>
                    <a:pt x="1258602" y="1009445"/>
                    <a:pt x="1134022" y="1134025"/>
                  </a:cubicBezTo>
                  <a:cubicBezTo>
                    <a:pt x="1009442" y="1258604"/>
                    <a:pt x="840476" y="1328592"/>
                    <a:pt x="664294" y="1328592"/>
                  </a:cubicBezTo>
                  <a:cubicBezTo>
                    <a:pt x="488112" y="1328592"/>
                    <a:pt x="319146" y="1258604"/>
                    <a:pt x="194566" y="1134024"/>
                  </a:cubicBezTo>
                  <a:cubicBezTo>
                    <a:pt x="69987" y="1009444"/>
                    <a:pt x="-1" y="840478"/>
                    <a:pt x="-1" y="664296"/>
                  </a:cubicBezTo>
                  <a:lnTo>
                    <a:pt x="0" y="664295"/>
                  </a:lnTo>
                  <a:close/>
                </a:path>
              </a:pathLst>
            </a:cu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205363" tIns="205362" rIns="205363" bIns="205362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700" kern="1200" dirty="0"/>
                <a:t>PSN Web-based System</a:t>
              </a:r>
            </a:p>
          </p:txBody>
        </p:sp>
        <p:sp>
          <p:nvSpPr>
            <p:cNvPr id="63" name="Left Arrow 62"/>
            <p:cNvSpPr/>
            <p:nvPr/>
          </p:nvSpPr>
          <p:spPr>
            <a:xfrm rot="10800000">
              <a:off x="1001951" y="5174998"/>
              <a:ext cx="2781941" cy="378648"/>
            </a:xfrm>
            <a:prstGeom prst="lef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4" name="Freeform 63"/>
            <p:cNvSpPr/>
            <p:nvPr/>
          </p:nvSpPr>
          <p:spPr>
            <a:xfrm>
              <a:off x="536945" y="4992317"/>
              <a:ext cx="930013" cy="744010"/>
            </a:xfrm>
            <a:custGeom>
              <a:avLst/>
              <a:gdLst>
                <a:gd name="connsiteX0" fmla="*/ 0 w 930013"/>
                <a:gd name="connsiteY0" fmla="*/ 74401 h 744010"/>
                <a:gd name="connsiteX1" fmla="*/ 21792 w 930013"/>
                <a:gd name="connsiteY1" fmla="*/ 21792 h 744010"/>
                <a:gd name="connsiteX2" fmla="*/ 74402 w 930013"/>
                <a:gd name="connsiteY2" fmla="*/ 1 h 744010"/>
                <a:gd name="connsiteX3" fmla="*/ 855612 w 930013"/>
                <a:gd name="connsiteY3" fmla="*/ 0 h 744010"/>
                <a:gd name="connsiteX4" fmla="*/ 908221 w 930013"/>
                <a:gd name="connsiteY4" fmla="*/ 21792 h 744010"/>
                <a:gd name="connsiteX5" fmla="*/ 930012 w 930013"/>
                <a:gd name="connsiteY5" fmla="*/ 74402 h 744010"/>
                <a:gd name="connsiteX6" fmla="*/ 930013 w 930013"/>
                <a:gd name="connsiteY6" fmla="*/ 669609 h 744010"/>
                <a:gd name="connsiteX7" fmla="*/ 908221 w 930013"/>
                <a:gd name="connsiteY7" fmla="*/ 722218 h 744010"/>
                <a:gd name="connsiteX8" fmla="*/ 855612 w 930013"/>
                <a:gd name="connsiteY8" fmla="*/ 744010 h 744010"/>
                <a:gd name="connsiteX9" fmla="*/ 74401 w 930013"/>
                <a:gd name="connsiteY9" fmla="*/ 744010 h 744010"/>
                <a:gd name="connsiteX10" fmla="*/ 21792 w 930013"/>
                <a:gd name="connsiteY10" fmla="*/ 722218 h 744010"/>
                <a:gd name="connsiteX11" fmla="*/ 0 w 930013"/>
                <a:gd name="connsiteY11" fmla="*/ 669609 h 744010"/>
                <a:gd name="connsiteX12" fmla="*/ 0 w 930013"/>
                <a:gd name="connsiteY12" fmla="*/ 74401 h 744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0013" h="744010">
                  <a:moveTo>
                    <a:pt x="0" y="74401"/>
                  </a:moveTo>
                  <a:cubicBezTo>
                    <a:pt x="0" y="54669"/>
                    <a:pt x="7839" y="35744"/>
                    <a:pt x="21792" y="21792"/>
                  </a:cubicBezTo>
                  <a:cubicBezTo>
                    <a:pt x="35745" y="7839"/>
                    <a:pt x="54669" y="0"/>
                    <a:pt x="74402" y="1"/>
                  </a:cubicBezTo>
                  <a:lnTo>
                    <a:pt x="855612" y="0"/>
                  </a:lnTo>
                  <a:cubicBezTo>
                    <a:pt x="875344" y="0"/>
                    <a:pt x="894269" y="7839"/>
                    <a:pt x="908221" y="21792"/>
                  </a:cubicBezTo>
                  <a:cubicBezTo>
                    <a:pt x="922174" y="35745"/>
                    <a:pt x="930013" y="54669"/>
                    <a:pt x="930012" y="74402"/>
                  </a:cubicBezTo>
                  <a:cubicBezTo>
                    <a:pt x="930012" y="272804"/>
                    <a:pt x="930013" y="471207"/>
                    <a:pt x="930013" y="669609"/>
                  </a:cubicBezTo>
                  <a:cubicBezTo>
                    <a:pt x="930013" y="689341"/>
                    <a:pt x="922174" y="708266"/>
                    <a:pt x="908221" y="722218"/>
                  </a:cubicBezTo>
                  <a:cubicBezTo>
                    <a:pt x="894268" y="736171"/>
                    <a:pt x="875344" y="744010"/>
                    <a:pt x="855612" y="744010"/>
                  </a:cubicBezTo>
                  <a:lnTo>
                    <a:pt x="74401" y="744010"/>
                  </a:lnTo>
                  <a:cubicBezTo>
                    <a:pt x="54669" y="744010"/>
                    <a:pt x="35744" y="736171"/>
                    <a:pt x="21792" y="722218"/>
                  </a:cubicBezTo>
                  <a:cubicBezTo>
                    <a:pt x="7839" y="708265"/>
                    <a:pt x="0" y="689341"/>
                    <a:pt x="0" y="669609"/>
                  </a:cubicBezTo>
                  <a:lnTo>
                    <a:pt x="0" y="74401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6556" tIns="46556" rIns="46556" bIns="46556" numCol="1" spcCol="1270" anchor="ctr" anchorCtr="0">
              <a:noAutofit/>
            </a:bodyPr>
            <a:lstStyle/>
            <a:p>
              <a:pPr lvl="0" algn="ctr"/>
              <a:r>
                <a:rPr lang="en-US" sz="1300" dirty="0" smtClean="0"/>
                <a:t>Entered by Your Staff</a:t>
              </a:r>
            </a:p>
          </p:txBody>
        </p:sp>
        <p:sp>
          <p:nvSpPr>
            <p:cNvPr id="65" name="Left Arrow 64"/>
            <p:cNvSpPr/>
            <p:nvPr/>
          </p:nvSpPr>
          <p:spPr>
            <a:xfrm rot="12000000">
              <a:off x="1135663" y="4416678"/>
              <a:ext cx="2781941" cy="378648"/>
            </a:xfrm>
            <a:prstGeom prst="lef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6" name="Freeform 65"/>
            <p:cNvSpPr/>
            <p:nvPr/>
          </p:nvSpPr>
          <p:spPr>
            <a:xfrm>
              <a:off x="754543" y="3758257"/>
              <a:ext cx="930013" cy="744010"/>
            </a:xfrm>
            <a:custGeom>
              <a:avLst/>
              <a:gdLst>
                <a:gd name="connsiteX0" fmla="*/ 0 w 930013"/>
                <a:gd name="connsiteY0" fmla="*/ 74401 h 744010"/>
                <a:gd name="connsiteX1" fmla="*/ 21792 w 930013"/>
                <a:gd name="connsiteY1" fmla="*/ 21792 h 744010"/>
                <a:gd name="connsiteX2" fmla="*/ 74402 w 930013"/>
                <a:gd name="connsiteY2" fmla="*/ 1 h 744010"/>
                <a:gd name="connsiteX3" fmla="*/ 855612 w 930013"/>
                <a:gd name="connsiteY3" fmla="*/ 0 h 744010"/>
                <a:gd name="connsiteX4" fmla="*/ 908221 w 930013"/>
                <a:gd name="connsiteY4" fmla="*/ 21792 h 744010"/>
                <a:gd name="connsiteX5" fmla="*/ 930012 w 930013"/>
                <a:gd name="connsiteY5" fmla="*/ 74402 h 744010"/>
                <a:gd name="connsiteX6" fmla="*/ 930013 w 930013"/>
                <a:gd name="connsiteY6" fmla="*/ 669609 h 744010"/>
                <a:gd name="connsiteX7" fmla="*/ 908221 w 930013"/>
                <a:gd name="connsiteY7" fmla="*/ 722218 h 744010"/>
                <a:gd name="connsiteX8" fmla="*/ 855612 w 930013"/>
                <a:gd name="connsiteY8" fmla="*/ 744010 h 744010"/>
                <a:gd name="connsiteX9" fmla="*/ 74401 w 930013"/>
                <a:gd name="connsiteY9" fmla="*/ 744010 h 744010"/>
                <a:gd name="connsiteX10" fmla="*/ 21792 w 930013"/>
                <a:gd name="connsiteY10" fmla="*/ 722218 h 744010"/>
                <a:gd name="connsiteX11" fmla="*/ 0 w 930013"/>
                <a:gd name="connsiteY11" fmla="*/ 669609 h 744010"/>
                <a:gd name="connsiteX12" fmla="*/ 0 w 930013"/>
                <a:gd name="connsiteY12" fmla="*/ 74401 h 744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0013" h="744010">
                  <a:moveTo>
                    <a:pt x="0" y="74401"/>
                  </a:moveTo>
                  <a:cubicBezTo>
                    <a:pt x="0" y="54669"/>
                    <a:pt x="7839" y="35744"/>
                    <a:pt x="21792" y="21792"/>
                  </a:cubicBezTo>
                  <a:cubicBezTo>
                    <a:pt x="35745" y="7839"/>
                    <a:pt x="54669" y="0"/>
                    <a:pt x="74402" y="1"/>
                  </a:cubicBezTo>
                  <a:lnTo>
                    <a:pt x="855612" y="0"/>
                  </a:lnTo>
                  <a:cubicBezTo>
                    <a:pt x="875344" y="0"/>
                    <a:pt x="894269" y="7839"/>
                    <a:pt x="908221" y="21792"/>
                  </a:cubicBezTo>
                  <a:cubicBezTo>
                    <a:pt x="922174" y="35745"/>
                    <a:pt x="930013" y="54669"/>
                    <a:pt x="930012" y="74402"/>
                  </a:cubicBezTo>
                  <a:cubicBezTo>
                    <a:pt x="930012" y="272804"/>
                    <a:pt x="930013" y="471207"/>
                    <a:pt x="930013" y="669609"/>
                  </a:cubicBezTo>
                  <a:cubicBezTo>
                    <a:pt x="930013" y="689341"/>
                    <a:pt x="922174" y="708266"/>
                    <a:pt x="908221" y="722218"/>
                  </a:cubicBezTo>
                  <a:cubicBezTo>
                    <a:pt x="894268" y="736171"/>
                    <a:pt x="875344" y="744010"/>
                    <a:pt x="855612" y="744010"/>
                  </a:cubicBezTo>
                  <a:lnTo>
                    <a:pt x="74401" y="744010"/>
                  </a:lnTo>
                  <a:cubicBezTo>
                    <a:pt x="54669" y="744010"/>
                    <a:pt x="35744" y="736171"/>
                    <a:pt x="21792" y="722218"/>
                  </a:cubicBezTo>
                  <a:cubicBezTo>
                    <a:pt x="7839" y="708265"/>
                    <a:pt x="0" y="689341"/>
                    <a:pt x="0" y="669609"/>
                  </a:cubicBezTo>
                  <a:lnTo>
                    <a:pt x="0" y="74401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6556" tIns="46556" rIns="46556" bIns="46556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kern="1200" dirty="0"/>
                <a:t>PSN </a:t>
              </a:r>
              <a:r>
                <a:rPr lang="en-US" sz="1300" kern="1200" dirty="0" smtClean="0"/>
                <a:t>Call Center</a:t>
              </a:r>
              <a:endParaRPr lang="en-US" sz="1300" kern="1200" dirty="0"/>
            </a:p>
          </p:txBody>
        </p:sp>
        <p:sp>
          <p:nvSpPr>
            <p:cNvPr id="67" name="Left Arrow 66"/>
            <p:cNvSpPr/>
            <p:nvPr/>
          </p:nvSpPr>
          <p:spPr>
            <a:xfrm rot="13200000">
              <a:off x="1520672" y="3749823"/>
              <a:ext cx="2781941" cy="378648"/>
            </a:xfrm>
            <a:prstGeom prst="lef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8" name="Freeform 67"/>
            <p:cNvSpPr/>
            <p:nvPr/>
          </p:nvSpPr>
          <p:spPr>
            <a:xfrm>
              <a:off x="1381091" y="2673044"/>
              <a:ext cx="930013" cy="744010"/>
            </a:xfrm>
            <a:custGeom>
              <a:avLst/>
              <a:gdLst>
                <a:gd name="connsiteX0" fmla="*/ 0 w 930013"/>
                <a:gd name="connsiteY0" fmla="*/ 74401 h 744010"/>
                <a:gd name="connsiteX1" fmla="*/ 21792 w 930013"/>
                <a:gd name="connsiteY1" fmla="*/ 21792 h 744010"/>
                <a:gd name="connsiteX2" fmla="*/ 74402 w 930013"/>
                <a:gd name="connsiteY2" fmla="*/ 1 h 744010"/>
                <a:gd name="connsiteX3" fmla="*/ 855612 w 930013"/>
                <a:gd name="connsiteY3" fmla="*/ 0 h 744010"/>
                <a:gd name="connsiteX4" fmla="*/ 908221 w 930013"/>
                <a:gd name="connsiteY4" fmla="*/ 21792 h 744010"/>
                <a:gd name="connsiteX5" fmla="*/ 930012 w 930013"/>
                <a:gd name="connsiteY5" fmla="*/ 74402 h 744010"/>
                <a:gd name="connsiteX6" fmla="*/ 930013 w 930013"/>
                <a:gd name="connsiteY6" fmla="*/ 669609 h 744010"/>
                <a:gd name="connsiteX7" fmla="*/ 908221 w 930013"/>
                <a:gd name="connsiteY7" fmla="*/ 722218 h 744010"/>
                <a:gd name="connsiteX8" fmla="*/ 855612 w 930013"/>
                <a:gd name="connsiteY8" fmla="*/ 744010 h 744010"/>
                <a:gd name="connsiteX9" fmla="*/ 74401 w 930013"/>
                <a:gd name="connsiteY9" fmla="*/ 744010 h 744010"/>
                <a:gd name="connsiteX10" fmla="*/ 21792 w 930013"/>
                <a:gd name="connsiteY10" fmla="*/ 722218 h 744010"/>
                <a:gd name="connsiteX11" fmla="*/ 0 w 930013"/>
                <a:gd name="connsiteY11" fmla="*/ 669609 h 744010"/>
                <a:gd name="connsiteX12" fmla="*/ 0 w 930013"/>
                <a:gd name="connsiteY12" fmla="*/ 74401 h 744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0013" h="744010">
                  <a:moveTo>
                    <a:pt x="0" y="74401"/>
                  </a:moveTo>
                  <a:cubicBezTo>
                    <a:pt x="0" y="54669"/>
                    <a:pt x="7839" y="35744"/>
                    <a:pt x="21792" y="21792"/>
                  </a:cubicBezTo>
                  <a:cubicBezTo>
                    <a:pt x="35745" y="7839"/>
                    <a:pt x="54669" y="0"/>
                    <a:pt x="74402" y="1"/>
                  </a:cubicBezTo>
                  <a:lnTo>
                    <a:pt x="855612" y="0"/>
                  </a:lnTo>
                  <a:cubicBezTo>
                    <a:pt x="875344" y="0"/>
                    <a:pt x="894269" y="7839"/>
                    <a:pt x="908221" y="21792"/>
                  </a:cubicBezTo>
                  <a:cubicBezTo>
                    <a:pt x="922174" y="35745"/>
                    <a:pt x="930013" y="54669"/>
                    <a:pt x="930012" y="74402"/>
                  </a:cubicBezTo>
                  <a:cubicBezTo>
                    <a:pt x="930012" y="272804"/>
                    <a:pt x="930013" y="471207"/>
                    <a:pt x="930013" y="669609"/>
                  </a:cubicBezTo>
                  <a:cubicBezTo>
                    <a:pt x="930013" y="689341"/>
                    <a:pt x="922174" y="708266"/>
                    <a:pt x="908221" y="722218"/>
                  </a:cubicBezTo>
                  <a:cubicBezTo>
                    <a:pt x="894268" y="736171"/>
                    <a:pt x="875344" y="744010"/>
                    <a:pt x="855612" y="744010"/>
                  </a:cubicBezTo>
                  <a:lnTo>
                    <a:pt x="74401" y="744010"/>
                  </a:lnTo>
                  <a:cubicBezTo>
                    <a:pt x="54669" y="744010"/>
                    <a:pt x="35744" y="736171"/>
                    <a:pt x="21792" y="722218"/>
                  </a:cubicBezTo>
                  <a:cubicBezTo>
                    <a:pt x="7839" y="708265"/>
                    <a:pt x="0" y="689341"/>
                    <a:pt x="0" y="669609"/>
                  </a:cubicBezTo>
                  <a:lnTo>
                    <a:pt x="0" y="74401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6556" tIns="46556" rIns="46556" bIns="46556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kern="1200" dirty="0"/>
                <a:t>Cash Payment Locations</a:t>
              </a:r>
            </a:p>
          </p:txBody>
        </p:sp>
        <p:sp>
          <p:nvSpPr>
            <p:cNvPr id="69" name="Left Arrow 68"/>
            <p:cNvSpPr/>
            <p:nvPr/>
          </p:nvSpPr>
          <p:spPr>
            <a:xfrm rot="14400000">
              <a:off x="2110540" y="3254866"/>
              <a:ext cx="2781941" cy="378648"/>
            </a:xfrm>
            <a:prstGeom prst="lef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0" name="Freeform 69"/>
            <p:cNvSpPr/>
            <p:nvPr/>
          </p:nvSpPr>
          <p:spPr>
            <a:xfrm>
              <a:off x="2341019" y="1867568"/>
              <a:ext cx="930013" cy="744010"/>
            </a:xfrm>
            <a:custGeom>
              <a:avLst/>
              <a:gdLst>
                <a:gd name="connsiteX0" fmla="*/ 0 w 930013"/>
                <a:gd name="connsiteY0" fmla="*/ 74401 h 744010"/>
                <a:gd name="connsiteX1" fmla="*/ 21792 w 930013"/>
                <a:gd name="connsiteY1" fmla="*/ 21792 h 744010"/>
                <a:gd name="connsiteX2" fmla="*/ 74402 w 930013"/>
                <a:gd name="connsiteY2" fmla="*/ 1 h 744010"/>
                <a:gd name="connsiteX3" fmla="*/ 855612 w 930013"/>
                <a:gd name="connsiteY3" fmla="*/ 0 h 744010"/>
                <a:gd name="connsiteX4" fmla="*/ 908221 w 930013"/>
                <a:gd name="connsiteY4" fmla="*/ 21792 h 744010"/>
                <a:gd name="connsiteX5" fmla="*/ 930012 w 930013"/>
                <a:gd name="connsiteY5" fmla="*/ 74402 h 744010"/>
                <a:gd name="connsiteX6" fmla="*/ 930013 w 930013"/>
                <a:gd name="connsiteY6" fmla="*/ 669609 h 744010"/>
                <a:gd name="connsiteX7" fmla="*/ 908221 w 930013"/>
                <a:gd name="connsiteY7" fmla="*/ 722218 h 744010"/>
                <a:gd name="connsiteX8" fmla="*/ 855612 w 930013"/>
                <a:gd name="connsiteY8" fmla="*/ 744010 h 744010"/>
                <a:gd name="connsiteX9" fmla="*/ 74401 w 930013"/>
                <a:gd name="connsiteY9" fmla="*/ 744010 h 744010"/>
                <a:gd name="connsiteX10" fmla="*/ 21792 w 930013"/>
                <a:gd name="connsiteY10" fmla="*/ 722218 h 744010"/>
                <a:gd name="connsiteX11" fmla="*/ 0 w 930013"/>
                <a:gd name="connsiteY11" fmla="*/ 669609 h 744010"/>
                <a:gd name="connsiteX12" fmla="*/ 0 w 930013"/>
                <a:gd name="connsiteY12" fmla="*/ 74401 h 744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0013" h="744010">
                  <a:moveTo>
                    <a:pt x="0" y="74401"/>
                  </a:moveTo>
                  <a:cubicBezTo>
                    <a:pt x="0" y="54669"/>
                    <a:pt x="7839" y="35744"/>
                    <a:pt x="21792" y="21792"/>
                  </a:cubicBezTo>
                  <a:cubicBezTo>
                    <a:pt x="35745" y="7839"/>
                    <a:pt x="54669" y="0"/>
                    <a:pt x="74402" y="1"/>
                  </a:cubicBezTo>
                  <a:lnTo>
                    <a:pt x="855612" y="0"/>
                  </a:lnTo>
                  <a:cubicBezTo>
                    <a:pt x="875344" y="0"/>
                    <a:pt x="894269" y="7839"/>
                    <a:pt x="908221" y="21792"/>
                  </a:cubicBezTo>
                  <a:cubicBezTo>
                    <a:pt x="922174" y="35745"/>
                    <a:pt x="930013" y="54669"/>
                    <a:pt x="930012" y="74402"/>
                  </a:cubicBezTo>
                  <a:cubicBezTo>
                    <a:pt x="930012" y="272804"/>
                    <a:pt x="930013" y="471207"/>
                    <a:pt x="930013" y="669609"/>
                  </a:cubicBezTo>
                  <a:cubicBezTo>
                    <a:pt x="930013" y="689341"/>
                    <a:pt x="922174" y="708266"/>
                    <a:pt x="908221" y="722218"/>
                  </a:cubicBezTo>
                  <a:cubicBezTo>
                    <a:pt x="894268" y="736171"/>
                    <a:pt x="875344" y="744010"/>
                    <a:pt x="855612" y="744010"/>
                  </a:cubicBezTo>
                  <a:lnTo>
                    <a:pt x="74401" y="744010"/>
                  </a:lnTo>
                  <a:cubicBezTo>
                    <a:pt x="54669" y="744010"/>
                    <a:pt x="35744" y="736171"/>
                    <a:pt x="21792" y="722218"/>
                  </a:cubicBezTo>
                  <a:cubicBezTo>
                    <a:pt x="7839" y="708265"/>
                    <a:pt x="0" y="689341"/>
                    <a:pt x="0" y="669609"/>
                  </a:cubicBezTo>
                  <a:lnTo>
                    <a:pt x="0" y="74401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6556" tIns="46556" rIns="46556" bIns="46556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kern="1200" dirty="0"/>
                <a:t>Automated Phone (IVR</a:t>
              </a:r>
              <a:r>
                <a:rPr lang="en-US" sz="1300" kern="1200" dirty="0" smtClean="0"/>
                <a:t>)</a:t>
              </a:r>
            </a:p>
          </p:txBody>
        </p:sp>
        <p:sp>
          <p:nvSpPr>
            <p:cNvPr id="71" name="Left Arrow 70"/>
            <p:cNvSpPr/>
            <p:nvPr/>
          </p:nvSpPr>
          <p:spPr>
            <a:xfrm rot="15600000">
              <a:off x="2834120" y="2991504"/>
              <a:ext cx="2781941" cy="378648"/>
            </a:xfrm>
            <a:prstGeom prst="lef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2" name="Freeform 71"/>
            <p:cNvSpPr/>
            <p:nvPr/>
          </p:nvSpPr>
          <p:spPr>
            <a:xfrm>
              <a:off x="3518545" y="1438984"/>
              <a:ext cx="930013" cy="744010"/>
            </a:xfrm>
            <a:custGeom>
              <a:avLst/>
              <a:gdLst>
                <a:gd name="connsiteX0" fmla="*/ 0 w 930013"/>
                <a:gd name="connsiteY0" fmla="*/ 74401 h 744010"/>
                <a:gd name="connsiteX1" fmla="*/ 21792 w 930013"/>
                <a:gd name="connsiteY1" fmla="*/ 21792 h 744010"/>
                <a:gd name="connsiteX2" fmla="*/ 74402 w 930013"/>
                <a:gd name="connsiteY2" fmla="*/ 1 h 744010"/>
                <a:gd name="connsiteX3" fmla="*/ 855612 w 930013"/>
                <a:gd name="connsiteY3" fmla="*/ 0 h 744010"/>
                <a:gd name="connsiteX4" fmla="*/ 908221 w 930013"/>
                <a:gd name="connsiteY4" fmla="*/ 21792 h 744010"/>
                <a:gd name="connsiteX5" fmla="*/ 930012 w 930013"/>
                <a:gd name="connsiteY5" fmla="*/ 74402 h 744010"/>
                <a:gd name="connsiteX6" fmla="*/ 930013 w 930013"/>
                <a:gd name="connsiteY6" fmla="*/ 669609 h 744010"/>
                <a:gd name="connsiteX7" fmla="*/ 908221 w 930013"/>
                <a:gd name="connsiteY7" fmla="*/ 722218 h 744010"/>
                <a:gd name="connsiteX8" fmla="*/ 855612 w 930013"/>
                <a:gd name="connsiteY8" fmla="*/ 744010 h 744010"/>
                <a:gd name="connsiteX9" fmla="*/ 74401 w 930013"/>
                <a:gd name="connsiteY9" fmla="*/ 744010 h 744010"/>
                <a:gd name="connsiteX10" fmla="*/ 21792 w 930013"/>
                <a:gd name="connsiteY10" fmla="*/ 722218 h 744010"/>
                <a:gd name="connsiteX11" fmla="*/ 0 w 930013"/>
                <a:gd name="connsiteY11" fmla="*/ 669609 h 744010"/>
                <a:gd name="connsiteX12" fmla="*/ 0 w 930013"/>
                <a:gd name="connsiteY12" fmla="*/ 74401 h 744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0013" h="744010">
                  <a:moveTo>
                    <a:pt x="0" y="74401"/>
                  </a:moveTo>
                  <a:cubicBezTo>
                    <a:pt x="0" y="54669"/>
                    <a:pt x="7839" y="35744"/>
                    <a:pt x="21792" y="21792"/>
                  </a:cubicBezTo>
                  <a:cubicBezTo>
                    <a:pt x="35745" y="7839"/>
                    <a:pt x="54669" y="0"/>
                    <a:pt x="74402" y="1"/>
                  </a:cubicBezTo>
                  <a:lnTo>
                    <a:pt x="855612" y="0"/>
                  </a:lnTo>
                  <a:cubicBezTo>
                    <a:pt x="875344" y="0"/>
                    <a:pt x="894269" y="7839"/>
                    <a:pt x="908221" y="21792"/>
                  </a:cubicBezTo>
                  <a:cubicBezTo>
                    <a:pt x="922174" y="35745"/>
                    <a:pt x="930013" y="54669"/>
                    <a:pt x="930012" y="74402"/>
                  </a:cubicBezTo>
                  <a:cubicBezTo>
                    <a:pt x="930012" y="272804"/>
                    <a:pt x="930013" y="471207"/>
                    <a:pt x="930013" y="669609"/>
                  </a:cubicBezTo>
                  <a:cubicBezTo>
                    <a:pt x="930013" y="689341"/>
                    <a:pt x="922174" y="708266"/>
                    <a:pt x="908221" y="722218"/>
                  </a:cubicBezTo>
                  <a:cubicBezTo>
                    <a:pt x="894268" y="736171"/>
                    <a:pt x="875344" y="744010"/>
                    <a:pt x="855612" y="744010"/>
                  </a:cubicBezTo>
                  <a:lnTo>
                    <a:pt x="74401" y="744010"/>
                  </a:lnTo>
                  <a:cubicBezTo>
                    <a:pt x="54669" y="744010"/>
                    <a:pt x="35744" y="736171"/>
                    <a:pt x="21792" y="722218"/>
                  </a:cubicBezTo>
                  <a:cubicBezTo>
                    <a:pt x="7839" y="708265"/>
                    <a:pt x="0" y="689341"/>
                    <a:pt x="0" y="669609"/>
                  </a:cubicBezTo>
                  <a:lnTo>
                    <a:pt x="0" y="74401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6556" tIns="46556" rIns="46556" bIns="46556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kern="1200" dirty="0"/>
                <a:t>Online, Mobile, Text</a:t>
              </a:r>
            </a:p>
          </p:txBody>
        </p:sp>
        <p:sp>
          <p:nvSpPr>
            <p:cNvPr id="73" name="Left Arrow 72"/>
            <p:cNvSpPr/>
            <p:nvPr/>
          </p:nvSpPr>
          <p:spPr>
            <a:xfrm rot="16800000">
              <a:off x="3604138" y="2991504"/>
              <a:ext cx="2781941" cy="378648"/>
            </a:xfrm>
            <a:prstGeom prst="lef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4" name="Freeform 73"/>
            <p:cNvSpPr/>
            <p:nvPr/>
          </p:nvSpPr>
          <p:spPr>
            <a:xfrm>
              <a:off x="4771641" y="1438984"/>
              <a:ext cx="930013" cy="744010"/>
            </a:xfrm>
            <a:custGeom>
              <a:avLst/>
              <a:gdLst>
                <a:gd name="connsiteX0" fmla="*/ 0 w 930013"/>
                <a:gd name="connsiteY0" fmla="*/ 74401 h 744010"/>
                <a:gd name="connsiteX1" fmla="*/ 21792 w 930013"/>
                <a:gd name="connsiteY1" fmla="*/ 21792 h 744010"/>
                <a:gd name="connsiteX2" fmla="*/ 74402 w 930013"/>
                <a:gd name="connsiteY2" fmla="*/ 1 h 744010"/>
                <a:gd name="connsiteX3" fmla="*/ 855612 w 930013"/>
                <a:gd name="connsiteY3" fmla="*/ 0 h 744010"/>
                <a:gd name="connsiteX4" fmla="*/ 908221 w 930013"/>
                <a:gd name="connsiteY4" fmla="*/ 21792 h 744010"/>
                <a:gd name="connsiteX5" fmla="*/ 930012 w 930013"/>
                <a:gd name="connsiteY5" fmla="*/ 74402 h 744010"/>
                <a:gd name="connsiteX6" fmla="*/ 930013 w 930013"/>
                <a:gd name="connsiteY6" fmla="*/ 669609 h 744010"/>
                <a:gd name="connsiteX7" fmla="*/ 908221 w 930013"/>
                <a:gd name="connsiteY7" fmla="*/ 722218 h 744010"/>
                <a:gd name="connsiteX8" fmla="*/ 855612 w 930013"/>
                <a:gd name="connsiteY8" fmla="*/ 744010 h 744010"/>
                <a:gd name="connsiteX9" fmla="*/ 74401 w 930013"/>
                <a:gd name="connsiteY9" fmla="*/ 744010 h 744010"/>
                <a:gd name="connsiteX10" fmla="*/ 21792 w 930013"/>
                <a:gd name="connsiteY10" fmla="*/ 722218 h 744010"/>
                <a:gd name="connsiteX11" fmla="*/ 0 w 930013"/>
                <a:gd name="connsiteY11" fmla="*/ 669609 h 744010"/>
                <a:gd name="connsiteX12" fmla="*/ 0 w 930013"/>
                <a:gd name="connsiteY12" fmla="*/ 74401 h 744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0013" h="744010">
                  <a:moveTo>
                    <a:pt x="0" y="74401"/>
                  </a:moveTo>
                  <a:cubicBezTo>
                    <a:pt x="0" y="54669"/>
                    <a:pt x="7839" y="35744"/>
                    <a:pt x="21792" y="21792"/>
                  </a:cubicBezTo>
                  <a:cubicBezTo>
                    <a:pt x="35745" y="7839"/>
                    <a:pt x="54669" y="0"/>
                    <a:pt x="74402" y="1"/>
                  </a:cubicBezTo>
                  <a:lnTo>
                    <a:pt x="855612" y="0"/>
                  </a:lnTo>
                  <a:cubicBezTo>
                    <a:pt x="875344" y="0"/>
                    <a:pt x="894269" y="7839"/>
                    <a:pt x="908221" y="21792"/>
                  </a:cubicBezTo>
                  <a:cubicBezTo>
                    <a:pt x="922174" y="35745"/>
                    <a:pt x="930013" y="54669"/>
                    <a:pt x="930012" y="74402"/>
                  </a:cubicBezTo>
                  <a:cubicBezTo>
                    <a:pt x="930012" y="272804"/>
                    <a:pt x="930013" y="471207"/>
                    <a:pt x="930013" y="669609"/>
                  </a:cubicBezTo>
                  <a:cubicBezTo>
                    <a:pt x="930013" y="689341"/>
                    <a:pt x="922174" y="708266"/>
                    <a:pt x="908221" y="722218"/>
                  </a:cubicBezTo>
                  <a:cubicBezTo>
                    <a:pt x="894268" y="736171"/>
                    <a:pt x="875344" y="744010"/>
                    <a:pt x="855612" y="744010"/>
                  </a:cubicBezTo>
                  <a:lnTo>
                    <a:pt x="74401" y="744010"/>
                  </a:lnTo>
                  <a:cubicBezTo>
                    <a:pt x="54669" y="744010"/>
                    <a:pt x="35744" y="736171"/>
                    <a:pt x="21792" y="722218"/>
                  </a:cubicBezTo>
                  <a:cubicBezTo>
                    <a:pt x="7839" y="708265"/>
                    <a:pt x="0" y="689341"/>
                    <a:pt x="0" y="669609"/>
                  </a:cubicBezTo>
                  <a:lnTo>
                    <a:pt x="0" y="74401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6556" tIns="46556" rIns="46556" bIns="46556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kern="1200" dirty="0"/>
                <a:t>Customers' Bank Bill-Pay Systems</a:t>
              </a:r>
            </a:p>
          </p:txBody>
        </p:sp>
        <p:sp>
          <p:nvSpPr>
            <p:cNvPr id="75" name="Left Arrow 74"/>
            <p:cNvSpPr/>
            <p:nvPr/>
          </p:nvSpPr>
          <p:spPr>
            <a:xfrm rot="18000000">
              <a:off x="4327718" y="3254866"/>
              <a:ext cx="2781941" cy="378648"/>
            </a:xfrm>
            <a:prstGeom prst="lef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7" name="Left Arrow 76"/>
            <p:cNvSpPr/>
            <p:nvPr/>
          </p:nvSpPr>
          <p:spPr>
            <a:xfrm rot="19200000">
              <a:off x="4917585" y="3749823"/>
              <a:ext cx="2781941" cy="378648"/>
            </a:xfrm>
            <a:prstGeom prst="lef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Freeform 77"/>
            <p:cNvSpPr/>
            <p:nvPr/>
          </p:nvSpPr>
          <p:spPr>
            <a:xfrm>
              <a:off x="6909095" y="2673044"/>
              <a:ext cx="930013" cy="744010"/>
            </a:xfrm>
            <a:custGeom>
              <a:avLst/>
              <a:gdLst>
                <a:gd name="connsiteX0" fmla="*/ 0 w 930013"/>
                <a:gd name="connsiteY0" fmla="*/ 74401 h 744010"/>
                <a:gd name="connsiteX1" fmla="*/ 21792 w 930013"/>
                <a:gd name="connsiteY1" fmla="*/ 21792 h 744010"/>
                <a:gd name="connsiteX2" fmla="*/ 74402 w 930013"/>
                <a:gd name="connsiteY2" fmla="*/ 1 h 744010"/>
                <a:gd name="connsiteX3" fmla="*/ 855612 w 930013"/>
                <a:gd name="connsiteY3" fmla="*/ 0 h 744010"/>
                <a:gd name="connsiteX4" fmla="*/ 908221 w 930013"/>
                <a:gd name="connsiteY4" fmla="*/ 21792 h 744010"/>
                <a:gd name="connsiteX5" fmla="*/ 930012 w 930013"/>
                <a:gd name="connsiteY5" fmla="*/ 74402 h 744010"/>
                <a:gd name="connsiteX6" fmla="*/ 930013 w 930013"/>
                <a:gd name="connsiteY6" fmla="*/ 669609 h 744010"/>
                <a:gd name="connsiteX7" fmla="*/ 908221 w 930013"/>
                <a:gd name="connsiteY7" fmla="*/ 722218 h 744010"/>
                <a:gd name="connsiteX8" fmla="*/ 855612 w 930013"/>
                <a:gd name="connsiteY8" fmla="*/ 744010 h 744010"/>
                <a:gd name="connsiteX9" fmla="*/ 74401 w 930013"/>
                <a:gd name="connsiteY9" fmla="*/ 744010 h 744010"/>
                <a:gd name="connsiteX10" fmla="*/ 21792 w 930013"/>
                <a:gd name="connsiteY10" fmla="*/ 722218 h 744010"/>
                <a:gd name="connsiteX11" fmla="*/ 0 w 930013"/>
                <a:gd name="connsiteY11" fmla="*/ 669609 h 744010"/>
                <a:gd name="connsiteX12" fmla="*/ 0 w 930013"/>
                <a:gd name="connsiteY12" fmla="*/ 74401 h 744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0013" h="744010">
                  <a:moveTo>
                    <a:pt x="0" y="74401"/>
                  </a:moveTo>
                  <a:cubicBezTo>
                    <a:pt x="0" y="54669"/>
                    <a:pt x="7839" y="35744"/>
                    <a:pt x="21792" y="21792"/>
                  </a:cubicBezTo>
                  <a:cubicBezTo>
                    <a:pt x="35745" y="7839"/>
                    <a:pt x="54669" y="0"/>
                    <a:pt x="74402" y="1"/>
                  </a:cubicBezTo>
                  <a:lnTo>
                    <a:pt x="855612" y="0"/>
                  </a:lnTo>
                  <a:cubicBezTo>
                    <a:pt x="875344" y="0"/>
                    <a:pt x="894269" y="7839"/>
                    <a:pt x="908221" y="21792"/>
                  </a:cubicBezTo>
                  <a:cubicBezTo>
                    <a:pt x="922174" y="35745"/>
                    <a:pt x="930013" y="54669"/>
                    <a:pt x="930012" y="74402"/>
                  </a:cubicBezTo>
                  <a:cubicBezTo>
                    <a:pt x="930012" y="272804"/>
                    <a:pt x="930013" y="471207"/>
                    <a:pt x="930013" y="669609"/>
                  </a:cubicBezTo>
                  <a:cubicBezTo>
                    <a:pt x="930013" y="689341"/>
                    <a:pt x="922174" y="708266"/>
                    <a:pt x="908221" y="722218"/>
                  </a:cubicBezTo>
                  <a:cubicBezTo>
                    <a:pt x="894268" y="736171"/>
                    <a:pt x="875344" y="744010"/>
                    <a:pt x="855612" y="744010"/>
                  </a:cubicBezTo>
                  <a:lnTo>
                    <a:pt x="74401" y="744010"/>
                  </a:lnTo>
                  <a:cubicBezTo>
                    <a:pt x="54669" y="744010"/>
                    <a:pt x="35744" y="736171"/>
                    <a:pt x="21792" y="722218"/>
                  </a:cubicBezTo>
                  <a:cubicBezTo>
                    <a:pt x="7839" y="708265"/>
                    <a:pt x="0" y="689341"/>
                    <a:pt x="0" y="669609"/>
                  </a:cubicBezTo>
                  <a:lnTo>
                    <a:pt x="0" y="74401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6556" tIns="46556" rIns="46556" bIns="46556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kern="1200" dirty="0" smtClean="0"/>
                <a:t>Swipe/</a:t>
              </a:r>
              <a:br>
                <a:rPr lang="en-US" sz="1300" kern="1200" dirty="0" smtClean="0"/>
              </a:br>
              <a:r>
                <a:rPr lang="en-US" sz="1300" kern="1200" dirty="0" smtClean="0"/>
                <a:t>EMV Machines</a:t>
              </a:r>
              <a:endParaRPr lang="en-US" sz="1300" kern="1200" dirty="0"/>
            </a:p>
          </p:txBody>
        </p:sp>
        <p:sp>
          <p:nvSpPr>
            <p:cNvPr id="79" name="Left Arrow 78"/>
            <p:cNvSpPr/>
            <p:nvPr/>
          </p:nvSpPr>
          <p:spPr>
            <a:xfrm rot="20400000">
              <a:off x="5302594" y="4416678"/>
              <a:ext cx="2781941" cy="378648"/>
            </a:xfrm>
            <a:prstGeom prst="lef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0" name="Freeform 79"/>
            <p:cNvSpPr/>
            <p:nvPr/>
          </p:nvSpPr>
          <p:spPr>
            <a:xfrm>
              <a:off x="7535643" y="3758257"/>
              <a:ext cx="930013" cy="744010"/>
            </a:xfrm>
            <a:custGeom>
              <a:avLst/>
              <a:gdLst>
                <a:gd name="connsiteX0" fmla="*/ 0 w 930013"/>
                <a:gd name="connsiteY0" fmla="*/ 74401 h 744010"/>
                <a:gd name="connsiteX1" fmla="*/ 21792 w 930013"/>
                <a:gd name="connsiteY1" fmla="*/ 21792 h 744010"/>
                <a:gd name="connsiteX2" fmla="*/ 74402 w 930013"/>
                <a:gd name="connsiteY2" fmla="*/ 1 h 744010"/>
                <a:gd name="connsiteX3" fmla="*/ 855612 w 930013"/>
                <a:gd name="connsiteY3" fmla="*/ 0 h 744010"/>
                <a:gd name="connsiteX4" fmla="*/ 908221 w 930013"/>
                <a:gd name="connsiteY4" fmla="*/ 21792 h 744010"/>
                <a:gd name="connsiteX5" fmla="*/ 930012 w 930013"/>
                <a:gd name="connsiteY5" fmla="*/ 74402 h 744010"/>
                <a:gd name="connsiteX6" fmla="*/ 930013 w 930013"/>
                <a:gd name="connsiteY6" fmla="*/ 669609 h 744010"/>
                <a:gd name="connsiteX7" fmla="*/ 908221 w 930013"/>
                <a:gd name="connsiteY7" fmla="*/ 722218 h 744010"/>
                <a:gd name="connsiteX8" fmla="*/ 855612 w 930013"/>
                <a:gd name="connsiteY8" fmla="*/ 744010 h 744010"/>
                <a:gd name="connsiteX9" fmla="*/ 74401 w 930013"/>
                <a:gd name="connsiteY9" fmla="*/ 744010 h 744010"/>
                <a:gd name="connsiteX10" fmla="*/ 21792 w 930013"/>
                <a:gd name="connsiteY10" fmla="*/ 722218 h 744010"/>
                <a:gd name="connsiteX11" fmla="*/ 0 w 930013"/>
                <a:gd name="connsiteY11" fmla="*/ 669609 h 744010"/>
                <a:gd name="connsiteX12" fmla="*/ 0 w 930013"/>
                <a:gd name="connsiteY12" fmla="*/ 74401 h 744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0013" h="744010">
                  <a:moveTo>
                    <a:pt x="0" y="74401"/>
                  </a:moveTo>
                  <a:cubicBezTo>
                    <a:pt x="0" y="54669"/>
                    <a:pt x="7839" y="35744"/>
                    <a:pt x="21792" y="21792"/>
                  </a:cubicBezTo>
                  <a:cubicBezTo>
                    <a:pt x="35745" y="7839"/>
                    <a:pt x="54669" y="0"/>
                    <a:pt x="74402" y="1"/>
                  </a:cubicBezTo>
                  <a:lnTo>
                    <a:pt x="855612" y="0"/>
                  </a:lnTo>
                  <a:cubicBezTo>
                    <a:pt x="875344" y="0"/>
                    <a:pt x="894269" y="7839"/>
                    <a:pt x="908221" y="21792"/>
                  </a:cubicBezTo>
                  <a:cubicBezTo>
                    <a:pt x="922174" y="35745"/>
                    <a:pt x="930013" y="54669"/>
                    <a:pt x="930012" y="74402"/>
                  </a:cubicBezTo>
                  <a:cubicBezTo>
                    <a:pt x="930012" y="272804"/>
                    <a:pt x="930013" y="471207"/>
                    <a:pt x="930013" y="669609"/>
                  </a:cubicBezTo>
                  <a:cubicBezTo>
                    <a:pt x="930013" y="689341"/>
                    <a:pt x="922174" y="708266"/>
                    <a:pt x="908221" y="722218"/>
                  </a:cubicBezTo>
                  <a:cubicBezTo>
                    <a:pt x="894268" y="736171"/>
                    <a:pt x="875344" y="744010"/>
                    <a:pt x="855612" y="744010"/>
                  </a:cubicBezTo>
                  <a:lnTo>
                    <a:pt x="74401" y="744010"/>
                  </a:lnTo>
                  <a:cubicBezTo>
                    <a:pt x="54669" y="744010"/>
                    <a:pt x="35744" y="736171"/>
                    <a:pt x="21792" y="722218"/>
                  </a:cubicBezTo>
                  <a:cubicBezTo>
                    <a:pt x="7839" y="708265"/>
                    <a:pt x="0" y="689341"/>
                    <a:pt x="0" y="669609"/>
                  </a:cubicBezTo>
                  <a:lnTo>
                    <a:pt x="0" y="74401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6556" tIns="46556" rIns="46556" bIns="46556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kern="1200" dirty="0" smtClean="0"/>
                <a:t>Auto-Post </a:t>
              </a:r>
              <a:r>
                <a:rPr lang="en-US" sz="1300" kern="1200" dirty="0"/>
                <a:t>Check Scanning</a:t>
              </a:r>
            </a:p>
          </p:txBody>
        </p:sp>
        <p:sp>
          <p:nvSpPr>
            <p:cNvPr id="81" name="Left Arrow 80"/>
            <p:cNvSpPr/>
            <p:nvPr/>
          </p:nvSpPr>
          <p:spPr>
            <a:xfrm>
              <a:off x="5436307" y="5174998"/>
              <a:ext cx="2781941" cy="378648"/>
            </a:xfrm>
            <a:prstGeom prst="lef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2" name="Freeform 81"/>
            <p:cNvSpPr/>
            <p:nvPr/>
          </p:nvSpPr>
          <p:spPr>
            <a:xfrm>
              <a:off x="7753241" y="4992317"/>
              <a:ext cx="930013" cy="744010"/>
            </a:xfrm>
            <a:custGeom>
              <a:avLst/>
              <a:gdLst>
                <a:gd name="connsiteX0" fmla="*/ 0 w 930013"/>
                <a:gd name="connsiteY0" fmla="*/ 74401 h 744010"/>
                <a:gd name="connsiteX1" fmla="*/ 21792 w 930013"/>
                <a:gd name="connsiteY1" fmla="*/ 21792 h 744010"/>
                <a:gd name="connsiteX2" fmla="*/ 74402 w 930013"/>
                <a:gd name="connsiteY2" fmla="*/ 1 h 744010"/>
                <a:gd name="connsiteX3" fmla="*/ 855612 w 930013"/>
                <a:gd name="connsiteY3" fmla="*/ 0 h 744010"/>
                <a:gd name="connsiteX4" fmla="*/ 908221 w 930013"/>
                <a:gd name="connsiteY4" fmla="*/ 21792 h 744010"/>
                <a:gd name="connsiteX5" fmla="*/ 930012 w 930013"/>
                <a:gd name="connsiteY5" fmla="*/ 74402 h 744010"/>
                <a:gd name="connsiteX6" fmla="*/ 930013 w 930013"/>
                <a:gd name="connsiteY6" fmla="*/ 669609 h 744010"/>
                <a:gd name="connsiteX7" fmla="*/ 908221 w 930013"/>
                <a:gd name="connsiteY7" fmla="*/ 722218 h 744010"/>
                <a:gd name="connsiteX8" fmla="*/ 855612 w 930013"/>
                <a:gd name="connsiteY8" fmla="*/ 744010 h 744010"/>
                <a:gd name="connsiteX9" fmla="*/ 74401 w 930013"/>
                <a:gd name="connsiteY9" fmla="*/ 744010 h 744010"/>
                <a:gd name="connsiteX10" fmla="*/ 21792 w 930013"/>
                <a:gd name="connsiteY10" fmla="*/ 722218 h 744010"/>
                <a:gd name="connsiteX11" fmla="*/ 0 w 930013"/>
                <a:gd name="connsiteY11" fmla="*/ 669609 h 744010"/>
                <a:gd name="connsiteX12" fmla="*/ 0 w 930013"/>
                <a:gd name="connsiteY12" fmla="*/ 74401 h 744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0013" h="744010">
                  <a:moveTo>
                    <a:pt x="0" y="74401"/>
                  </a:moveTo>
                  <a:cubicBezTo>
                    <a:pt x="0" y="54669"/>
                    <a:pt x="7839" y="35744"/>
                    <a:pt x="21792" y="21792"/>
                  </a:cubicBezTo>
                  <a:cubicBezTo>
                    <a:pt x="35745" y="7839"/>
                    <a:pt x="54669" y="0"/>
                    <a:pt x="74402" y="1"/>
                  </a:cubicBezTo>
                  <a:lnTo>
                    <a:pt x="855612" y="0"/>
                  </a:lnTo>
                  <a:cubicBezTo>
                    <a:pt x="875344" y="0"/>
                    <a:pt x="894269" y="7839"/>
                    <a:pt x="908221" y="21792"/>
                  </a:cubicBezTo>
                  <a:cubicBezTo>
                    <a:pt x="922174" y="35745"/>
                    <a:pt x="930013" y="54669"/>
                    <a:pt x="930012" y="74402"/>
                  </a:cubicBezTo>
                  <a:cubicBezTo>
                    <a:pt x="930012" y="272804"/>
                    <a:pt x="930013" y="471207"/>
                    <a:pt x="930013" y="669609"/>
                  </a:cubicBezTo>
                  <a:cubicBezTo>
                    <a:pt x="930013" y="689341"/>
                    <a:pt x="922174" y="708266"/>
                    <a:pt x="908221" y="722218"/>
                  </a:cubicBezTo>
                  <a:cubicBezTo>
                    <a:pt x="894268" y="736171"/>
                    <a:pt x="875344" y="744010"/>
                    <a:pt x="855612" y="744010"/>
                  </a:cubicBezTo>
                  <a:lnTo>
                    <a:pt x="74401" y="744010"/>
                  </a:lnTo>
                  <a:cubicBezTo>
                    <a:pt x="54669" y="744010"/>
                    <a:pt x="35744" y="736171"/>
                    <a:pt x="21792" y="722218"/>
                  </a:cubicBezTo>
                  <a:cubicBezTo>
                    <a:pt x="7839" y="708265"/>
                    <a:pt x="0" y="689341"/>
                    <a:pt x="0" y="669609"/>
                  </a:cubicBezTo>
                  <a:lnTo>
                    <a:pt x="0" y="74401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6556" tIns="46556" rIns="46556" bIns="46556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kern="1200" dirty="0"/>
                <a:t>Lockbox</a:t>
              </a:r>
            </a:p>
          </p:txBody>
        </p:sp>
        <p:sp>
          <p:nvSpPr>
            <p:cNvPr id="76" name="Freeform 75"/>
            <p:cNvSpPr/>
            <p:nvPr/>
          </p:nvSpPr>
          <p:spPr>
            <a:xfrm>
              <a:off x="5949167" y="1867568"/>
              <a:ext cx="930013" cy="744010"/>
            </a:xfrm>
            <a:custGeom>
              <a:avLst/>
              <a:gdLst>
                <a:gd name="connsiteX0" fmla="*/ 0 w 930013"/>
                <a:gd name="connsiteY0" fmla="*/ 74401 h 744010"/>
                <a:gd name="connsiteX1" fmla="*/ 21792 w 930013"/>
                <a:gd name="connsiteY1" fmla="*/ 21792 h 744010"/>
                <a:gd name="connsiteX2" fmla="*/ 74402 w 930013"/>
                <a:gd name="connsiteY2" fmla="*/ 1 h 744010"/>
                <a:gd name="connsiteX3" fmla="*/ 855612 w 930013"/>
                <a:gd name="connsiteY3" fmla="*/ 0 h 744010"/>
                <a:gd name="connsiteX4" fmla="*/ 908221 w 930013"/>
                <a:gd name="connsiteY4" fmla="*/ 21792 h 744010"/>
                <a:gd name="connsiteX5" fmla="*/ 930012 w 930013"/>
                <a:gd name="connsiteY5" fmla="*/ 74402 h 744010"/>
                <a:gd name="connsiteX6" fmla="*/ 930013 w 930013"/>
                <a:gd name="connsiteY6" fmla="*/ 669609 h 744010"/>
                <a:gd name="connsiteX7" fmla="*/ 908221 w 930013"/>
                <a:gd name="connsiteY7" fmla="*/ 722218 h 744010"/>
                <a:gd name="connsiteX8" fmla="*/ 855612 w 930013"/>
                <a:gd name="connsiteY8" fmla="*/ 744010 h 744010"/>
                <a:gd name="connsiteX9" fmla="*/ 74401 w 930013"/>
                <a:gd name="connsiteY9" fmla="*/ 744010 h 744010"/>
                <a:gd name="connsiteX10" fmla="*/ 21792 w 930013"/>
                <a:gd name="connsiteY10" fmla="*/ 722218 h 744010"/>
                <a:gd name="connsiteX11" fmla="*/ 0 w 930013"/>
                <a:gd name="connsiteY11" fmla="*/ 669609 h 744010"/>
                <a:gd name="connsiteX12" fmla="*/ 0 w 930013"/>
                <a:gd name="connsiteY12" fmla="*/ 74401 h 744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0013" h="744010">
                  <a:moveTo>
                    <a:pt x="0" y="74401"/>
                  </a:moveTo>
                  <a:cubicBezTo>
                    <a:pt x="0" y="54669"/>
                    <a:pt x="7839" y="35744"/>
                    <a:pt x="21792" y="21792"/>
                  </a:cubicBezTo>
                  <a:cubicBezTo>
                    <a:pt x="35745" y="7839"/>
                    <a:pt x="54669" y="0"/>
                    <a:pt x="74402" y="1"/>
                  </a:cubicBezTo>
                  <a:lnTo>
                    <a:pt x="855612" y="0"/>
                  </a:lnTo>
                  <a:cubicBezTo>
                    <a:pt x="875344" y="0"/>
                    <a:pt x="894269" y="7839"/>
                    <a:pt x="908221" y="21792"/>
                  </a:cubicBezTo>
                  <a:cubicBezTo>
                    <a:pt x="922174" y="35745"/>
                    <a:pt x="930013" y="54669"/>
                    <a:pt x="930012" y="74402"/>
                  </a:cubicBezTo>
                  <a:cubicBezTo>
                    <a:pt x="930012" y="272804"/>
                    <a:pt x="930013" y="471207"/>
                    <a:pt x="930013" y="669609"/>
                  </a:cubicBezTo>
                  <a:cubicBezTo>
                    <a:pt x="930013" y="689341"/>
                    <a:pt x="922174" y="708266"/>
                    <a:pt x="908221" y="722218"/>
                  </a:cubicBezTo>
                  <a:cubicBezTo>
                    <a:pt x="894268" y="736171"/>
                    <a:pt x="875344" y="744010"/>
                    <a:pt x="855612" y="744010"/>
                  </a:cubicBezTo>
                  <a:lnTo>
                    <a:pt x="74401" y="744010"/>
                  </a:lnTo>
                  <a:cubicBezTo>
                    <a:pt x="54669" y="744010"/>
                    <a:pt x="35744" y="736171"/>
                    <a:pt x="21792" y="722218"/>
                  </a:cubicBezTo>
                  <a:cubicBezTo>
                    <a:pt x="7839" y="708265"/>
                    <a:pt x="0" y="689341"/>
                    <a:pt x="0" y="669609"/>
                  </a:cubicBezTo>
                  <a:lnTo>
                    <a:pt x="0" y="74401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6556" tIns="46556" rIns="46556" bIns="46556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kern="1200" dirty="0" smtClean="0"/>
                <a:t>Mobile </a:t>
              </a:r>
              <a:br>
                <a:rPr lang="en-US" sz="1300" kern="1200" dirty="0" smtClean="0"/>
              </a:br>
              <a:r>
                <a:rPr lang="en-US" sz="1300" kern="1200" dirty="0" smtClean="0"/>
                <a:t>Field Payments</a:t>
              </a:r>
              <a:endParaRPr lang="en-US" sz="1300" kern="1200" dirty="0"/>
            </a:p>
          </p:txBody>
        </p:sp>
      </p:grpSp>
      <p:pic>
        <p:nvPicPr>
          <p:cNvPr id="98" name="Picture 97" descr="Dollar Stack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600" y="2561876"/>
            <a:ext cx="640080" cy="333354"/>
          </a:xfrm>
          <a:prstGeom prst="rect">
            <a:avLst/>
          </a:prstGeom>
        </p:spPr>
      </p:pic>
      <p:grpSp>
        <p:nvGrpSpPr>
          <p:cNvPr id="3" name="Group 168"/>
          <p:cNvGrpSpPr/>
          <p:nvPr/>
        </p:nvGrpSpPr>
        <p:grpSpPr>
          <a:xfrm>
            <a:off x="228600" y="4724030"/>
            <a:ext cx="1295400" cy="457571"/>
            <a:chOff x="228600" y="4038600"/>
            <a:chExt cx="1295400" cy="457571"/>
          </a:xfrm>
        </p:grpSpPr>
        <p:pic>
          <p:nvPicPr>
            <p:cNvPr id="118" name="Picture 117" descr="eCheck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8600" y="4267200"/>
              <a:ext cx="502920" cy="228971"/>
            </a:xfrm>
            <a:prstGeom prst="rect">
              <a:avLst/>
            </a:prstGeom>
          </p:spPr>
        </p:pic>
        <p:pic>
          <p:nvPicPr>
            <p:cNvPr id="92" name="Picture 91" descr="Visa hi res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7200" y="4038600"/>
              <a:ext cx="457200" cy="218070"/>
            </a:xfrm>
            <a:prstGeom prst="rect">
              <a:avLst/>
            </a:prstGeom>
          </p:spPr>
        </p:pic>
        <p:pic>
          <p:nvPicPr>
            <p:cNvPr id="95" name="Picture 94" descr="Discover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90600" y="4038600"/>
              <a:ext cx="365760" cy="239840"/>
            </a:xfrm>
            <a:prstGeom prst="rect">
              <a:avLst/>
            </a:prstGeom>
          </p:spPr>
        </p:pic>
        <p:pic>
          <p:nvPicPr>
            <p:cNvPr id="93" name="Picture 92" descr="MC_color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5800" y="4191001"/>
              <a:ext cx="411480" cy="256887"/>
            </a:xfrm>
            <a:prstGeom prst="rect">
              <a:avLst/>
            </a:prstGeom>
          </p:spPr>
        </p:pic>
        <p:pic>
          <p:nvPicPr>
            <p:cNvPr id="94" name="Picture 93" descr="American Express hi res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49680" y="4114800"/>
              <a:ext cx="274320" cy="254307"/>
            </a:xfrm>
            <a:prstGeom prst="rect">
              <a:avLst/>
            </a:prstGeom>
          </p:spPr>
        </p:pic>
      </p:grpSp>
      <p:pic>
        <p:nvPicPr>
          <p:cNvPr id="96" name="Picture 95" descr="Check cropped.jpg"/>
          <p:cNvPicPr>
            <a:picLocks noChangeAspect="1"/>
          </p:cNvPicPr>
          <p:nvPr/>
        </p:nvPicPr>
        <p:blipFill>
          <a:blip r:embed="rId8" cstate="print">
            <a:lum bright="-10000" contrast="-10000"/>
          </a:blip>
          <a:stretch>
            <a:fillRect/>
          </a:stretch>
        </p:blipFill>
        <p:spPr>
          <a:xfrm>
            <a:off x="8305800" y="4876430"/>
            <a:ext cx="502920" cy="228971"/>
          </a:xfrm>
          <a:prstGeom prst="rect">
            <a:avLst/>
          </a:prstGeom>
        </p:spPr>
      </p:pic>
      <p:grpSp>
        <p:nvGrpSpPr>
          <p:cNvPr id="4" name="Group 137"/>
          <p:cNvGrpSpPr/>
          <p:nvPr/>
        </p:nvGrpSpPr>
        <p:grpSpPr>
          <a:xfrm>
            <a:off x="457200" y="3504830"/>
            <a:ext cx="1295400" cy="457571"/>
            <a:chOff x="228600" y="4038600"/>
            <a:chExt cx="1295400" cy="457571"/>
          </a:xfrm>
        </p:grpSpPr>
        <p:pic>
          <p:nvPicPr>
            <p:cNvPr id="139" name="Picture 138" descr="eCheck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8600" y="4267200"/>
              <a:ext cx="502920" cy="228971"/>
            </a:xfrm>
            <a:prstGeom prst="rect">
              <a:avLst/>
            </a:prstGeom>
          </p:spPr>
        </p:pic>
        <p:pic>
          <p:nvPicPr>
            <p:cNvPr id="140" name="Picture 139" descr="Visa hi res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7200" y="4038600"/>
              <a:ext cx="457200" cy="218070"/>
            </a:xfrm>
            <a:prstGeom prst="rect">
              <a:avLst/>
            </a:prstGeom>
          </p:spPr>
        </p:pic>
        <p:pic>
          <p:nvPicPr>
            <p:cNvPr id="141" name="Picture 140" descr="Discover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90600" y="4038600"/>
              <a:ext cx="365760" cy="239840"/>
            </a:xfrm>
            <a:prstGeom prst="rect">
              <a:avLst/>
            </a:prstGeom>
          </p:spPr>
        </p:pic>
        <p:pic>
          <p:nvPicPr>
            <p:cNvPr id="142" name="Picture 141" descr="MC_color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5800" y="4191001"/>
              <a:ext cx="411480" cy="256887"/>
            </a:xfrm>
            <a:prstGeom prst="rect">
              <a:avLst/>
            </a:prstGeom>
          </p:spPr>
        </p:pic>
        <p:pic>
          <p:nvPicPr>
            <p:cNvPr id="143" name="Picture 142" descr="American Express hi res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49680" y="4114800"/>
              <a:ext cx="274320" cy="254307"/>
            </a:xfrm>
            <a:prstGeom prst="rect">
              <a:avLst/>
            </a:prstGeom>
          </p:spPr>
        </p:pic>
      </p:grpSp>
      <p:grpSp>
        <p:nvGrpSpPr>
          <p:cNvPr id="5" name="Group 143"/>
          <p:cNvGrpSpPr/>
          <p:nvPr/>
        </p:nvGrpSpPr>
        <p:grpSpPr>
          <a:xfrm>
            <a:off x="1905000" y="1599830"/>
            <a:ext cx="1295400" cy="457571"/>
            <a:chOff x="228600" y="4038600"/>
            <a:chExt cx="1295400" cy="457571"/>
          </a:xfrm>
        </p:grpSpPr>
        <p:pic>
          <p:nvPicPr>
            <p:cNvPr id="145" name="Picture 144" descr="eCheck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8600" y="4267200"/>
              <a:ext cx="502920" cy="228971"/>
            </a:xfrm>
            <a:prstGeom prst="rect">
              <a:avLst/>
            </a:prstGeom>
          </p:spPr>
        </p:pic>
        <p:pic>
          <p:nvPicPr>
            <p:cNvPr id="146" name="Picture 145" descr="Visa hi res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7200" y="4038600"/>
              <a:ext cx="457200" cy="218070"/>
            </a:xfrm>
            <a:prstGeom prst="rect">
              <a:avLst/>
            </a:prstGeom>
          </p:spPr>
        </p:pic>
        <p:pic>
          <p:nvPicPr>
            <p:cNvPr id="147" name="Picture 146" descr="Discover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90600" y="4038600"/>
              <a:ext cx="365760" cy="239840"/>
            </a:xfrm>
            <a:prstGeom prst="rect">
              <a:avLst/>
            </a:prstGeom>
          </p:spPr>
        </p:pic>
        <p:pic>
          <p:nvPicPr>
            <p:cNvPr id="148" name="Picture 147" descr="MC_color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5800" y="4191001"/>
              <a:ext cx="411480" cy="256887"/>
            </a:xfrm>
            <a:prstGeom prst="rect">
              <a:avLst/>
            </a:prstGeom>
          </p:spPr>
        </p:pic>
        <p:pic>
          <p:nvPicPr>
            <p:cNvPr id="149" name="Picture 148" descr="American Express hi res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49680" y="4114800"/>
              <a:ext cx="274320" cy="254307"/>
            </a:xfrm>
            <a:prstGeom prst="rect">
              <a:avLst/>
            </a:prstGeom>
          </p:spPr>
        </p:pic>
      </p:grpSp>
      <p:grpSp>
        <p:nvGrpSpPr>
          <p:cNvPr id="6" name="Group 149"/>
          <p:cNvGrpSpPr/>
          <p:nvPr/>
        </p:nvGrpSpPr>
        <p:grpSpPr>
          <a:xfrm>
            <a:off x="3200400" y="1218459"/>
            <a:ext cx="1295400" cy="457571"/>
            <a:chOff x="228600" y="4038600"/>
            <a:chExt cx="1295400" cy="457571"/>
          </a:xfrm>
        </p:grpSpPr>
        <p:pic>
          <p:nvPicPr>
            <p:cNvPr id="151" name="Picture 150" descr="eCheck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8600" y="4267200"/>
              <a:ext cx="502920" cy="228971"/>
            </a:xfrm>
            <a:prstGeom prst="rect">
              <a:avLst/>
            </a:prstGeom>
          </p:spPr>
        </p:pic>
        <p:pic>
          <p:nvPicPr>
            <p:cNvPr id="152" name="Picture 151" descr="Visa hi res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7200" y="4038600"/>
              <a:ext cx="457200" cy="218070"/>
            </a:xfrm>
            <a:prstGeom prst="rect">
              <a:avLst/>
            </a:prstGeom>
          </p:spPr>
        </p:pic>
        <p:pic>
          <p:nvPicPr>
            <p:cNvPr id="153" name="Picture 152" descr="Discover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90600" y="4038600"/>
              <a:ext cx="365760" cy="239840"/>
            </a:xfrm>
            <a:prstGeom prst="rect">
              <a:avLst/>
            </a:prstGeom>
          </p:spPr>
        </p:pic>
        <p:pic>
          <p:nvPicPr>
            <p:cNvPr id="154" name="Picture 153" descr="MC_color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5800" y="4191001"/>
              <a:ext cx="411480" cy="256887"/>
            </a:xfrm>
            <a:prstGeom prst="rect">
              <a:avLst/>
            </a:prstGeom>
          </p:spPr>
        </p:pic>
        <p:pic>
          <p:nvPicPr>
            <p:cNvPr id="155" name="Picture 154" descr="American Express hi res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49680" y="4114800"/>
              <a:ext cx="274320" cy="254307"/>
            </a:xfrm>
            <a:prstGeom prst="rect">
              <a:avLst/>
            </a:prstGeom>
          </p:spPr>
        </p:pic>
      </p:grpSp>
      <p:pic>
        <p:nvPicPr>
          <p:cNvPr id="156" name="Picture 155" descr="Check cropped.jpg"/>
          <p:cNvPicPr>
            <a:picLocks noChangeAspect="1"/>
          </p:cNvPicPr>
          <p:nvPr/>
        </p:nvPicPr>
        <p:blipFill>
          <a:blip r:embed="rId8" cstate="print">
            <a:lum bright="-10000" contrast="-10000"/>
          </a:blip>
          <a:stretch>
            <a:fillRect/>
          </a:stretch>
        </p:blipFill>
        <p:spPr>
          <a:xfrm>
            <a:off x="5410200" y="1295030"/>
            <a:ext cx="502920" cy="228971"/>
          </a:xfrm>
          <a:prstGeom prst="rect">
            <a:avLst/>
          </a:prstGeom>
        </p:spPr>
      </p:pic>
      <p:pic>
        <p:nvPicPr>
          <p:cNvPr id="158" name="Picture 157" descr="eCheck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53200" y="1828430"/>
            <a:ext cx="502920" cy="228971"/>
          </a:xfrm>
          <a:prstGeom prst="rect">
            <a:avLst/>
          </a:prstGeom>
        </p:spPr>
      </p:pic>
      <p:pic>
        <p:nvPicPr>
          <p:cNvPr id="159" name="Picture 158" descr="Visa hi res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00800" y="1599830"/>
            <a:ext cx="457200" cy="218070"/>
          </a:xfrm>
          <a:prstGeom prst="rect">
            <a:avLst/>
          </a:prstGeom>
        </p:spPr>
      </p:pic>
      <p:pic>
        <p:nvPicPr>
          <p:cNvPr id="160" name="Picture 159" descr="Discover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35040" y="1523630"/>
            <a:ext cx="365760" cy="239840"/>
          </a:xfrm>
          <a:prstGeom prst="rect">
            <a:avLst/>
          </a:prstGeom>
        </p:spPr>
      </p:pic>
      <p:pic>
        <p:nvPicPr>
          <p:cNvPr id="161" name="Picture 160" descr="MC_color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48400" y="1723943"/>
            <a:ext cx="411480" cy="256887"/>
          </a:xfrm>
          <a:prstGeom prst="rect">
            <a:avLst/>
          </a:prstGeom>
        </p:spPr>
      </p:pic>
      <p:pic>
        <p:nvPicPr>
          <p:cNvPr id="162" name="Picture 161" descr="American Express hi re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67400" y="1676030"/>
            <a:ext cx="274320" cy="254307"/>
          </a:xfrm>
          <a:prstGeom prst="rect">
            <a:avLst/>
          </a:prstGeom>
        </p:spPr>
      </p:pic>
      <p:pic>
        <p:nvPicPr>
          <p:cNvPr id="163" name="Picture 162" descr="Check cropped.jpg"/>
          <p:cNvPicPr>
            <a:picLocks noChangeAspect="1"/>
          </p:cNvPicPr>
          <p:nvPr/>
        </p:nvPicPr>
        <p:blipFill>
          <a:blip r:embed="rId8" cstate="print">
            <a:lum bright="-10000" contrast="-10000"/>
          </a:blip>
          <a:stretch>
            <a:fillRect/>
          </a:stretch>
        </p:blipFill>
        <p:spPr>
          <a:xfrm>
            <a:off x="8077200" y="3581030"/>
            <a:ext cx="502920" cy="228971"/>
          </a:xfrm>
          <a:prstGeom prst="rect">
            <a:avLst/>
          </a:prstGeom>
        </p:spPr>
      </p:pic>
      <p:grpSp>
        <p:nvGrpSpPr>
          <p:cNvPr id="7" name="Group 167"/>
          <p:cNvGrpSpPr/>
          <p:nvPr/>
        </p:nvGrpSpPr>
        <p:grpSpPr>
          <a:xfrm>
            <a:off x="7010400" y="2438030"/>
            <a:ext cx="1066800" cy="409288"/>
            <a:chOff x="609600" y="4191000"/>
            <a:chExt cx="1066800" cy="409288"/>
          </a:xfrm>
        </p:grpSpPr>
        <p:pic>
          <p:nvPicPr>
            <p:cNvPr id="164" name="Picture 163" descr="Visa hi res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09600" y="4191000"/>
              <a:ext cx="457200" cy="218070"/>
            </a:xfrm>
            <a:prstGeom prst="rect">
              <a:avLst/>
            </a:prstGeom>
          </p:spPr>
        </p:pic>
        <p:pic>
          <p:nvPicPr>
            <p:cNvPr id="165" name="Picture 164" descr="Discover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43000" y="4191000"/>
              <a:ext cx="365760" cy="239840"/>
            </a:xfrm>
            <a:prstGeom prst="rect">
              <a:avLst/>
            </a:prstGeom>
          </p:spPr>
        </p:pic>
        <p:pic>
          <p:nvPicPr>
            <p:cNvPr id="166" name="Picture 165" descr="MC_color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8200" y="4343401"/>
              <a:ext cx="411480" cy="256887"/>
            </a:xfrm>
            <a:prstGeom prst="rect">
              <a:avLst/>
            </a:prstGeom>
          </p:spPr>
        </p:pic>
        <p:pic>
          <p:nvPicPr>
            <p:cNvPr id="167" name="Picture 166" descr="American Express hi res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02080" y="4267200"/>
              <a:ext cx="274320" cy="254307"/>
            </a:xfrm>
            <a:prstGeom prst="rect">
              <a:avLst/>
            </a:prstGeom>
          </p:spPr>
        </p:pic>
      </p:grpSp>
      <p:sp>
        <p:nvSpPr>
          <p:cNvPr id="6146" name="AutoShape 4"/>
          <p:cNvSpPr>
            <a:spLocks noChangeAspect="1" noChangeArrowheads="1"/>
          </p:cNvSpPr>
          <p:nvPr/>
        </p:nvSpPr>
        <p:spPr bwMode="auto">
          <a:xfrm>
            <a:off x="4267200" y="6007100"/>
            <a:ext cx="274320" cy="209349"/>
          </a:xfrm>
          <a:prstGeom prst="downArrow">
            <a:avLst>
              <a:gd name="adj1" fmla="val 50000"/>
              <a:gd name="adj2" fmla="val 25000"/>
            </a:avLst>
          </a:prstGeom>
          <a:gradFill rotWithShape="0">
            <a:gsLst>
              <a:gs pos="0">
                <a:srgbClr val="FABF8F"/>
              </a:gs>
              <a:gs pos="50000">
                <a:srgbClr val="F79646"/>
              </a:gs>
              <a:gs pos="100000">
                <a:srgbClr val="FABF8F"/>
              </a:gs>
            </a:gsLst>
            <a:lin ang="5400000" scaled="1"/>
          </a:gradFill>
          <a:ln w="12700">
            <a:solidFill>
              <a:srgbClr val="F79646"/>
            </a:solidFill>
            <a:miter lim="800000"/>
            <a:headEnd/>
            <a:tailEnd/>
          </a:ln>
          <a:effectLst>
            <a:outerShdw dist="28398" dir="3806097" algn="ctr" rotWithShape="0">
              <a:srgbClr val="974706"/>
            </a:outerShdw>
          </a:effectLst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148" name="Text Box 11"/>
          <p:cNvSpPr txBox="1">
            <a:spLocks noChangeArrowheads="1"/>
          </p:cNvSpPr>
          <p:nvPr/>
        </p:nvSpPr>
        <p:spPr bwMode="auto">
          <a:xfrm>
            <a:off x="3886200" y="6248400"/>
            <a:ext cx="1447800" cy="304799"/>
          </a:xfrm>
          <a:prstGeom prst="rect">
            <a:avLst/>
          </a:prstGeom>
          <a:gradFill rotWithShape="0">
            <a:gsLst>
              <a:gs pos="0">
                <a:srgbClr val="FABF8F"/>
              </a:gs>
              <a:gs pos="50000">
                <a:srgbClr val="FDE9D9"/>
              </a:gs>
              <a:gs pos="100000">
                <a:srgbClr val="FABF8F"/>
              </a:gs>
            </a:gsLst>
            <a:lin ang="18900000" scaled="1"/>
          </a:gradFill>
          <a:ln w="12700">
            <a:solidFill>
              <a:srgbClr val="FABF8F"/>
            </a:solidFill>
            <a:miter lim="800000"/>
            <a:headEnd/>
            <a:tailEnd/>
          </a:ln>
          <a:effectLst>
            <a:outerShdw dist="28398" dir="3806097" algn="ctr" rotWithShape="0">
              <a:srgbClr val="974706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Your Software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49" name="AutoShape 12"/>
          <p:cNvSpPr>
            <a:spLocks noChangeArrowheads="1"/>
          </p:cNvSpPr>
          <p:nvPr/>
        </p:nvSpPr>
        <p:spPr bwMode="auto">
          <a:xfrm rot="-3822049">
            <a:off x="5287723" y="5722878"/>
            <a:ext cx="182880" cy="548640"/>
          </a:xfrm>
          <a:prstGeom prst="downArrow">
            <a:avLst>
              <a:gd name="adj1" fmla="val 50000"/>
              <a:gd name="adj2" fmla="val 26376"/>
            </a:avLst>
          </a:prstGeom>
          <a:gradFill rotWithShape="0">
            <a:gsLst>
              <a:gs pos="0">
                <a:srgbClr val="FABF8F"/>
              </a:gs>
              <a:gs pos="50000">
                <a:srgbClr val="F79646"/>
              </a:gs>
              <a:gs pos="100000">
                <a:srgbClr val="FABF8F"/>
              </a:gs>
            </a:gsLst>
            <a:lin ang="5400000" scaled="1"/>
          </a:gradFill>
          <a:ln w="12700">
            <a:solidFill>
              <a:srgbClr val="F79646"/>
            </a:solidFill>
            <a:miter lim="800000"/>
            <a:headEnd/>
            <a:tailEnd/>
          </a:ln>
          <a:effectLst>
            <a:outerShdw dist="28398" dir="3806097" algn="ctr" rotWithShape="0">
              <a:srgbClr val="974706"/>
            </a:outerShdw>
          </a:effectLst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No matter where they pay</a:t>
            </a:r>
            <a:endParaRPr lang="en-US" dirty="0"/>
          </a:p>
        </p:txBody>
      </p:sp>
      <p:sp>
        <p:nvSpPr>
          <p:cNvPr id="50" name="Rounded Rectangle 49"/>
          <p:cNvSpPr/>
          <p:nvPr/>
        </p:nvSpPr>
        <p:spPr>
          <a:xfrm>
            <a:off x="504523" y="4972251"/>
            <a:ext cx="1005840" cy="7620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300" dirty="0" smtClean="0"/>
              <a:t>Entered by Your Staff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85800" y="3733800"/>
            <a:ext cx="1005840" cy="7620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300" dirty="0" smtClean="0"/>
          </a:p>
          <a:p>
            <a:pPr lvl="0" algn="ctr"/>
            <a:r>
              <a:rPr lang="en-US" sz="1300" dirty="0" smtClean="0"/>
              <a:t>PSN Call Center</a:t>
            </a:r>
          </a:p>
          <a:p>
            <a:pPr algn="ctr"/>
            <a:endParaRPr lang="en-US" sz="1300" dirty="0"/>
          </a:p>
        </p:txBody>
      </p:sp>
      <p:sp>
        <p:nvSpPr>
          <p:cNvPr id="52" name="Rounded Rectangle 51"/>
          <p:cNvSpPr/>
          <p:nvPr/>
        </p:nvSpPr>
        <p:spPr>
          <a:xfrm>
            <a:off x="1356360" y="2667000"/>
            <a:ext cx="1005840" cy="7620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300" dirty="0" smtClean="0"/>
          </a:p>
          <a:p>
            <a:pPr lvl="0" algn="ctr"/>
            <a:r>
              <a:rPr lang="en-US" sz="1300" dirty="0" smtClean="0"/>
              <a:t>Cash Payment Locations</a:t>
            </a:r>
          </a:p>
          <a:p>
            <a:pPr algn="ctr"/>
            <a:endParaRPr lang="en-US" sz="1300" dirty="0"/>
          </a:p>
        </p:txBody>
      </p:sp>
      <p:sp>
        <p:nvSpPr>
          <p:cNvPr id="53" name="Rounded Rectangle 52"/>
          <p:cNvSpPr/>
          <p:nvPr/>
        </p:nvSpPr>
        <p:spPr>
          <a:xfrm>
            <a:off x="2270760" y="1828800"/>
            <a:ext cx="1005840" cy="7620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300" dirty="0" smtClean="0"/>
          </a:p>
          <a:p>
            <a:pPr lvl="0" algn="ctr"/>
            <a:r>
              <a:rPr lang="en-US" sz="1200" dirty="0" smtClean="0"/>
              <a:t>Automated</a:t>
            </a:r>
            <a:r>
              <a:rPr lang="en-US" sz="1300" dirty="0" smtClean="0"/>
              <a:t> Phone (IVR)</a:t>
            </a:r>
          </a:p>
          <a:p>
            <a:pPr algn="ctr"/>
            <a:endParaRPr lang="en-US" sz="1300" dirty="0"/>
          </a:p>
        </p:txBody>
      </p:sp>
      <p:sp>
        <p:nvSpPr>
          <p:cNvPr id="54" name="Rounded Rectangle 53"/>
          <p:cNvSpPr/>
          <p:nvPr/>
        </p:nvSpPr>
        <p:spPr>
          <a:xfrm>
            <a:off x="3505200" y="1447800"/>
            <a:ext cx="1005840" cy="7620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300" dirty="0" smtClean="0"/>
          </a:p>
          <a:p>
            <a:pPr lvl="0" algn="ctr"/>
            <a:r>
              <a:rPr lang="en-US" sz="1300" dirty="0" smtClean="0"/>
              <a:t>Online,</a:t>
            </a:r>
          </a:p>
          <a:p>
            <a:pPr lvl="0" algn="ctr"/>
            <a:r>
              <a:rPr lang="en-US" sz="1300" dirty="0" smtClean="0"/>
              <a:t>Mobile, Text</a:t>
            </a:r>
          </a:p>
          <a:p>
            <a:pPr algn="ctr"/>
            <a:endParaRPr lang="en-US" sz="1300" dirty="0"/>
          </a:p>
        </p:txBody>
      </p:sp>
      <p:sp>
        <p:nvSpPr>
          <p:cNvPr id="55" name="Rounded Rectangle 54"/>
          <p:cNvSpPr/>
          <p:nvPr/>
        </p:nvSpPr>
        <p:spPr>
          <a:xfrm>
            <a:off x="4724400" y="1447800"/>
            <a:ext cx="1005840" cy="7620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200" dirty="0" smtClean="0"/>
          </a:p>
          <a:p>
            <a:pPr lvl="0" algn="ctr"/>
            <a:r>
              <a:rPr lang="en-US" sz="1200" dirty="0" smtClean="0"/>
              <a:t>Customer’s Bank Bill Pay System</a:t>
            </a:r>
          </a:p>
          <a:p>
            <a:pPr algn="ctr"/>
            <a:endParaRPr lang="en-US" sz="1200" dirty="0"/>
          </a:p>
        </p:txBody>
      </p:sp>
      <p:sp>
        <p:nvSpPr>
          <p:cNvPr id="57" name="Rounded Rectangle 56"/>
          <p:cNvSpPr/>
          <p:nvPr/>
        </p:nvSpPr>
        <p:spPr>
          <a:xfrm>
            <a:off x="6876449" y="2667000"/>
            <a:ext cx="1005840" cy="7620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300" dirty="0" smtClean="0"/>
          </a:p>
          <a:p>
            <a:pPr lvl="0" algn="ctr"/>
            <a:r>
              <a:rPr lang="en-US" sz="1300" dirty="0" smtClean="0"/>
              <a:t>Swipe/</a:t>
            </a:r>
            <a:br>
              <a:rPr lang="en-US" sz="1300" dirty="0" smtClean="0"/>
            </a:br>
            <a:r>
              <a:rPr lang="en-US" sz="1300" dirty="0" smtClean="0"/>
              <a:t>EMV Machines</a:t>
            </a:r>
          </a:p>
          <a:p>
            <a:pPr algn="ctr"/>
            <a:endParaRPr lang="en-US" sz="1300" dirty="0"/>
          </a:p>
        </p:txBody>
      </p:sp>
      <p:sp>
        <p:nvSpPr>
          <p:cNvPr id="58" name="Rounded Rectangle 57"/>
          <p:cNvSpPr/>
          <p:nvPr/>
        </p:nvSpPr>
        <p:spPr>
          <a:xfrm>
            <a:off x="7467600" y="3733800"/>
            <a:ext cx="1005840" cy="7620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300" dirty="0" smtClean="0"/>
          </a:p>
          <a:p>
            <a:pPr lvl="0" algn="ctr"/>
            <a:r>
              <a:rPr lang="en-US" sz="1300" dirty="0" smtClean="0"/>
              <a:t>Auto-Post Check Scanning</a:t>
            </a:r>
          </a:p>
          <a:p>
            <a:pPr algn="ctr"/>
            <a:endParaRPr lang="en-US" sz="1300" dirty="0"/>
          </a:p>
        </p:txBody>
      </p:sp>
      <p:sp>
        <p:nvSpPr>
          <p:cNvPr id="59" name="Rounded Rectangle 58"/>
          <p:cNvSpPr/>
          <p:nvPr/>
        </p:nvSpPr>
        <p:spPr>
          <a:xfrm>
            <a:off x="7696200" y="4953000"/>
            <a:ext cx="1005840" cy="7620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300" dirty="0" smtClean="0"/>
          </a:p>
          <a:p>
            <a:pPr lvl="0" algn="ctr"/>
            <a:r>
              <a:rPr lang="en-US" sz="1300" dirty="0" smtClean="0"/>
              <a:t>Lockbox</a:t>
            </a:r>
          </a:p>
          <a:p>
            <a:pPr algn="ctr"/>
            <a:endParaRPr lang="en-US" sz="1300" dirty="0"/>
          </a:p>
        </p:txBody>
      </p:sp>
      <p:sp>
        <p:nvSpPr>
          <p:cNvPr id="6147" name="AutoShape 10"/>
          <p:cNvSpPr>
            <a:spLocks noChangeAspect="1" noChangeArrowheads="1"/>
          </p:cNvSpPr>
          <p:nvPr/>
        </p:nvSpPr>
        <p:spPr bwMode="auto">
          <a:xfrm>
            <a:off x="4526280" y="6019800"/>
            <a:ext cx="274320" cy="209349"/>
          </a:xfrm>
          <a:prstGeom prst="upArrow">
            <a:avLst>
              <a:gd name="adj1" fmla="val 50000"/>
              <a:gd name="adj2" fmla="val 25000"/>
            </a:avLst>
          </a:prstGeom>
          <a:gradFill rotWithShape="0">
            <a:gsLst>
              <a:gs pos="0">
                <a:srgbClr val="FABF8F"/>
              </a:gs>
              <a:gs pos="50000">
                <a:srgbClr val="F79646"/>
              </a:gs>
              <a:gs pos="100000">
                <a:srgbClr val="FABF8F"/>
              </a:gs>
            </a:gsLst>
            <a:lin ang="5400000" scaled="1"/>
          </a:gradFill>
          <a:ln w="12700">
            <a:solidFill>
              <a:srgbClr val="F79646"/>
            </a:solidFill>
            <a:miter lim="800000"/>
            <a:headEnd/>
            <a:tailEnd/>
          </a:ln>
          <a:effectLst>
            <a:outerShdw dist="28398" dir="3806097" algn="ctr" rotWithShape="0">
              <a:srgbClr val="974706"/>
            </a:outerShdw>
          </a:effectLst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0" name="Oval 59"/>
          <p:cNvSpPr/>
          <p:nvPr/>
        </p:nvSpPr>
        <p:spPr>
          <a:xfrm>
            <a:off x="3886200" y="4724400"/>
            <a:ext cx="1371600" cy="1295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PSN Web-based System</a:t>
            </a:r>
            <a:endParaRPr lang="en-US" sz="1400" dirty="0"/>
          </a:p>
        </p:txBody>
      </p:sp>
      <p:sp>
        <p:nvSpPr>
          <p:cNvPr id="83" name="Rounded Rectangle 82"/>
          <p:cNvSpPr/>
          <p:nvPr/>
        </p:nvSpPr>
        <p:spPr>
          <a:xfrm>
            <a:off x="5888738" y="1870977"/>
            <a:ext cx="1005840" cy="7620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200" dirty="0" smtClean="0"/>
          </a:p>
          <a:p>
            <a:pPr lvl="0" algn="ctr"/>
            <a:r>
              <a:rPr lang="en-US" sz="1200" dirty="0" smtClean="0"/>
              <a:t>Mobile Field Payments</a:t>
            </a:r>
          </a:p>
          <a:p>
            <a:pPr algn="ctr"/>
            <a:endParaRPr lang="en-US" sz="1200" dirty="0"/>
          </a:p>
        </p:txBody>
      </p:sp>
      <p:sp>
        <p:nvSpPr>
          <p:cNvPr id="172" name="TextBox 171"/>
          <p:cNvSpPr txBox="1"/>
          <p:nvPr/>
        </p:nvSpPr>
        <p:spPr>
          <a:xfrm>
            <a:off x="5250417" y="5533117"/>
            <a:ext cx="3561735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Consolidate for one deposit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71" name="Picture 170" descr="C:\Users\marll\AppData\Local\Microsoft\Windows\Temporary Internet Files\Content.IE5\4CWRLAV5\MC900440380[1]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65836" y="5847733"/>
            <a:ext cx="71331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" name="Striped Right Arrow 84"/>
          <p:cNvSpPr/>
          <p:nvPr/>
        </p:nvSpPr>
        <p:spPr>
          <a:xfrm>
            <a:off x="7433181" y="5648629"/>
            <a:ext cx="1386349" cy="1017639"/>
          </a:xfrm>
          <a:prstGeom prst="striped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500" fill="hold"/>
                                        <p:tgtEl>
                                          <p:spTgt spid="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500" fill="hold"/>
                                        <p:tgtEl>
                                          <p:spTgt spid="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500" fill="hold"/>
                                        <p:tgtEl>
                                          <p:spTgt spid="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500" fill="hold"/>
                                        <p:tgtEl>
                                          <p:spTgt spid="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500"/>
                            </p:stCondLst>
                            <p:childTnLst>
                              <p:par>
                                <p:cTn id="7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500" fill="hold"/>
                                        <p:tgtEl>
                                          <p:spTgt spid="8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1000"/>
                            </p:stCondLst>
                            <p:childTnLst>
                              <p:par>
                                <p:cTn id="8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500" fill="hold"/>
                                        <p:tgtEl>
                                          <p:spTgt spid="5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0"/>
                            </p:stCondLst>
                            <p:childTnLst>
                              <p:par>
                                <p:cTn id="9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6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5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9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5" dur="500" fill="hold"/>
                                        <p:tgtEl>
                                          <p:spTgt spid="6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5500"/>
                            </p:stCondLst>
                            <p:childTnLst>
                              <p:par>
                                <p:cTn id="117" presetID="9" presetClass="exit" presetSubtype="0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6500"/>
                            </p:stCondLst>
                            <p:childTnLst>
                              <p:par>
                                <p:cTn id="121" presetID="9" presetClass="emph" presetSubtype="0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122" dur="indefinite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"/>
                                      </p:to>
                                    </p:set>
                                    <p:animEffect filter="image" prLst="opacity: 0.9">
                                      <p:cBhvr rctx="IE">
                                        <p:cTn id="123" dur="indefinite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25" presetID="9" presetClass="emph" presetSubtype="0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126" dur="indefinite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"/>
                                      </p:to>
                                    </p:set>
                                    <p:animEffect filter="image" prLst="opacity: 0.9">
                                      <p:cBhvr rctx="IE">
                                        <p:cTn id="127" dur="indefinite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9" presetClass="emph" presetSubtype="0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129" dur="indefinite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"/>
                                      </p:to>
                                    </p:set>
                                    <p:animEffect filter="image" prLst="opacity: 0.9">
                                      <p:cBhvr rctx="IE">
                                        <p:cTn id="130" dur="indefinite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8000"/>
                            </p:stCondLst>
                            <p:childTnLst>
                              <p:par>
                                <p:cTn id="132" presetID="9" presetClass="emph" presetSubtype="0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133" dur="indefinite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"/>
                                      </p:to>
                                    </p:set>
                                    <p:animEffect filter="image" prLst="opacity: 0.9">
                                      <p:cBhvr rctx="IE">
                                        <p:cTn id="134" dur="indefinite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136" dur="indefinite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"/>
                                      </p:to>
                                    </p:set>
                                    <p:animEffect filter="image" prLst="opacity: 0.9">
                                      <p:cBhvr rctx="IE">
                                        <p:cTn id="137" dur="indefinite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9000"/>
                            </p:stCondLst>
                            <p:childTnLst>
                              <p:par>
                                <p:cTn id="14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nimBg="1"/>
      <p:bldP spid="6146" grpId="1" animBg="1"/>
      <p:bldP spid="6148" grpId="0" animBg="1"/>
      <p:bldP spid="6148" grpId="1" animBg="1"/>
      <p:bldP spid="6149" grpId="0" animBg="1"/>
      <p:bldP spid="6149" grpId="1" animBg="1"/>
      <p:bldP spid="51" grpId="0" animBg="1"/>
      <p:bldP spid="51" grpId="1" animBg="1"/>
      <p:bldP spid="52" grpId="0" animBg="1"/>
      <p:bldP spid="52" grpId="1" animBg="1"/>
      <p:bldP spid="52" grpId="2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  <p:bldP spid="55" grpId="0" animBg="1"/>
      <p:bldP spid="55" grpId="1" animBg="1"/>
      <p:bldP spid="55" grpId="2" animBg="1"/>
      <p:bldP spid="57" grpId="0" animBg="1"/>
      <p:bldP spid="57" grpId="1" animBg="1"/>
      <p:bldP spid="57" grpId="2" animBg="1"/>
      <p:bldP spid="58" grpId="0" animBg="1"/>
      <p:bldP spid="58" grpId="1" animBg="1"/>
      <p:bldP spid="58" grpId="2" animBg="1"/>
      <p:bldP spid="59" grpId="0" animBg="1"/>
      <p:bldP spid="59" grpId="1" animBg="1"/>
      <p:bldP spid="59" grpId="2" animBg="1"/>
      <p:bldP spid="6147" grpId="0" animBg="1"/>
      <p:bldP spid="6147" grpId="1" animBg="1"/>
      <p:bldP spid="60" grpId="0" animBg="1"/>
      <p:bldP spid="60" grpId="1" animBg="1"/>
      <p:bldP spid="60" grpId="2" animBg="1"/>
      <p:bldP spid="83" grpId="0" animBg="1"/>
      <p:bldP spid="83" grpId="1" animBg="1"/>
      <p:bldP spid="83" grpId="2" animBg="1"/>
      <p:bldP spid="172" grpId="0" animBg="1"/>
      <p:bldP spid="8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5"/>
          <p:cNvGrpSpPr/>
          <p:nvPr/>
        </p:nvGrpSpPr>
        <p:grpSpPr>
          <a:xfrm>
            <a:off x="536945" y="1438984"/>
            <a:ext cx="8146309" cy="4589633"/>
            <a:chOff x="536945" y="1438984"/>
            <a:chExt cx="8146309" cy="4589633"/>
          </a:xfrm>
        </p:grpSpPr>
        <p:sp>
          <p:nvSpPr>
            <p:cNvPr id="57" name="Freeform 56"/>
            <p:cNvSpPr/>
            <p:nvPr/>
          </p:nvSpPr>
          <p:spPr>
            <a:xfrm>
              <a:off x="3945804" y="4700027"/>
              <a:ext cx="1328590" cy="1328590"/>
            </a:xfrm>
            <a:custGeom>
              <a:avLst/>
              <a:gdLst>
                <a:gd name="connsiteX0" fmla="*/ 0 w 1328590"/>
                <a:gd name="connsiteY0" fmla="*/ 664295 h 1328590"/>
                <a:gd name="connsiteX1" fmla="*/ 194568 w 1328590"/>
                <a:gd name="connsiteY1" fmla="*/ 194568 h 1328590"/>
                <a:gd name="connsiteX2" fmla="*/ 664296 w 1328590"/>
                <a:gd name="connsiteY2" fmla="*/ 1 h 1328590"/>
                <a:gd name="connsiteX3" fmla="*/ 1134023 w 1328590"/>
                <a:gd name="connsiteY3" fmla="*/ 194569 h 1328590"/>
                <a:gd name="connsiteX4" fmla="*/ 1328590 w 1328590"/>
                <a:gd name="connsiteY4" fmla="*/ 664297 h 1328590"/>
                <a:gd name="connsiteX5" fmla="*/ 1134022 w 1328590"/>
                <a:gd name="connsiteY5" fmla="*/ 1134025 h 1328590"/>
                <a:gd name="connsiteX6" fmla="*/ 664294 w 1328590"/>
                <a:gd name="connsiteY6" fmla="*/ 1328592 h 1328590"/>
                <a:gd name="connsiteX7" fmla="*/ 194566 w 1328590"/>
                <a:gd name="connsiteY7" fmla="*/ 1134024 h 1328590"/>
                <a:gd name="connsiteX8" fmla="*/ -1 w 1328590"/>
                <a:gd name="connsiteY8" fmla="*/ 664296 h 1328590"/>
                <a:gd name="connsiteX9" fmla="*/ 0 w 1328590"/>
                <a:gd name="connsiteY9" fmla="*/ 664295 h 1328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28590" h="1328590">
                  <a:moveTo>
                    <a:pt x="0" y="664295"/>
                  </a:moveTo>
                  <a:cubicBezTo>
                    <a:pt x="0" y="488113"/>
                    <a:pt x="69988" y="319147"/>
                    <a:pt x="194568" y="194568"/>
                  </a:cubicBezTo>
                  <a:cubicBezTo>
                    <a:pt x="319148" y="69989"/>
                    <a:pt x="488114" y="1"/>
                    <a:pt x="664296" y="1"/>
                  </a:cubicBezTo>
                  <a:cubicBezTo>
                    <a:pt x="840478" y="1"/>
                    <a:pt x="1009444" y="69989"/>
                    <a:pt x="1134023" y="194569"/>
                  </a:cubicBezTo>
                  <a:cubicBezTo>
                    <a:pt x="1258602" y="319149"/>
                    <a:pt x="1328590" y="488115"/>
                    <a:pt x="1328590" y="664297"/>
                  </a:cubicBezTo>
                  <a:cubicBezTo>
                    <a:pt x="1328590" y="840479"/>
                    <a:pt x="1258602" y="1009445"/>
                    <a:pt x="1134022" y="1134025"/>
                  </a:cubicBezTo>
                  <a:cubicBezTo>
                    <a:pt x="1009442" y="1258604"/>
                    <a:pt x="840476" y="1328592"/>
                    <a:pt x="664294" y="1328592"/>
                  </a:cubicBezTo>
                  <a:cubicBezTo>
                    <a:pt x="488112" y="1328592"/>
                    <a:pt x="319146" y="1258604"/>
                    <a:pt x="194566" y="1134024"/>
                  </a:cubicBezTo>
                  <a:cubicBezTo>
                    <a:pt x="69987" y="1009444"/>
                    <a:pt x="-1" y="840478"/>
                    <a:pt x="-1" y="664296"/>
                  </a:cubicBezTo>
                  <a:lnTo>
                    <a:pt x="0" y="664295"/>
                  </a:lnTo>
                  <a:close/>
                </a:path>
              </a:pathLst>
            </a:cu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205363" tIns="205362" rIns="205363" bIns="205362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700" kern="1200" dirty="0"/>
                <a:t>PSN Web-based System</a:t>
              </a:r>
            </a:p>
          </p:txBody>
        </p:sp>
        <p:sp>
          <p:nvSpPr>
            <p:cNvPr id="58" name="Left Arrow 57"/>
            <p:cNvSpPr/>
            <p:nvPr/>
          </p:nvSpPr>
          <p:spPr>
            <a:xfrm rot="10800000">
              <a:off x="1001951" y="5174998"/>
              <a:ext cx="2781941" cy="378648"/>
            </a:xfrm>
            <a:prstGeom prst="lef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9" name="Freeform 58"/>
            <p:cNvSpPr/>
            <p:nvPr/>
          </p:nvSpPr>
          <p:spPr>
            <a:xfrm>
              <a:off x="536945" y="4992317"/>
              <a:ext cx="930013" cy="744010"/>
            </a:xfrm>
            <a:custGeom>
              <a:avLst/>
              <a:gdLst>
                <a:gd name="connsiteX0" fmla="*/ 0 w 930013"/>
                <a:gd name="connsiteY0" fmla="*/ 74401 h 744010"/>
                <a:gd name="connsiteX1" fmla="*/ 21792 w 930013"/>
                <a:gd name="connsiteY1" fmla="*/ 21792 h 744010"/>
                <a:gd name="connsiteX2" fmla="*/ 74402 w 930013"/>
                <a:gd name="connsiteY2" fmla="*/ 1 h 744010"/>
                <a:gd name="connsiteX3" fmla="*/ 855612 w 930013"/>
                <a:gd name="connsiteY3" fmla="*/ 0 h 744010"/>
                <a:gd name="connsiteX4" fmla="*/ 908221 w 930013"/>
                <a:gd name="connsiteY4" fmla="*/ 21792 h 744010"/>
                <a:gd name="connsiteX5" fmla="*/ 930012 w 930013"/>
                <a:gd name="connsiteY5" fmla="*/ 74402 h 744010"/>
                <a:gd name="connsiteX6" fmla="*/ 930013 w 930013"/>
                <a:gd name="connsiteY6" fmla="*/ 669609 h 744010"/>
                <a:gd name="connsiteX7" fmla="*/ 908221 w 930013"/>
                <a:gd name="connsiteY7" fmla="*/ 722218 h 744010"/>
                <a:gd name="connsiteX8" fmla="*/ 855612 w 930013"/>
                <a:gd name="connsiteY8" fmla="*/ 744010 h 744010"/>
                <a:gd name="connsiteX9" fmla="*/ 74401 w 930013"/>
                <a:gd name="connsiteY9" fmla="*/ 744010 h 744010"/>
                <a:gd name="connsiteX10" fmla="*/ 21792 w 930013"/>
                <a:gd name="connsiteY10" fmla="*/ 722218 h 744010"/>
                <a:gd name="connsiteX11" fmla="*/ 0 w 930013"/>
                <a:gd name="connsiteY11" fmla="*/ 669609 h 744010"/>
                <a:gd name="connsiteX12" fmla="*/ 0 w 930013"/>
                <a:gd name="connsiteY12" fmla="*/ 74401 h 744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0013" h="744010">
                  <a:moveTo>
                    <a:pt x="0" y="74401"/>
                  </a:moveTo>
                  <a:cubicBezTo>
                    <a:pt x="0" y="54669"/>
                    <a:pt x="7839" y="35744"/>
                    <a:pt x="21792" y="21792"/>
                  </a:cubicBezTo>
                  <a:cubicBezTo>
                    <a:pt x="35745" y="7839"/>
                    <a:pt x="54669" y="0"/>
                    <a:pt x="74402" y="1"/>
                  </a:cubicBezTo>
                  <a:lnTo>
                    <a:pt x="855612" y="0"/>
                  </a:lnTo>
                  <a:cubicBezTo>
                    <a:pt x="875344" y="0"/>
                    <a:pt x="894269" y="7839"/>
                    <a:pt x="908221" y="21792"/>
                  </a:cubicBezTo>
                  <a:cubicBezTo>
                    <a:pt x="922174" y="35745"/>
                    <a:pt x="930013" y="54669"/>
                    <a:pt x="930012" y="74402"/>
                  </a:cubicBezTo>
                  <a:cubicBezTo>
                    <a:pt x="930012" y="272804"/>
                    <a:pt x="930013" y="471207"/>
                    <a:pt x="930013" y="669609"/>
                  </a:cubicBezTo>
                  <a:cubicBezTo>
                    <a:pt x="930013" y="689341"/>
                    <a:pt x="922174" y="708266"/>
                    <a:pt x="908221" y="722218"/>
                  </a:cubicBezTo>
                  <a:cubicBezTo>
                    <a:pt x="894268" y="736171"/>
                    <a:pt x="875344" y="744010"/>
                    <a:pt x="855612" y="744010"/>
                  </a:cubicBezTo>
                  <a:lnTo>
                    <a:pt x="74401" y="744010"/>
                  </a:lnTo>
                  <a:cubicBezTo>
                    <a:pt x="54669" y="744010"/>
                    <a:pt x="35744" y="736171"/>
                    <a:pt x="21792" y="722218"/>
                  </a:cubicBezTo>
                  <a:cubicBezTo>
                    <a:pt x="7839" y="708265"/>
                    <a:pt x="0" y="689341"/>
                    <a:pt x="0" y="669609"/>
                  </a:cubicBezTo>
                  <a:lnTo>
                    <a:pt x="0" y="74401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6556" tIns="46556" rIns="46556" bIns="46556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kern="1200" dirty="0" smtClean="0"/>
                <a:t>City Staff Entered</a:t>
              </a:r>
              <a:endParaRPr lang="en-US" sz="1300" kern="1200" dirty="0"/>
            </a:p>
          </p:txBody>
        </p:sp>
        <p:sp>
          <p:nvSpPr>
            <p:cNvPr id="60" name="Left Arrow 59"/>
            <p:cNvSpPr/>
            <p:nvPr/>
          </p:nvSpPr>
          <p:spPr>
            <a:xfrm rot="12000000">
              <a:off x="1135663" y="4416678"/>
              <a:ext cx="2781941" cy="378648"/>
            </a:xfrm>
            <a:prstGeom prst="lef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1" name="Freeform 60"/>
            <p:cNvSpPr/>
            <p:nvPr/>
          </p:nvSpPr>
          <p:spPr>
            <a:xfrm>
              <a:off x="754543" y="3758257"/>
              <a:ext cx="930013" cy="744010"/>
            </a:xfrm>
            <a:custGeom>
              <a:avLst/>
              <a:gdLst>
                <a:gd name="connsiteX0" fmla="*/ 0 w 930013"/>
                <a:gd name="connsiteY0" fmla="*/ 74401 h 744010"/>
                <a:gd name="connsiteX1" fmla="*/ 21792 w 930013"/>
                <a:gd name="connsiteY1" fmla="*/ 21792 h 744010"/>
                <a:gd name="connsiteX2" fmla="*/ 74402 w 930013"/>
                <a:gd name="connsiteY2" fmla="*/ 1 h 744010"/>
                <a:gd name="connsiteX3" fmla="*/ 855612 w 930013"/>
                <a:gd name="connsiteY3" fmla="*/ 0 h 744010"/>
                <a:gd name="connsiteX4" fmla="*/ 908221 w 930013"/>
                <a:gd name="connsiteY4" fmla="*/ 21792 h 744010"/>
                <a:gd name="connsiteX5" fmla="*/ 930012 w 930013"/>
                <a:gd name="connsiteY5" fmla="*/ 74402 h 744010"/>
                <a:gd name="connsiteX6" fmla="*/ 930013 w 930013"/>
                <a:gd name="connsiteY6" fmla="*/ 669609 h 744010"/>
                <a:gd name="connsiteX7" fmla="*/ 908221 w 930013"/>
                <a:gd name="connsiteY7" fmla="*/ 722218 h 744010"/>
                <a:gd name="connsiteX8" fmla="*/ 855612 w 930013"/>
                <a:gd name="connsiteY8" fmla="*/ 744010 h 744010"/>
                <a:gd name="connsiteX9" fmla="*/ 74401 w 930013"/>
                <a:gd name="connsiteY9" fmla="*/ 744010 h 744010"/>
                <a:gd name="connsiteX10" fmla="*/ 21792 w 930013"/>
                <a:gd name="connsiteY10" fmla="*/ 722218 h 744010"/>
                <a:gd name="connsiteX11" fmla="*/ 0 w 930013"/>
                <a:gd name="connsiteY11" fmla="*/ 669609 h 744010"/>
                <a:gd name="connsiteX12" fmla="*/ 0 w 930013"/>
                <a:gd name="connsiteY12" fmla="*/ 74401 h 744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0013" h="744010">
                  <a:moveTo>
                    <a:pt x="0" y="74401"/>
                  </a:moveTo>
                  <a:cubicBezTo>
                    <a:pt x="0" y="54669"/>
                    <a:pt x="7839" y="35744"/>
                    <a:pt x="21792" y="21792"/>
                  </a:cubicBezTo>
                  <a:cubicBezTo>
                    <a:pt x="35745" y="7839"/>
                    <a:pt x="54669" y="0"/>
                    <a:pt x="74402" y="1"/>
                  </a:cubicBezTo>
                  <a:lnTo>
                    <a:pt x="855612" y="0"/>
                  </a:lnTo>
                  <a:cubicBezTo>
                    <a:pt x="875344" y="0"/>
                    <a:pt x="894269" y="7839"/>
                    <a:pt x="908221" y="21792"/>
                  </a:cubicBezTo>
                  <a:cubicBezTo>
                    <a:pt x="922174" y="35745"/>
                    <a:pt x="930013" y="54669"/>
                    <a:pt x="930012" y="74402"/>
                  </a:cubicBezTo>
                  <a:cubicBezTo>
                    <a:pt x="930012" y="272804"/>
                    <a:pt x="930013" y="471207"/>
                    <a:pt x="930013" y="669609"/>
                  </a:cubicBezTo>
                  <a:cubicBezTo>
                    <a:pt x="930013" y="689341"/>
                    <a:pt x="922174" y="708266"/>
                    <a:pt x="908221" y="722218"/>
                  </a:cubicBezTo>
                  <a:cubicBezTo>
                    <a:pt x="894268" y="736171"/>
                    <a:pt x="875344" y="744010"/>
                    <a:pt x="855612" y="744010"/>
                  </a:cubicBezTo>
                  <a:lnTo>
                    <a:pt x="74401" y="744010"/>
                  </a:lnTo>
                  <a:cubicBezTo>
                    <a:pt x="54669" y="744010"/>
                    <a:pt x="35744" y="736171"/>
                    <a:pt x="21792" y="722218"/>
                  </a:cubicBezTo>
                  <a:cubicBezTo>
                    <a:pt x="7839" y="708265"/>
                    <a:pt x="0" y="689341"/>
                    <a:pt x="0" y="669609"/>
                  </a:cubicBezTo>
                  <a:lnTo>
                    <a:pt x="0" y="74401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6556" tIns="46556" rIns="46556" bIns="46556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kern="1200" dirty="0"/>
                <a:t>PSN </a:t>
              </a:r>
              <a:r>
                <a:rPr lang="en-US" sz="1300" kern="1200" dirty="0" smtClean="0"/>
                <a:t>Call Center</a:t>
              </a:r>
              <a:endParaRPr lang="en-US" sz="1300" kern="1200" dirty="0"/>
            </a:p>
          </p:txBody>
        </p:sp>
        <p:sp>
          <p:nvSpPr>
            <p:cNvPr id="62" name="Left Arrow 61"/>
            <p:cNvSpPr/>
            <p:nvPr/>
          </p:nvSpPr>
          <p:spPr>
            <a:xfrm rot="13200000">
              <a:off x="1520672" y="3749823"/>
              <a:ext cx="2781941" cy="378648"/>
            </a:xfrm>
            <a:prstGeom prst="lef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Freeform 62"/>
            <p:cNvSpPr/>
            <p:nvPr/>
          </p:nvSpPr>
          <p:spPr>
            <a:xfrm>
              <a:off x="1381091" y="2673044"/>
              <a:ext cx="930013" cy="744010"/>
            </a:xfrm>
            <a:custGeom>
              <a:avLst/>
              <a:gdLst>
                <a:gd name="connsiteX0" fmla="*/ 0 w 930013"/>
                <a:gd name="connsiteY0" fmla="*/ 74401 h 744010"/>
                <a:gd name="connsiteX1" fmla="*/ 21792 w 930013"/>
                <a:gd name="connsiteY1" fmla="*/ 21792 h 744010"/>
                <a:gd name="connsiteX2" fmla="*/ 74402 w 930013"/>
                <a:gd name="connsiteY2" fmla="*/ 1 h 744010"/>
                <a:gd name="connsiteX3" fmla="*/ 855612 w 930013"/>
                <a:gd name="connsiteY3" fmla="*/ 0 h 744010"/>
                <a:gd name="connsiteX4" fmla="*/ 908221 w 930013"/>
                <a:gd name="connsiteY4" fmla="*/ 21792 h 744010"/>
                <a:gd name="connsiteX5" fmla="*/ 930012 w 930013"/>
                <a:gd name="connsiteY5" fmla="*/ 74402 h 744010"/>
                <a:gd name="connsiteX6" fmla="*/ 930013 w 930013"/>
                <a:gd name="connsiteY6" fmla="*/ 669609 h 744010"/>
                <a:gd name="connsiteX7" fmla="*/ 908221 w 930013"/>
                <a:gd name="connsiteY7" fmla="*/ 722218 h 744010"/>
                <a:gd name="connsiteX8" fmla="*/ 855612 w 930013"/>
                <a:gd name="connsiteY8" fmla="*/ 744010 h 744010"/>
                <a:gd name="connsiteX9" fmla="*/ 74401 w 930013"/>
                <a:gd name="connsiteY9" fmla="*/ 744010 h 744010"/>
                <a:gd name="connsiteX10" fmla="*/ 21792 w 930013"/>
                <a:gd name="connsiteY10" fmla="*/ 722218 h 744010"/>
                <a:gd name="connsiteX11" fmla="*/ 0 w 930013"/>
                <a:gd name="connsiteY11" fmla="*/ 669609 h 744010"/>
                <a:gd name="connsiteX12" fmla="*/ 0 w 930013"/>
                <a:gd name="connsiteY12" fmla="*/ 74401 h 744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0013" h="744010">
                  <a:moveTo>
                    <a:pt x="0" y="74401"/>
                  </a:moveTo>
                  <a:cubicBezTo>
                    <a:pt x="0" y="54669"/>
                    <a:pt x="7839" y="35744"/>
                    <a:pt x="21792" y="21792"/>
                  </a:cubicBezTo>
                  <a:cubicBezTo>
                    <a:pt x="35745" y="7839"/>
                    <a:pt x="54669" y="0"/>
                    <a:pt x="74402" y="1"/>
                  </a:cubicBezTo>
                  <a:lnTo>
                    <a:pt x="855612" y="0"/>
                  </a:lnTo>
                  <a:cubicBezTo>
                    <a:pt x="875344" y="0"/>
                    <a:pt x="894269" y="7839"/>
                    <a:pt x="908221" y="21792"/>
                  </a:cubicBezTo>
                  <a:cubicBezTo>
                    <a:pt x="922174" y="35745"/>
                    <a:pt x="930013" y="54669"/>
                    <a:pt x="930012" y="74402"/>
                  </a:cubicBezTo>
                  <a:cubicBezTo>
                    <a:pt x="930012" y="272804"/>
                    <a:pt x="930013" y="471207"/>
                    <a:pt x="930013" y="669609"/>
                  </a:cubicBezTo>
                  <a:cubicBezTo>
                    <a:pt x="930013" y="689341"/>
                    <a:pt x="922174" y="708266"/>
                    <a:pt x="908221" y="722218"/>
                  </a:cubicBezTo>
                  <a:cubicBezTo>
                    <a:pt x="894268" y="736171"/>
                    <a:pt x="875344" y="744010"/>
                    <a:pt x="855612" y="744010"/>
                  </a:cubicBezTo>
                  <a:lnTo>
                    <a:pt x="74401" y="744010"/>
                  </a:lnTo>
                  <a:cubicBezTo>
                    <a:pt x="54669" y="744010"/>
                    <a:pt x="35744" y="736171"/>
                    <a:pt x="21792" y="722218"/>
                  </a:cubicBezTo>
                  <a:cubicBezTo>
                    <a:pt x="7839" y="708265"/>
                    <a:pt x="0" y="689341"/>
                    <a:pt x="0" y="669609"/>
                  </a:cubicBezTo>
                  <a:lnTo>
                    <a:pt x="0" y="74401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6556" tIns="46556" rIns="46556" bIns="46556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kern="1200" dirty="0"/>
                <a:t>Cash Payment Locations</a:t>
              </a:r>
            </a:p>
          </p:txBody>
        </p:sp>
        <p:sp>
          <p:nvSpPr>
            <p:cNvPr id="64" name="Left Arrow 63"/>
            <p:cNvSpPr/>
            <p:nvPr/>
          </p:nvSpPr>
          <p:spPr>
            <a:xfrm rot="14400000">
              <a:off x="2110540" y="3254866"/>
              <a:ext cx="2781941" cy="378648"/>
            </a:xfrm>
            <a:prstGeom prst="lef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5" name="Freeform 64"/>
            <p:cNvSpPr/>
            <p:nvPr/>
          </p:nvSpPr>
          <p:spPr>
            <a:xfrm>
              <a:off x="2341019" y="1867568"/>
              <a:ext cx="930013" cy="744010"/>
            </a:xfrm>
            <a:custGeom>
              <a:avLst/>
              <a:gdLst>
                <a:gd name="connsiteX0" fmla="*/ 0 w 930013"/>
                <a:gd name="connsiteY0" fmla="*/ 74401 h 744010"/>
                <a:gd name="connsiteX1" fmla="*/ 21792 w 930013"/>
                <a:gd name="connsiteY1" fmla="*/ 21792 h 744010"/>
                <a:gd name="connsiteX2" fmla="*/ 74402 w 930013"/>
                <a:gd name="connsiteY2" fmla="*/ 1 h 744010"/>
                <a:gd name="connsiteX3" fmla="*/ 855612 w 930013"/>
                <a:gd name="connsiteY3" fmla="*/ 0 h 744010"/>
                <a:gd name="connsiteX4" fmla="*/ 908221 w 930013"/>
                <a:gd name="connsiteY4" fmla="*/ 21792 h 744010"/>
                <a:gd name="connsiteX5" fmla="*/ 930012 w 930013"/>
                <a:gd name="connsiteY5" fmla="*/ 74402 h 744010"/>
                <a:gd name="connsiteX6" fmla="*/ 930013 w 930013"/>
                <a:gd name="connsiteY6" fmla="*/ 669609 h 744010"/>
                <a:gd name="connsiteX7" fmla="*/ 908221 w 930013"/>
                <a:gd name="connsiteY7" fmla="*/ 722218 h 744010"/>
                <a:gd name="connsiteX8" fmla="*/ 855612 w 930013"/>
                <a:gd name="connsiteY8" fmla="*/ 744010 h 744010"/>
                <a:gd name="connsiteX9" fmla="*/ 74401 w 930013"/>
                <a:gd name="connsiteY9" fmla="*/ 744010 h 744010"/>
                <a:gd name="connsiteX10" fmla="*/ 21792 w 930013"/>
                <a:gd name="connsiteY10" fmla="*/ 722218 h 744010"/>
                <a:gd name="connsiteX11" fmla="*/ 0 w 930013"/>
                <a:gd name="connsiteY11" fmla="*/ 669609 h 744010"/>
                <a:gd name="connsiteX12" fmla="*/ 0 w 930013"/>
                <a:gd name="connsiteY12" fmla="*/ 74401 h 744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0013" h="744010">
                  <a:moveTo>
                    <a:pt x="0" y="74401"/>
                  </a:moveTo>
                  <a:cubicBezTo>
                    <a:pt x="0" y="54669"/>
                    <a:pt x="7839" y="35744"/>
                    <a:pt x="21792" y="21792"/>
                  </a:cubicBezTo>
                  <a:cubicBezTo>
                    <a:pt x="35745" y="7839"/>
                    <a:pt x="54669" y="0"/>
                    <a:pt x="74402" y="1"/>
                  </a:cubicBezTo>
                  <a:lnTo>
                    <a:pt x="855612" y="0"/>
                  </a:lnTo>
                  <a:cubicBezTo>
                    <a:pt x="875344" y="0"/>
                    <a:pt x="894269" y="7839"/>
                    <a:pt x="908221" y="21792"/>
                  </a:cubicBezTo>
                  <a:cubicBezTo>
                    <a:pt x="922174" y="35745"/>
                    <a:pt x="930013" y="54669"/>
                    <a:pt x="930012" y="74402"/>
                  </a:cubicBezTo>
                  <a:cubicBezTo>
                    <a:pt x="930012" y="272804"/>
                    <a:pt x="930013" y="471207"/>
                    <a:pt x="930013" y="669609"/>
                  </a:cubicBezTo>
                  <a:cubicBezTo>
                    <a:pt x="930013" y="689341"/>
                    <a:pt x="922174" y="708266"/>
                    <a:pt x="908221" y="722218"/>
                  </a:cubicBezTo>
                  <a:cubicBezTo>
                    <a:pt x="894268" y="736171"/>
                    <a:pt x="875344" y="744010"/>
                    <a:pt x="855612" y="744010"/>
                  </a:cubicBezTo>
                  <a:lnTo>
                    <a:pt x="74401" y="744010"/>
                  </a:lnTo>
                  <a:cubicBezTo>
                    <a:pt x="54669" y="744010"/>
                    <a:pt x="35744" y="736171"/>
                    <a:pt x="21792" y="722218"/>
                  </a:cubicBezTo>
                  <a:cubicBezTo>
                    <a:pt x="7839" y="708265"/>
                    <a:pt x="0" y="689341"/>
                    <a:pt x="0" y="669609"/>
                  </a:cubicBezTo>
                  <a:lnTo>
                    <a:pt x="0" y="74401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6556" tIns="46556" rIns="46556" bIns="46556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kern="1200" dirty="0"/>
                <a:t>Automated Phone (IVR</a:t>
              </a:r>
              <a:r>
                <a:rPr lang="en-US" sz="1300" kern="1200" dirty="0" smtClean="0"/>
                <a:t>)</a:t>
              </a:r>
            </a:p>
          </p:txBody>
        </p:sp>
        <p:sp>
          <p:nvSpPr>
            <p:cNvPr id="66" name="Left Arrow 65"/>
            <p:cNvSpPr/>
            <p:nvPr/>
          </p:nvSpPr>
          <p:spPr>
            <a:xfrm rot="15600000">
              <a:off x="2834120" y="2991504"/>
              <a:ext cx="2781941" cy="378648"/>
            </a:xfrm>
            <a:prstGeom prst="lef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4" name="Freeform 73"/>
            <p:cNvSpPr/>
            <p:nvPr/>
          </p:nvSpPr>
          <p:spPr>
            <a:xfrm>
              <a:off x="3518545" y="1438984"/>
              <a:ext cx="930013" cy="744010"/>
            </a:xfrm>
            <a:custGeom>
              <a:avLst/>
              <a:gdLst>
                <a:gd name="connsiteX0" fmla="*/ 0 w 930013"/>
                <a:gd name="connsiteY0" fmla="*/ 74401 h 744010"/>
                <a:gd name="connsiteX1" fmla="*/ 21792 w 930013"/>
                <a:gd name="connsiteY1" fmla="*/ 21792 h 744010"/>
                <a:gd name="connsiteX2" fmla="*/ 74402 w 930013"/>
                <a:gd name="connsiteY2" fmla="*/ 1 h 744010"/>
                <a:gd name="connsiteX3" fmla="*/ 855612 w 930013"/>
                <a:gd name="connsiteY3" fmla="*/ 0 h 744010"/>
                <a:gd name="connsiteX4" fmla="*/ 908221 w 930013"/>
                <a:gd name="connsiteY4" fmla="*/ 21792 h 744010"/>
                <a:gd name="connsiteX5" fmla="*/ 930012 w 930013"/>
                <a:gd name="connsiteY5" fmla="*/ 74402 h 744010"/>
                <a:gd name="connsiteX6" fmla="*/ 930013 w 930013"/>
                <a:gd name="connsiteY6" fmla="*/ 669609 h 744010"/>
                <a:gd name="connsiteX7" fmla="*/ 908221 w 930013"/>
                <a:gd name="connsiteY7" fmla="*/ 722218 h 744010"/>
                <a:gd name="connsiteX8" fmla="*/ 855612 w 930013"/>
                <a:gd name="connsiteY8" fmla="*/ 744010 h 744010"/>
                <a:gd name="connsiteX9" fmla="*/ 74401 w 930013"/>
                <a:gd name="connsiteY9" fmla="*/ 744010 h 744010"/>
                <a:gd name="connsiteX10" fmla="*/ 21792 w 930013"/>
                <a:gd name="connsiteY10" fmla="*/ 722218 h 744010"/>
                <a:gd name="connsiteX11" fmla="*/ 0 w 930013"/>
                <a:gd name="connsiteY11" fmla="*/ 669609 h 744010"/>
                <a:gd name="connsiteX12" fmla="*/ 0 w 930013"/>
                <a:gd name="connsiteY12" fmla="*/ 74401 h 744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0013" h="744010">
                  <a:moveTo>
                    <a:pt x="0" y="74401"/>
                  </a:moveTo>
                  <a:cubicBezTo>
                    <a:pt x="0" y="54669"/>
                    <a:pt x="7839" y="35744"/>
                    <a:pt x="21792" y="21792"/>
                  </a:cubicBezTo>
                  <a:cubicBezTo>
                    <a:pt x="35745" y="7839"/>
                    <a:pt x="54669" y="0"/>
                    <a:pt x="74402" y="1"/>
                  </a:cubicBezTo>
                  <a:lnTo>
                    <a:pt x="855612" y="0"/>
                  </a:lnTo>
                  <a:cubicBezTo>
                    <a:pt x="875344" y="0"/>
                    <a:pt x="894269" y="7839"/>
                    <a:pt x="908221" y="21792"/>
                  </a:cubicBezTo>
                  <a:cubicBezTo>
                    <a:pt x="922174" y="35745"/>
                    <a:pt x="930013" y="54669"/>
                    <a:pt x="930012" y="74402"/>
                  </a:cubicBezTo>
                  <a:cubicBezTo>
                    <a:pt x="930012" y="272804"/>
                    <a:pt x="930013" y="471207"/>
                    <a:pt x="930013" y="669609"/>
                  </a:cubicBezTo>
                  <a:cubicBezTo>
                    <a:pt x="930013" y="689341"/>
                    <a:pt x="922174" y="708266"/>
                    <a:pt x="908221" y="722218"/>
                  </a:cubicBezTo>
                  <a:cubicBezTo>
                    <a:pt x="894268" y="736171"/>
                    <a:pt x="875344" y="744010"/>
                    <a:pt x="855612" y="744010"/>
                  </a:cubicBezTo>
                  <a:lnTo>
                    <a:pt x="74401" y="744010"/>
                  </a:lnTo>
                  <a:cubicBezTo>
                    <a:pt x="54669" y="744010"/>
                    <a:pt x="35744" y="736171"/>
                    <a:pt x="21792" y="722218"/>
                  </a:cubicBezTo>
                  <a:cubicBezTo>
                    <a:pt x="7839" y="708265"/>
                    <a:pt x="0" y="689341"/>
                    <a:pt x="0" y="669609"/>
                  </a:cubicBezTo>
                  <a:lnTo>
                    <a:pt x="0" y="74401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6556" tIns="46556" rIns="46556" bIns="46556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kern="1200" dirty="0"/>
                <a:t>Online, Mobile, Text</a:t>
              </a:r>
            </a:p>
          </p:txBody>
        </p:sp>
        <p:sp>
          <p:nvSpPr>
            <p:cNvPr id="75" name="Left Arrow 74"/>
            <p:cNvSpPr/>
            <p:nvPr/>
          </p:nvSpPr>
          <p:spPr>
            <a:xfrm rot="16800000">
              <a:off x="3604138" y="2991504"/>
              <a:ext cx="2781941" cy="378648"/>
            </a:xfrm>
            <a:prstGeom prst="lef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6" name="Freeform 75"/>
            <p:cNvSpPr/>
            <p:nvPr/>
          </p:nvSpPr>
          <p:spPr>
            <a:xfrm>
              <a:off x="4771641" y="1438984"/>
              <a:ext cx="930013" cy="744010"/>
            </a:xfrm>
            <a:custGeom>
              <a:avLst/>
              <a:gdLst>
                <a:gd name="connsiteX0" fmla="*/ 0 w 930013"/>
                <a:gd name="connsiteY0" fmla="*/ 74401 h 744010"/>
                <a:gd name="connsiteX1" fmla="*/ 21792 w 930013"/>
                <a:gd name="connsiteY1" fmla="*/ 21792 h 744010"/>
                <a:gd name="connsiteX2" fmla="*/ 74402 w 930013"/>
                <a:gd name="connsiteY2" fmla="*/ 1 h 744010"/>
                <a:gd name="connsiteX3" fmla="*/ 855612 w 930013"/>
                <a:gd name="connsiteY3" fmla="*/ 0 h 744010"/>
                <a:gd name="connsiteX4" fmla="*/ 908221 w 930013"/>
                <a:gd name="connsiteY4" fmla="*/ 21792 h 744010"/>
                <a:gd name="connsiteX5" fmla="*/ 930012 w 930013"/>
                <a:gd name="connsiteY5" fmla="*/ 74402 h 744010"/>
                <a:gd name="connsiteX6" fmla="*/ 930013 w 930013"/>
                <a:gd name="connsiteY6" fmla="*/ 669609 h 744010"/>
                <a:gd name="connsiteX7" fmla="*/ 908221 w 930013"/>
                <a:gd name="connsiteY7" fmla="*/ 722218 h 744010"/>
                <a:gd name="connsiteX8" fmla="*/ 855612 w 930013"/>
                <a:gd name="connsiteY8" fmla="*/ 744010 h 744010"/>
                <a:gd name="connsiteX9" fmla="*/ 74401 w 930013"/>
                <a:gd name="connsiteY9" fmla="*/ 744010 h 744010"/>
                <a:gd name="connsiteX10" fmla="*/ 21792 w 930013"/>
                <a:gd name="connsiteY10" fmla="*/ 722218 h 744010"/>
                <a:gd name="connsiteX11" fmla="*/ 0 w 930013"/>
                <a:gd name="connsiteY11" fmla="*/ 669609 h 744010"/>
                <a:gd name="connsiteX12" fmla="*/ 0 w 930013"/>
                <a:gd name="connsiteY12" fmla="*/ 74401 h 744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0013" h="744010">
                  <a:moveTo>
                    <a:pt x="0" y="74401"/>
                  </a:moveTo>
                  <a:cubicBezTo>
                    <a:pt x="0" y="54669"/>
                    <a:pt x="7839" y="35744"/>
                    <a:pt x="21792" y="21792"/>
                  </a:cubicBezTo>
                  <a:cubicBezTo>
                    <a:pt x="35745" y="7839"/>
                    <a:pt x="54669" y="0"/>
                    <a:pt x="74402" y="1"/>
                  </a:cubicBezTo>
                  <a:lnTo>
                    <a:pt x="855612" y="0"/>
                  </a:lnTo>
                  <a:cubicBezTo>
                    <a:pt x="875344" y="0"/>
                    <a:pt x="894269" y="7839"/>
                    <a:pt x="908221" y="21792"/>
                  </a:cubicBezTo>
                  <a:cubicBezTo>
                    <a:pt x="922174" y="35745"/>
                    <a:pt x="930013" y="54669"/>
                    <a:pt x="930012" y="74402"/>
                  </a:cubicBezTo>
                  <a:cubicBezTo>
                    <a:pt x="930012" y="272804"/>
                    <a:pt x="930013" y="471207"/>
                    <a:pt x="930013" y="669609"/>
                  </a:cubicBezTo>
                  <a:cubicBezTo>
                    <a:pt x="930013" y="689341"/>
                    <a:pt x="922174" y="708266"/>
                    <a:pt x="908221" y="722218"/>
                  </a:cubicBezTo>
                  <a:cubicBezTo>
                    <a:pt x="894268" y="736171"/>
                    <a:pt x="875344" y="744010"/>
                    <a:pt x="855612" y="744010"/>
                  </a:cubicBezTo>
                  <a:lnTo>
                    <a:pt x="74401" y="744010"/>
                  </a:lnTo>
                  <a:cubicBezTo>
                    <a:pt x="54669" y="744010"/>
                    <a:pt x="35744" y="736171"/>
                    <a:pt x="21792" y="722218"/>
                  </a:cubicBezTo>
                  <a:cubicBezTo>
                    <a:pt x="7839" y="708265"/>
                    <a:pt x="0" y="689341"/>
                    <a:pt x="0" y="669609"/>
                  </a:cubicBezTo>
                  <a:lnTo>
                    <a:pt x="0" y="74401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6556" tIns="46556" rIns="46556" bIns="46556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kern="1200" dirty="0"/>
                <a:t>Customers' Bank Bill-Pay Systems</a:t>
              </a:r>
            </a:p>
          </p:txBody>
        </p:sp>
        <p:sp>
          <p:nvSpPr>
            <p:cNvPr id="77" name="Left Arrow 76"/>
            <p:cNvSpPr/>
            <p:nvPr/>
          </p:nvSpPr>
          <p:spPr>
            <a:xfrm rot="18000000">
              <a:off x="4327718" y="3254866"/>
              <a:ext cx="2781941" cy="378648"/>
            </a:xfrm>
            <a:prstGeom prst="lef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Freeform 77"/>
            <p:cNvSpPr/>
            <p:nvPr/>
          </p:nvSpPr>
          <p:spPr>
            <a:xfrm>
              <a:off x="5949167" y="1867568"/>
              <a:ext cx="930013" cy="744010"/>
            </a:xfrm>
            <a:custGeom>
              <a:avLst/>
              <a:gdLst>
                <a:gd name="connsiteX0" fmla="*/ 0 w 930013"/>
                <a:gd name="connsiteY0" fmla="*/ 74401 h 744010"/>
                <a:gd name="connsiteX1" fmla="*/ 21792 w 930013"/>
                <a:gd name="connsiteY1" fmla="*/ 21792 h 744010"/>
                <a:gd name="connsiteX2" fmla="*/ 74402 w 930013"/>
                <a:gd name="connsiteY2" fmla="*/ 1 h 744010"/>
                <a:gd name="connsiteX3" fmla="*/ 855612 w 930013"/>
                <a:gd name="connsiteY3" fmla="*/ 0 h 744010"/>
                <a:gd name="connsiteX4" fmla="*/ 908221 w 930013"/>
                <a:gd name="connsiteY4" fmla="*/ 21792 h 744010"/>
                <a:gd name="connsiteX5" fmla="*/ 930012 w 930013"/>
                <a:gd name="connsiteY5" fmla="*/ 74402 h 744010"/>
                <a:gd name="connsiteX6" fmla="*/ 930013 w 930013"/>
                <a:gd name="connsiteY6" fmla="*/ 669609 h 744010"/>
                <a:gd name="connsiteX7" fmla="*/ 908221 w 930013"/>
                <a:gd name="connsiteY7" fmla="*/ 722218 h 744010"/>
                <a:gd name="connsiteX8" fmla="*/ 855612 w 930013"/>
                <a:gd name="connsiteY8" fmla="*/ 744010 h 744010"/>
                <a:gd name="connsiteX9" fmla="*/ 74401 w 930013"/>
                <a:gd name="connsiteY9" fmla="*/ 744010 h 744010"/>
                <a:gd name="connsiteX10" fmla="*/ 21792 w 930013"/>
                <a:gd name="connsiteY10" fmla="*/ 722218 h 744010"/>
                <a:gd name="connsiteX11" fmla="*/ 0 w 930013"/>
                <a:gd name="connsiteY11" fmla="*/ 669609 h 744010"/>
                <a:gd name="connsiteX12" fmla="*/ 0 w 930013"/>
                <a:gd name="connsiteY12" fmla="*/ 74401 h 744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0013" h="744010">
                  <a:moveTo>
                    <a:pt x="0" y="74401"/>
                  </a:moveTo>
                  <a:cubicBezTo>
                    <a:pt x="0" y="54669"/>
                    <a:pt x="7839" y="35744"/>
                    <a:pt x="21792" y="21792"/>
                  </a:cubicBezTo>
                  <a:cubicBezTo>
                    <a:pt x="35745" y="7839"/>
                    <a:pt x="54669" y="0"/>
                    <a:pt x="74402" y="1"/>
                  </a:cubicBezTo>
                  <a:lnTo>
                    <a:pt x="855612" y="0"/>
                  </a:lnTo>
                  <a:cubicBezTo>
                    <a:pt x="875344" y="0"/>
                    <a:pt x="894269" y="7839"/>
                    <a:pt x="908221" y="21792"/>
                  </a:cubicBezTo>
                  <a:cubicBezTo>
                    <a:pt x="922174" y="35745"/>
                    <a:pt x="930013" y="54669"/>
                    <a:pt x="930012" y="74402"/>
                  </a:cubicBezTo>
                  <a:cubicBezTo>
                    <a:pt x="930012" y="272804"/>
                    <a:pt x="930013" y="471207"/>
                    <a:pt x="930013" y="669609"/>
                  </a:cubicBezTo>
                  <a:cubicBezTo>
                    <a:pt x="930013" y="689341"/>
                    <a:pt x="922174" y="708266"/>
                    <a:pt x="908221" y="722218"/>
                  </a:cubicBezTo>
                  <a:cubicBezTo>
                    <a:pt x="894268" y="736171"/>
                    <a:pt x="875344" y="744010"/>
                    <a:pt x="855612" y="744010"/>
                  </a:cubicBezTo>
                  <a:lnTo>
                    <a:pt x="74401" y="744010"/>
                  </a:lnTo>
                  <a:cubicBezTo>
                    <a:pt x="54669" y="744010"/>
                    <a:pt x="35744" y="736171"/>
                    <a:pt x="21792" y="722218"/>
                  </a:cubicBezTo>
                  <a:cubicBezTo>
                    <a:pt x="7839" y="708265"/>
                    <a:pt x="0" y="689341"/>
                    <a:pt x="0" y="669609"/>
                  </a:cubicBezTo>
                  <a:lnTo>
                    <a:pt x="0" y="74401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6556" tIns="46556" rIns="46556" bIns="46556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kern="1200" dirty="0" smtClean="0"/>
                <a:t>Field Payments</a:t>
              </a:r>
              <a:endParaRPr lang="en-US" sz="1300" kern="1200" dirty="0"/>
            </a:p>
          </p:txBody>
        </p:sp>
        <p:sp>
          <p:nvSpPr>
            <p:cNvPr id="79" name="Left Arrow 78"/>
            <p:cNvSpPr/>
            <p:nvPr/>
          </p:nvSpPr>
          <p:spPr>
            <a:xfrm rot="19200000">
              <a:off x="4917585" y="3749823"/>
              <a:ext cx="2781941" cy="378648"/>
            </a:xfrm>
            <a:prstGeom prst="lef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0" name="Freeform 79"/>
            <p:cNvSpPr/>
            <p:nvPr/>
          </p:nvSpPr>
          <p:spPr>
            <a:xfrm>
              <a:off x="6909095" y="2673044"/>
              <a:ext cx="930013" cy="744010"/>
            </a:xfrm>
            <a:custGeom>
              <a:avLst/>
              <a:gdLst>
                <a:gd name="connsiteX0" fmla="*/ 0 w 930013"/>
                <a:gd name="connsiteY0" fmla="*/ 74401 h 744010"/>
                <a:gd name="connsiteX1" fmla="*/ 21792 w 930013"/>
                <a:gd name="connsiteY1" fmla="*/ 21792 h 744010"/>
                <a:gd name="connsiteX2" fmla="*/ 74402 w 930013"/>
                <a:gd name="connsiteY2" fmla="*/ 1 h 744010"/>
                <a:gd name="connsiteX3" fmla="*/ 855612 w 930013"/>
                <a:gd name="connsiteY3" fmla="*/ 0 h 744010"/>
                <a:gd name="connsiteX4" fmla="*/ 908221 w 930013"/>
                <a:gd name="connsiteY4" fmla="*/ 21792 h 744010"/>
                <a:gd name="connsiteX5" fmla="*/ 930012 w 930013"/>
                <a:gd name="connsiteY5" fmla="*/ 74402 h 744010"/>
                <a:gd name="connsiteX6" fmla="*/ 930013 w 930013"/>
                <a:gd name="connsiteY6" fmla="*/ 669609 h 744010"/>
                <a:gd name="connsiteX7" fmla="*/ 908221 w 930013"/>
                <a:gd name="connsiteY7" fmla="*/ 722218 h 744010"/>
                <a:gd name="connsiteX8" fmla="*/ 855612 w 930013"/>
                <a:gd name="connsiteY8" fmla="*/ 744010 h 744010"/>
                <a:gd name="connsiteX9" fmla="*/ 74401 w 930013"/>
                <a:gd name="connsiteY9" fmla="*/ 744010 h 744010"/>
                <a:gd name="connsiteX10" fmla="*/ 21792 w 930013"/>
                <a:gd name="connsiteY10" fmla="*/ 722218 h 744010"/>
                <a:gd name="connsiteX11" fmla="*/ 0 w 930013"/>
                <a:gd name="connsiteY11" fmla="*/ 669609 h 744010"/>
                <a:gd name="connsiteX12" fmla="*/ 0 w 930013"/>
                <a:gd name="connsiteY12" fmla="*/ 74401 h 744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0013" h="744010">
                  <a:moveTo>
                    <a:pt x="0" y="74401"/>
                  </a:moveTo>
                  <a:cubicBezTo>
                    <a:pt x="0" y="54669"/>
                    <a:pt x="7839" y="35744"/>
                    <a:pt x="21792" y="21792"/>
                  </a:cubicBezTo>
                  <a:cubicBezTo>
                    <a:pt x="35745" y="7839"/>
                    <a:pt x="54669" y="0"/>
                    <a:pt x="74402" y="1"/>
                  </a:cubicBezTo>
                  <a:lnTo>
                    <a:pt x="855612" y="0"/>
                  </a:lnTo>
                  <a:cubicBezTo>
                    <a:pt x="875344" y="0"/>
                    <a:pt x="894269" y="7839"/>
                    <a:pt x="908221" y="21792"/>
                  </a:cubicBezTo>
                  <a:cubicBezTo>
                    <a:pt x="922174" y="35745"/>
                    <a:pt x="930013" y="54669"/>
                    <a:pt x="930012" y="74402"/>
                  </a:cubicBezTo>
                  <a:cubicBezTo>
                    <a:pt x="930012" y="272804"/>
                    <a:pt x="930013" y="471207"/>
                    <a:pt x="930013" y="669609"/>
                  </a:cubicBezTo>
                  <a:cubicBezTo>
                    <a:pt x="930013" y="689341"/>
                    <a:pt x="922174" y="708266"/>
                    <a:pt x="908221" y="722218"/>
                  </a:cubicBezTo>
                  <a:cubicBezTo>
                    <a:pt x="894268" y="736171"/>
                    <a:pt x="875344" y="744010"/>
                    <a:pt x="855612" y="744010"/>
                  </a:cubicBezTo>
                  <a:lnTo>
                    <a:pt x="74401" y="744010"/>
                  </a:lnTo>
                  <a:cubicBezTo>
                    <a:pt x="54669" y="744010"/>
                    <a:pt x="35744" y="736171"/>
                    <a:pt x="21792" y="722218"/>
                  </a:cubicBezTo>
                  <a:cubicBezTo>
                    <a:pt x="7839" y="708265"/>
                    <a:pt x="0" y="689341"/>
                    <a:pt x="0" y="669609"/>
                  </a:cubicBezTo>
                  <a:lnTo>
                    <a:pt x="0" y="74401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6556" tIns="46556" rIns="46556" bIns="46556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kern="1200" dirty="0" smtClean="0"/>
                <a:t>Swipe/</a:t>
              </a:r>
              <a:br>
                <a:rPr lang="en-US" sz="1300" kern="1200" dirty="0" smtClean="0"/>
              </a:br>
              <a:r>
                <a:rPr lang="en-US" sz="1300" kern="1200" dirty="0" smtClean="0"/>
                <a:t>EMV Machines</a:t>
              </a:r>
              <a:endParaRPr lang="en-US" sz="1300" kern="1200" dirty="0"/>
            </a:p>
          </p:txBody>
        </p:sp>
        <p:sp>
          <p:nvSpPr>
            <p:cNvPr id="81" name="Left Arrow 80"/>
            <p:cNvSpPr/>
            <p:nvPr/>
          </p:nvSpPr>
          <p:spPr>
            <a:xfrm rot="20400000">
              <a:off x="5302594" y="4416678"/>
              <a:ext cx="2781941" cy="378648"/>
            </a:xfrm>
            <a:prstGeom prst="lef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2" name="Freeform 81"/>
            <p:cNvSpPr/>
            <p:nvPr/>
          </p:nvSpPr>
          <p:spPr>
            <a:xfrm>
              <a:off x="7535643" y="3758257"/>
              <a:ext cx="930013" cy="744010"/>
            </a:xfrm>
            <a:custGeom>
              <a:avLst/>
              <a:gdLst>
                <a:gd name="connsiteX0" fmla="*/ 0 w 930013"/>
                <a:gd name="connsiteY0" fmla="*/ 74401 h 744010"/>
                <a:gd name="connsiteX1" fmla="*/ 21792 w 930013"/>
                <a:gd name="connsiteY1" fmla="*/ 21792 h 744010"/>
                <a:gd name="connsiteX2" fmla="*/ 74402 w 930013"/>
                <a:gd name="connsiteY2" fmla="*/ 1 h 744010"/>
                <a:gd name="connsiteX3" fmla="*/ 855612 w 930013"/>
                <a:gd name="connsiteY3" fmla="*/ 0 h 744010"/>
                <a:gd name="connsiteX4" fmla="*/ 908221 w 930013"/>
                <a:gd name="connsiteY4" fmla="*/ 21792 h 744010"/>
                <a:gd name="connsiteX5" fmla="*/ 930012 w 930013"/>
                <a:gd name="connsiteY5" fmla="*/ 74402 h 744010"/>
                <a:gd name="connsiteX6" fmla="*/ 930013 w 930013"/>
                <a:gd name="connsiteY6" fmla="*/ 669609 h 744010"/>
                <a:gd name="connsiteX7" fmla="*/ 908221 w 930013"/>
                <a:gd name="connsiteY7" fmla="*/ 722218 h 744010"/>
                <a:gd name="connsiteX8" fmla="*/ 855612 w 930013"/>
                <a:gd name="connsiteY8" fmla="*/ 744010 h 744010"/>
                <a:gd name="connsiteX9" fmla="*/ 74401 w 930013"/>
                <a:gd name="connsiteY9" fmla="*/ 744010 h 744010"/>
                <a:gd name="connsiteX10" fmla="*/ 21792 w 930013"/>
                <a:gd name="connsiteY10" fmla="*/ 722218 h 744010"/>
                <a:gd name="connsiteX11" fmla="*/ 0 w 930013"/>
                <a:gd name="connsiteY11" fmla="*/ 669609 h 744010"/>
                <a:gd name="connsiteX12" fmla="*/ 0 w 930013"/>
                <a:gd name="connsiteY12" fmla="*/ 74401 h 744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0013" h="744010">
                  <a:moveTo>
                    <a:pt x="0" y="74401"/>
                  </a:moveTo>
                  <a:cubicBezTo>
                    <a:pt x="0" y="54669"/>
                    <a:pt x="7839" y="35744"/>
                    <a:pt x="21792" y="21792"/>
                  </a:cubicBezTo>
                  <a:cubicBezTo>
                    <a:pt x="35745" y="7839"/>
                    <a:pt x="54669" y="0"/>
                    <a:pt x="74402" y="1"/>
                  </a:cubicBezTo>
                  <a:lnTo>
                    <a:pt x="855612" y="0"/>
                  </a:lnTo>
                  <a:cubicBezTo>
                    <a:pt x="875344" y="0"/>
                    <a:pt x="894269" y="7839"/>
                    <a:pt x="908221" y="21792"/>
                  </a:cubicBezTo>
                  <a:cubicBezTo>
                    <a:pt x="922174" y="35745"/>
                    <a:pt x="930013" y="54669"/>
                    <a:pt x="930012" y="74402"/>
                  </a:cubicBezTo>
                  <a:cubicBezTo>
                    <a:pt x="930012" y="272804"/>
                    <a:pt x="930013" y="471207"/>
                    <a:pt x="930013" y="669609"/>
                  </a:cubicBezTo>
                  <a:cubicBezTo>
                    <a:pt x="930013" y="689341"/>
                    <a:pt x="922174" y="708266"/>
                    <a:pt x="908221" y="722218"/>
                  </a:cubicBezTo>
                  <a:cubicBezTo>
                    <a:pt x="894268" y="736171"/>
                    <a:pt x="875344" y="744010"/>
                    <a:pt x="855612" y="744010"/>
                  </a:cubicBezTo>
                  <a:lnTo>
                    <a:pt x="74401" y="744010"/>
                  </a:lnTo>
                  <a:cubicBezTo>
                    <a:pt x="54669" y="744010"/>
                    <a:pt x="35744" y="736171"/>
                    <a:pt x="21792" y="722218"/>
                  </a:cubicBezTo>
                  <a:cubicBezTo>
                    <a:pt x="7839" y="708265"/>
                    <a:pt x="0" y="689341"/>
                    <a:pt x="0" y="669609"/>
                  </a:cubicBezTo>
                  <a:lnTo>
                    <a:pt x="0" y="74401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6556" tIns="46556" rIns="46556" bIns="46556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kern="1200" dirty="0" smtClean="0"/>
                <a:t>Auto-Post </a:t>
              </a:r>
              <a:r>
                <a:rPr lang="en-US" sz="1300" kern="1200" dirty="0"/>
                <a:t>Check Scanning</a:t>
              </a:r>
            </a:p>
          </p:txBody>
        </p:sp>
        <p:sp>
          <p:nvSpPr>
            <p:cNvPr id="83" name="Left Arrow 82"/>
            <p:cNvSpPr/>
            <p:nvPr/>
          </p:nvSpPr>
          <p:spPr>
            <a:xfrm>
              <a:off x="5436307" y="5174998"/>
              <a:ext cx="2781941" cy="378648"/>
            </a:xfrm>
            <a:prstGeom prst="lef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Freeform 83"/>
            <p:cNvSpPr/>
            <p:nvPr/>
          </p:nvSpPr>
          <p:spPr>
            <a:xfrm>
              <a:off x="7753241" y="4992317"/>
              <a:ext cx="930013" cy="744010"/>
            </a:xfrm>
            <a:custGeom>
              <a:avLst/>
              <a:gdLst>
                <a:gd name="connsiteX0" fmla="*/ 0 w 930013"/>
                <a:gd name="connsiteY0" fmla="*/ 74401 h 744010"/>
                <a:gd name="connsiteX1" fmla="*/ 21792 w 930013"/>
                <a:gd name="connsiteY1" fmla="*/ 21792 h 744010"/>
                <a:gd name="connsiteX2" fmla="*/ 74402 w 930013"/>
                <a:gd name="connsiteY2" fmla="*/ 1 h 744010"/>
                <a:gd name="connsiteX3" fmla="*/ 855612 w 930013"/>
                <a:gd name="connsiteY3" fmla="*/ 0 h 744010"/>
                <a:gd name="connsiteX4" fmla="*/ 908221 w 930013"/>
                <a:gd name="connsiteY4" fmla="*/ 21792 h 744010"/>
                <a:gd name="connsiteX5" fmla="*/ 930012 w 930013"/>
                <a:gd name="connsiteY5" fmla="*/ 74402 h 744010"/>
                <a:gd name="connsiteX6" fmla="*/ 930013 w 930013"/>
                <a:gd name="connsiteY6" fmla="*/ 669609 h 744010"/>
                <a:gd name="connsiteX7" fmla="*/ 908221 w 930013"/>
                <a:gd name="connsiteY7" fmla="*/ 722218 h 744010"/>
                <a:gd name="connsiteX8" fmla="*/ 855612 w 930013"/>
                <a:gd name="connsiteY8" fmla="*/ 744010 h 744010"/>
                <a:gd name="connsiteX9" fmla="*/ 74401 w 930013"/>
                <a:gd name="connsiteY9" fmla="*/ 744010 h 744010"/>
                <a:gd name="connsiteX10" fmla="*/ 21792 w 930013"/>
                <a:gd name="connsiteY10" fmla="*/ 722218 h 744010"/>
                <a:gd name="connsiteX11" fmla="*/ 0 w 930013"/>
                <a:gd name="connsiteY11" fmla="*/ 669609 h 744010"/>
                <a:gd name="connsiteX12" fmla="*/ 0 w 930013"/>
                <a:gd name="connsiteY12" fmla="*/ 74401 h 744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0013" h="744010">
                  <a:moveTo>
                    <a:pt x="0" y="74401"/>
                  </a:moveTo>
                  <a:cubicBezTo>
                    <a:pt x="0" y="54669"/>
                    <a:pt x="7839" y="35744"/>
                    <a:pt x="21792" y="21792"/>
                  </a:cubicBezTo>
                  <a:cubicBezTo>
                    <a:pt x="35745" y="7839"/>
                    <a:pt x="54669" y="0"/>
                    <a:pt x="74402" y="1"/>
                  </a:cubicBezTo>
                  <a:lnTo>
                    <a:pt x="855612" y="0"/>
                  </a:lnTo>
                  <a:cubicBezTo>
                    <a:pt x="875344" y="0"/>
                    <a:pt x="894269" y="7839"/>
                    <a:pt x="908221" y="21792"/>
                  </a:cubicBezTo>
                  <a:cubicBezTo>
                    <a:pt x="922174" y="35745"/>
                    <a:pt x="930013" y="54669"/>
                    <a:pt x="930012" y="74402"/>
                  </a:cubicBezTo>
                  <a:cubicBezTo>
                    <a:pt x="930012" y="272804"/>
                    <a:pt x="930013" y="471207"/>
                    <a:pt x="930013" y="669609"/>
                  </a:cubicBezTo>
                  <a:cubicBezTo>
                    <a:pt x="930013" y="689341"/>
                    <a:pt x="922174" y="708266"/>
                    <a:pt x="908221" y="722218"/>
                  </a:cubicBezTo>
                  <a:cubicBezTo>
                    <a:pt x="894268" y="736171"/>
                    <a:pt x="875344" y="744010"/>
                    <a:pt x="855612" y="744010"/>
                  </a:cubicBezTo>
                  <a:lnTo>
                    <a:pt x="74401" y="744010"/>
                  </a:lnTo>
                  <a:cubicBezTo>
                    <a:pt x="54669" y="744010"/>
                    <a:pt x="35744" y="736171"/>
                    <a:pt x="21792" y="722218"/>
                  </a:cubicBezTo>
                  <a:cubicBezTo>
                    <a:pt x="7839" y="708265"/>
                    <a:pt x="0" y="689341"/>
                    <a:pt x="0" y="669609"/>
                  </a:cubicBezTo>
                  <a:lnTo>
                    <a:pt x="0" y="74401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6556" tIns="46556" rIns="46556" bIns="46556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kern="1200" dirty="0"/>
                <a:t>Lockbox</a:t>
              </a:r>
            </a:p>
          </p:txBody>
        </p:sp>
      </p:grpSp>
      <p:pic>
        <p:nvPicPr>
          <p:cNvPr id="98" name="Picture 97" descr="Dollar Stack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600" y="2561876"/>
            <a:ext cx="640080" cy="333354"/>
          </a:xfrm>
          <a:prstGeom prst="rect">
            <a:avLst/>
          </a:prstGeom>
        </p:spPr>
      </p:pic>
      <p:grpSp>
        <p:nvGrpSpPr>
          <p:cNvPr id="3" name="Group 168"/>
          <p:cNvGrpSpPr/>
          <p:nvPr/>
        </p:nvGrpSpPr>
        <p:grpSpPr>
          <a:xfrm>
            <a:off x="228600" y="4724030"/>
            <a:ext cx="1295400" cy="457571"/>
            <a:chOff x="228600" y="4038600"/>
            <a:chExt cx="1295400" cy="457571"/>
          </a:xfrm>
        </p:grpSpPr>
        <p:pic>
          <p:nvPicPr>
            <p:cNvPr id="118" name="Picture 117" descr="eCheck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8600" y="4267200"/>
              <a:ext cx="502920" cy="228971"/>
            </a:xfrm>
            <a:prstGeom prst="rect">
              <a:avLst/>
            </a:prstGeom>
          </p:spPr>
        </p:pic>
        <p:pic>
          <p:nvPicPr>
            <p:cNvPr id="92" name="Picture 91" descr="Visa hi res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7200" y="4038600"/>
              <a:ext cx="457200" cy="218070"/>
            </a:xfrm>
            <a:prstGeom prst="rect">
              <a:avLst/>
            </a:prstGeom>
          </p:spPr>
        </p:pic>
        <p:pic>
          <p:nvPicPr>
            <p:cNvPr id="95" name="Picture 94" descr="Discover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90600" y="4038600"/>
              <a:ext cx="365760" cy="239840"/>
            </a:xfrm>
            <a:prstGeom prst="rect">
              <a:avLst/>
            </a:prstGeom>
          </p:spPr>
        </p:pic>
        <p:pic>
          <p:nvPicPr>
            <p:cNvPr id="93" name="Picture 92" descr="MC_color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5800" y="4191001"/>
              <a:ext cx="411480" cy="256887"/>
            </a:xfrm>
            <a:prstGeom prst="rect">
              <a:avLst/>
            </a:prstGeom>
          </p:spPr>
        </p:pic>
        <p:pic>
          <p:nvPicPr>
            <p:cNvPr id="94" name="Picture 93" descr="American Express hi res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49680" y="4114800"/>
              <a:ext cx="274320" cy="254307"/>
            </a:xfrm>
            <a:prstGeom prst="rect">
              <a:avLst/>
            </a:prstGeom>
          </p:spPr>
        </p:pic>
      </p:grpSp>
      <p:pic>
        <p:nvPicPr>
          <p:cNvPr id="96" name="Picture 95" descr="Check cropped.jpg"/>
          <p:cNvPicPr>
            <a:picLocks noChangeAspect="1"/>
          </p:cNvPicPr>
          <p:nvPr/>
        </p:nvPicPr>
        <p:blipFill>
          <a:blip r:embed="rId8" cstate="print">
            <a:lum bright="-10000" contrast="-10000"/>
          </a:blip>
          <a:stretch>
            <a:fillRect/>
          </a:stretch>
        </p:blipFill>
        <p:spPr>
          <a:xfrm>
            <a:off x="8305800" y="4876430"/>
            <a:ext cx="502920" cy="228971"/>
          </a:xfrm>
          <a:prstGeom prst="rect">
            <a:avLst/>
          </a:prstGeom>
        </p:spPr>
      </p:pic>
      <p:grpSp>
        <p:nvGrpSpPr>
          <p:cNvPr id="4" name="Group 137"/>
          <p:cNvGrpSpPr/>
          <p:nvPr/>
        </p:nvGrpSpPr>
        <p:grpSpPr>
          <a:xfrm>
            <a:off x="457200" y="3504830"/>
            <a:ext cx="1295400" cy="457571"/>
            <a:chOff x="228600" y="4038600"/>
            <a:chExt cx="1295400" cy="457571"/>
          </a:xfrm>
        </p:grpSpPr>
        <p:pic>
          <p:nvPicPr>
            <p:cNvPr id="139" name="Picture 138" descr="eCheck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8600" y="4267200"/>
              <a:ext cx="502920" cy="228971"/>
            </a:xfrm>
            <a:prstGeom prst="rect">
              <a:avLst/>
            </a:prstGeom>
          </p:spPr>
        </p:pic>
        <p:pic>
          <p:nvPicPr>
            <p:cNvPr id="140" name="Picture 139" descr="Visa hi res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7200" y="4038600"/>
              <a:ext cx="457200" cy="218070"/>
            </a:xfrm>
            <a:prstGeom prst="rect">
              <a:avLst/>
            </a:prstGeom>
          </p:spPr>
        </p:pic>
        <p:pic>
          <p:nvPicPr>
            <p:cNvPr id="141" name="Picture 140" descr="Discover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90600" y="4038600"/>
              <a:ext cx="365760" cy="239840"/>
            </a:xfrm>
            <a:prstGeom prst="rect">
              <a:avLst/>
            </a:prstGeom>
          </p:spPr>
        </p:pic>
        <p:pic>
          <p:nvPicPr>
            <p:cNvPr id="142" name="Picture 141" descr="MC_color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5800" y="4191001"/>
              <a:ext cx="411480" cy="256887"/>
            </a:xfrm>
            <a:prstGeom prst="rect">
              <a:avLst/>
            </a:prstGeom>
          </p:spPr>
        </p:pic>
        <p:pic>
          <p:nvPicPr>
            <p:cNvPr id="143" name="Picture 142" descr="American Express hi res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49680" y="4114800"/>
              <a:ext cx="274320" cy="254307"/>
            </a:xfrm>
            <a:prstGeom prst="rect">
              <a:avLst/>
            </a:prstGeom>
          </p:spPr>
        </p:pic>
      </p:grpSp>
      <p:grpSp>
        <p:nvGrpSpPr>
          <p:cNvPr id="5" name="Group 143"/>
          <p:cNvGrpSpPr/>
          <p:nvPr/>
        </p:nvGrpSpPr>
        <p:grpSpPr>
          <a:xfrm>
            <a:off x="1905000" y="1599830"/>
            <a:ext cx="1295400" cy="457571"/>
            <a:chOff x="228600" y="4038600"/>
            <a:chExt cx="1295400" cy="457571"/>
          </a:xfrm>
        </p:grpSpPr>
        <p:pic>
          <p:nvPicPr>
            <p:cNvPr id="145" name="Picture 144" descr="eCheck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8600" y="4267200"/>
              <a:ext cx="502920" cy="228971"/>
            </a:xfrm>
            <a:prstGeom prst="rect">
              <a:avLst/>
            </a:prstGeom>
          </p:spPr>
        </p:pic>
        <p:pic>
          <p:nvPicPr>
            <p:cNvPr id="146" name="Picture 145" descr="Visa hi res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7200" y="4038600"/>
              <a:ext cx="457200" cy="218070"/>
            </a:xfrm>
            <a:prstGeom prst="rect">
              <a:avLst/>
            </a:prstGeom>
          </p:spPr>
        </p:pic>
        <p:pic>
          <p:nvPicPr>
            <p:cNvPr id="147" name="Picture 146" descr="Discover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90600" y="4038600"/>
              <a:ext cx="365760" cy="239840"/>
            </a:xfrm>
            <a:prstGeom prst="rect">
              <a:avLst/>
            </a:prstGeom>
          </p:spPr>
        </p:pic>
        <p:pic>
          <p:nvPicPr>
            <p:cNvPr id="148" name="Picture 147" descr="MC_color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5800" y="4191001"/>
              <a:ext cx="411480" cy="256887"/>
            </a:xfrm>
            <a:prstGeom prst="rect">
              <a:avLst/>
            </a:prstGeom>
          </p:spPr>
        </p:pic>
        <p:pic>
          <p:nvPicPr>
            <p:cNvPr id="149" name="Picture 148" descr="American Express hi res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49680" y="4114800"/>
              <a:ext cx="274320" cy="254307"/>
            </a:xfrm>
            <a:prstGeom prst="rect">
              <a:avLst/>
            </a:prstGeom>
          </p:spPr>
        </p:pic>
      </p:grpSp>
      <p:grpSp>
        <p:nvGrpSpPr>
          <p:cNvPr id="6" name="Group 149"/>
          <p:cNvGrpSpPr/>
          <p:nvPr/>
        </p:nvGrpSpPr>
        <p:grpSpPr>
          <a:xfrm>
            <a:off x="3200400" y="1218459"/>
            <a:ext cx="1295400" cy="457571"/>
            <a:chOff x="228600" y="4038600"/>
            <a:chExt cx="1295400" cy="457571"/>
          </a:xfrm>
        </p:grpSpPr>
        <p:pic>
          <p:nvPicPr>
            <p:cNvPr id="151" name="Picture 150" descr="eCheck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8600" y="4267200"/>
              <a:ext cx="502920" cy="228971"/>
            </a:xfrm>
            <a:prstGeom prst="rect">
              <a:avLst/>
            </a:prstGeom>
          </p:spPr>
        </p:pic>
        <p:pic>
          <p:nvPicPr>
            <p:cNvPr id="152" name="Picture 151" descr="Visa hi res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7200" y="4038600"/>
              <a:ext cx="457200" cy="218070"/>
            </a:xfrm>
            <a:prstGeom prst="rect">
              <a:avLst/>
            </a:prstGeom>
          </p:spPr>
        </p:pic>
        <p:pic>
          <p:nvPicPr>
            <p:cNvPr id="153" name="Picture 152" descr="Discover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90600" y="4038600"/>
              <a:ext cx="365760" cy="239840"/>
            </a:xfrm>
            <a:prstGeom prst="rect">
              <a:avLst/>
            </a:prstGeom>
          </p:spPr>
        </p:pic>
        <p:pic>
          <p:nvPicPr>
            <p:cNvPr id="154" name="Picture 153" descr="MC_color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5800" y="4191001"/>
              <a:ext cx="411480" cy="256887"/>
            </a:xfrm>
            <a:prstGeom prst="rect">
              <a:avLst/>
            </a:prstGeom>
          </p:spPr>
        </p:pic>
        <p:pic>
          <p:nvPicPr>
            <p:cNvPr id="155" name="Picture 154" descr="American Express hi res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49680" y="4114800"/>
              <a:ext cx="274320" cy="254307"/>
            </a:xfrm>
            <a:prstGeom prst="rect">
              <a:avLst/>
            </a:prstGeom>
          </p:spPr>
        </p:pic>
      </p:grpSp>
      <p:pic>
        <p:nvPicPr>
          <p:cNvPr id="156" name="Picture 155" descr="Check cropped.jpg"/>
          <p:cNvPicPr>
            <a:picLocks noChangeAspect="1"/>
          </p:cNvPicPr>
          <p:nvPr/>
        </p:nvPicPr>
        <p:blipFill>
          <a:blip r:embed="rId8" cstate="print">
            <a:lum bright="-10000" contrast="-10000"/>
          </a:blip>
          <a:stretch>
            <a:fillRect/>
          </a:stretch>
        </p:blipFill>
        <p:spPr>
          <a:xfrm>
            <a:off x="5410200" y="1295030"/>
            <a:ext cx="502920" cy="228971"/>
          </a:xfrm>
          <a:prstGeom prst="rect">
            <a:avLst/>
          </a:prstGeom>
        </p:spPr>
      </p:pic>
      <p:pic>
        <p:nvPicPr>
          <p:cNvPr id="158" name="Picture 157" descr="eCheck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53200" y="1828430"/>
            <a:ext cx="502920" cy="228971"/>
          </a:xfrm>
          <a:prstGeom prst="rect">
            <a:avLst/>
          </a:prstGeom>
        </p:spPr>
      </p:pic>
      <p:pic>
        <p:nvPicPr>
          <p:cNvPr id="159" name="Picture 158" descr="Visa hi res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00800" y="1599830"/>
            <a:ext cx="457200" cy="218070"/>
          </a:xfrm>
          <a:prstGeom prst="rect">
            <a:avLst/>
          </a:prstGeom>
        </p:spPr>
      </p:pic>
      <p:pic>
        <p:nvPicPr>
          <p:cNvPr id="160" name="Picture 159" descr="Discover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35040" y="1523630"/>
            <a:ext cx="365760" cy="239840"/>
          </a:xfrm>
          <a:prstGeom prst="rect">
            <a:avLst/>
          </a:prstGeom>
        </p:spPr>
      </p:pic>
      <p:pic>
        <p:nvPicPr>
          <p:cNvPr id="161" name="Picture 160" descr="MC_color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48400" y="1723943"/>
            <a:ext cx="411480" cy="256887"/>
          </a:xfrm>
          <a:prstGeom prst="rect">
            <a:avLst/>
          </a:prstGeom>
        </p:spPr>
      </p:pic>
      <p:pic>
        <p:nvPicPr>
          <p:cNvPr id="162" name="Picture 161" descr="American Express hi re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67400" y="1676030"/>
            <a:ext cx="274320" cy="254307"/>
          </a:xfrm>
          <a:prstGeom prst="rect">
            <a:avLst/>
          </a:prstGeom>
        </p:spPr>
      </p:pic>
      <p:pic>
        <p:nvPicPr>
          <p:cNvPr id="163" name="Picture 162" descr="Check cropped.jpg"/>
          <p:cNvPicPr>
            <a:picLocks noChangeAspect="1"/>
          </p:cNvPicPr>
          <p:nvPr/>
        </p:nvPicPr>
        <p:blipFill>
          <a:blip r:embed="rId8" cstate="print">
            <a:lum bright="-10000" contrast="-10000"/>
          </a:blip>
          <a:stretch>
            <a:fillRect/>
          </a:stretch>
        </p:blipFill>
        <p:spPr>
          <a:xfrm>
            <a:off x="8077200" y="3581030"/>
            <a:ext cx="502920" cy="228971"/>
          </a:xfrm>
          <a:prstGeom prst="rect">
            <a:avLst/>
          </a:prstGeom>
        </p:spPr>
      </p:pic>
      <p:grpSp>
        <p:nvGrpSpPr>
          <p:cNvPr id="7" name="Group 167"/>
          <p:cNvGrpSpPr/>
          <p:nvPr/>
        </p:nvGrpSpPr>
        <p:grpSpPr>
          <a:xfrm>
            <a:off x="7010400" y="2438030"/>
            <a:ext cx="1066800" cy="409288"/>
            <a:chOff x="609600" y="4191000"/>
            <a:chExt cx="1066800" cy="409288"/>
          </a:xfrm>
        </p:grpSpPr>
        <p:pic>
          <p:nvPicPr>
            <p:cNvPr id="164" name="Picture 163" descr="Visa hi res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09600" y="4191000"/>
              <a:ext cx="457200" cy="218070"/>
            </a:xfrm>
            <a:prstGeom prst="rect">
              <a:avLst/>
            </a:prstGeom>
          </p:spPr>
        </p:pic>
        <p:pic>
          <p:nvPicPr>
            <p:cNvPr id="165" name="Picture 164" descr="Discover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43000" y="4191000"/>
              <a:ext cx="365760" cy="239840"/>
            </a:xfrm>
            <a:prstGeom prst="rect">
              <a:avLst/>
            </a:prstGeom>
          </p:spPr>
        </p:pic>
        <p:pic>
          <p:nvPicPr>
            <p:cNvPr id="166" name="Picture 165" descr="MC_color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8200" y="4343401"/>
              <a:ext cx="411480" cy="256887"/>
            </a:xfrm>
            <a:prstGeom prst="rect">
              <a:avLst/>
            </a:prstGeom>
          </p:spPr>
        </p:pic>
        <p:pic>
          <p:nvPicPr>
            <p:cNvPr id="167" name="Picture 166" descr="American Express hi res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02080" y="4267200"/>
              <a:ext cx="274320" cy="254307"/>
            </a:xfrm>
            <a:prstGeom prst="rect">
              <a:avLst/>
            </a:prstGeom>
          </p:spPr>
        </p:pic>
      </p:grpSp>
      <p:pic>
        <p:nvPicPr>
          <p:cNvPr id="171" name="Picture 170" descr="C:\Users\marll\AppData\Local\Microsoft\Windows\Temporary Internet Files\Content.IE5\4CWRLAV5\MC900440380[1]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62600" y="5862481"/>
            <a:ext cx="71331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" name="AutoShape 4"/>
          <p:cNvSpPr>
            <a:spLocks noChangeAspect="1" noChangeArrowheads="1"/>
          </p:cNvSpPr>
          <p:nvPr/>
        </p:nvSpPr>
        <p:spPr bwMode="auto">
          <a:xfrm>
            <a:off x="4267200" y="6007100"/>
            <a:ext cx="274320" cy="209349"/>
          </a:xfrm>
          <a:prstGeom prst="downArrow">
            <a:avLst>
              <a:gd name="adj1" fmla="val 50000"/>
              <a:gd name="adj2" fmla="val 25000"/>
            </a:avLst>
          </a:prstGeom>
          <a:gradFill rotWithShape="0">
            <a:gsLst>
              <a:gs pos="0">
                <a:srgbClr val="FABF8F"/>
              </a:gs>
              <a:gs pos="50000">
                <a:srgbClr val="F79646"/>
              </a:gs>
              <a:gs pos="100000">
                <a:srgbClr val="FABF8F"/>
              </a:gs>
            </a:gsLst>
            <a:lin ang="5400000" scaled="1"/>
          </a:gradFill>
          <a:ln w="12700">
            <a:solidFill>
              <a:srgbClr val="F79646"/>
            </a:solidFill>
            <a:miter lim="800000"/>
            <a:headEnd/>
            <a:tailEnd/>
          </a:ln>
          <a:effectLst>
            <a:outerShdw dist="28398" dir="3806097" algn="ctr" rotWithShape="0">
              <a:srgbClr val="974706"/>
            </a:outerShdw>
          </a:effectLst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148" name="Text Box 11"/>
          <p:cNvSpPr txBox="1">
            <a:spLocks noChangeArrowheads="1"/>
          </p:cNvSpPr>
          <p:nvPr/>
        </p:nvSpPr>
        <p:spPr bwMode="auto">
          <a:xfrm>
            <a:off x="3886200" y="6248400"/>
            <a:ext cx="1447800" cy="304799"/>
          </a:xfrm>
          <a:prstGeom prst="rect">
            <a:avLst/>
          </a:prstGeom>
          <a:gradFill rotWithShape="0">
            <a:gsLst>
              <a:gs pos="0">
                <a:srgbClr val="FABF8F"/>
              </a:gs>
              <a:gs pos="50000">
                <a:srgbClr val="FDE9D9"/>
              </a:gs>
              <a:gs pos="100000">
                <a:srgbClr val="FABF8F"/>
              </a:gs>
            </a:gsLst>
            <a:lin ang="18900000" scaled="1"/>
          </a:gradFill>
          <a:ln w="12700">
            <a:solidFill>
              <a:srgbClr val="FABF8F"/>
            </a:solidFill>
            <a:miter lim="800000"/>
            <a:headEnd/>
            <a:tailEnd/>
          </a:ln>
          <a:effectLst>
            <a:outerShdw dist="28398" dir="3806097" algn="ctr" rotWithShape="0">
              <a:srgbClr val="974706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Your Software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49" name="AutoShape 12"/>
          <p:cNvSpPr>
            <a:spLocks noChangeArrowheads="1"/>
          </p:cNvSpPr>
          <p:nvPr/>
        </p:nvSpPr>
        <p:spPr bwMode="auto">
          <a:xfrm rot="-3822049">
            <a:off x="5274937" y="5678274"/>
            <a:ext cx="240488" cy="457200"/>
          </a:xfrm>
          <a:prstGeom prst="downArrow">
            <a:avLst>
              <a:gd name="adj1" fmla="val 50000"/>
              <a:gd name="adj2" fmla="val 26376"/>
            </a:avLst>
          </a:prstGeom>
          <a:gradFill rotWithShape="0">
            <a:gsLst>
              <a:gs pos="0">
                <a:srgbClr val="FABF8F"/>
              </a:gs>
              <a:gs pos="50000">
                <a:srgbClr val="F79646"/>
              </a:gs>
              <a:gs pos="100000">
                <a:srgbClr val="FABF8F"/>
              </a:gs>
            </a:gsLst>
            <a:lin ang="5400000" scaled="1"/>
          </a:gradFill>
          <a:ln w="12700">
            <a:solidFill>
              <a:srgbClr val="F79646"/>
            </a:solidFill>
            <a:miter lim="800000"/>
            <a:headEnd/>
            <a:tailEnd/>
          </a:ln>
          <a:effectLst>
            <a:outerShdw dist="28398" dir="3806097" algn="ctr" rotWithShape="0">
              <a:srgbClr val="974706"/>
            </a:outerShdw>
          </a:effectLst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2" name="TextBox 171"/>
          <p:cNvSpPr txBox="1"/>
          <p:nvPr/>
        </p:nvSpPr>
        <p:spPr>
          <a:xfrm>
            <a:off x="5508534" y="5503601"/>
            <a:ext cx="2971800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Consolidate for one deposit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No matter how they pay</a:t>
            </a:r>
            <a:endParaRPr lang="en-US" dirty="0"/>
          </a:p>
        </p:txBody>
      </p:sp>
      <p:sp>
        <p:nvSpPr>
          <p:cNvPr id="6147" name="AutoShape 10"/>
          <p:cNvSpPr>
            <a:spLocks noChangeAspect="1" noChangeArrowheads="1"/>
          </p:cNvSpPr>
          <p:nvPr/>
        </p:nvSpPr>
        <p:spPr bwMode="auto">
          <a:xfrm>
            <a:off x="4526280" y="6019800"/>
            <a:ext cx="274320" cy="209349"/>
          </a:xfrm>
          <a:prstGeom prst="upArrow">
            <a:avLst>
              <a:gd name="adj1" fmla="val 50000"/>
              <a:gd name="adj2" fmla="val 25000"/>
            </a:avLst>
          </a:prstGeom>
          <a:gradFill rotWithShape="0">
            <a:gsLst>
              <a:gs pos="0">
                <a:srgbClr val="FABF8F"/>
              </a:gs>
              <a:gs pos="50000">
                <a:srgbClr val="F79646"/>
              </a:gs>
              <a:gs pos="100000">
                <a:srgbClr val="FABF8F"/>
              </a:gs>
            </a:gsLst>
            <a:lin ang="5400000" scaled="1"/>
          </a:gradFill>
          <a:ln w="12700">
            <a:solidFill>
              <a:srgbClr val="F79646"/>
            </a:solidFill>
            <a:miter lim="800000"/>
            <a:headEnd/>
            <a:tailEnd/>
          </a:ln>
          <a:effectLst>
            <a:outerShdw dist="28398" dir="3806097" algn="ctr" rotWithShape="0">
              <a:srgbClr val="974706"/>
            </a:outerShdw>
          </a:effectLst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67" name="Picture 66" descr="eCheck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071006" y="2743200"/>
            <a:ext cx="3001988" cy="1371600"/>
          </a:xfrm>
          <a:prstGeom prst="rect">
            <a:avLst/>
          </a:prstGeom>
        </p:spPr>
      </p:pic>
      <p:pic>
        <p:nvPicPr>
          <p:cNvPr id="85" name="Picture 84" descr="Grouped horizontal check-savings.png"/>
          <p:cNvPicPr>
            <a:picLocks noChangeAspect="1"/>
          </p:cNvPicPr>
          <p:nvPr/>
        </p:nvPicPr>
        <p:blipFill>
          <a:blip r:embed="rId11" cstate="print"/>
          <a:srcRect l="51125" t="-2419"/>
          <a:stretch>
            <a:fillRect/>
          </a:stretch>
        </p:blipFill>
        <p:spPr>
          <a:xfrm>
            <a:off x="2983178" y="2654709"/>
            <a:ext cx="3177644" cy="1548582"/>
          </a:xfrm>
          <a:prstGeom prst="rect">
            <a:avLst/>
          </a:prstGeom>
        </p:spPr>
      </p:pic>
      <p:pic>
        <p:nvPicPr>
          <p:cNvPr id="68" name="Picture 67" descr="Discover png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009900" y="2445746"/>
            <a:ext cx="3124200" cy="2034201"/>
          </a:xfrm>
          <a:prstGeom prst="rect">
            <a:avLst/>
          </a:prstGeom>
        </p:spPr>
      </p:pic>
      <p:pic>
        <p:nvPicPr>
          <p:cNvPr id="69" name="Picture 68" descr="American Express png.png"/>
          <p:cNvPicPr>
            <a:picLocks noChangeAspect="1"/>
          </p:cNvPicPr>
          <p:nvPr/>
        </p:nvPicPr>
        <p:blipFill>
          <a:blip r:embed="rId13" cstate="print"/>
          <a:srcRect l="9801"/>
          <a:stretch>
            <a:fillRect/>
          </a:stretch>
        </p:blipFill>
        <p:spPr>
          <a:xfrm>
            <a:off x="3231741" y="2083435"/>
            <a:ext cx="2680519" cy="2691130"/>
          </a:xfrm>
          <a:prstGeom prst="rect">
            <a:avLst/>
          </a:prstGeom>
        </p:spPr>
      </p:pic>
      <p:pic>
        <p:nvPicPr>
          <p:cNvPr id="71" name="Picture 70" descr="MasterCard png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008376" y="2417857"/>
            <a:ext cx="3127248" cy="2022287"/>
          </a:xfrm>
          <a:prstGeom prst="rect">
            <a:avLst/>
          </a:prstGeom>
        </p:spPr>
      </p:pic>
      <p:pic>
        <p:nvPicPr>
          <p:cNvPr id="72" name="Picture 71" descr="visa cropped hi-res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044475" y="2976716"/>
            <a:ext cx="3055050" cy="1447800"/>
          </a:xfrm>
          <a:prstGeom prst="rect">
            <a:avLst/>
          </a:prstGeom>
        </p:spPr>
      </p:pic>
      <p:pic>
        <p:nvPicPr>
          <p:cNvPr id="70" name="Picture 69" descr="Check cropped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023125" y="2814484"/>
            <a:ext cx="3127248" cy="1422938"/>
          </a:xfrm>
          <a:prstGeom prst="rect">
            <a:avLst/>
          </a:prstGeom>
        </p:spPr>
      </p:pic>
      <p:pic>
        <p:nvPicPr>
          <p:cNvPr id="73" name="Picture 72" descr="Dollar Stack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2909888" y="2561241"/>
            <a:ext cx="3324225" cy="1735518"/>
          </a:xfrm>
          <a:prstGeom prst="rect">
            <a:avLst/>
          </a:prstGeom>
        </p:spPr>
      </p:pic>
      <p:sp>
        <p:nvSpPr>
          <p:cNvPr id="86" name="Striped Right Arrow 85"/>
          <p:cNvSpPr/>
          <p:nvPr/>
        </p:nvSpPr>
        <p:spPr>
          <a:xfrm>
            <a:off x="7433181" y="5663377"/>
            <a:ext cx="1386349" cy="1017639"/>
          </a:xfrm>
          <a:prstGeom prst="striped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0"/>
                            </p:stCondLst>
                            <p:childTnLst>
                              <p:par>
                                <p:cTn id="5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500"/>
                            </p:stCondLst>
                            <p:childTnLst>
                              <p:par>
                                <p:cTn id="6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000"/>
                            </p:stCondLst>
                            <p:childTnLst>
                              <p:par>
                                <p:cTn id="76" presetID="6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7" dur="2000" fill="hold"/>
                                        <p:tgtEl>
                                          <p:spTgt spid="17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79" dur="indefinite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80" dur="indefinite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4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nimBg="1"/>
      <p:bldP spid="6148" grpId="0" animBg="1"/>
      <p:bldP spid="6149" grpId="0" animBg="1"/>
      <p:bldP spid="172" grpId="0" animBg="1"/>
      <p:bldP spid="172" grpId="1" animBg="1"/>
      <p:bldP spid="6147" grpId="0" animBg="1"/>
      <p:bldP spid="8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5"/>
          <p:cNvGrpSpPr/>
          <p:nvPr/>
        </p:nvGrpSpPr>
        <p:grpSpPr>
          <a:xfrm>
            <a:off x="536945" y="1438984"/>
            <a:ext cx="8146309" cy="4589633"/>
            <a:chOff x="536945" y="1438984"/>
            <a:chExt cx="8146309" cy="4589633"/>
          </a:xfrm>
        </p:grpSpPr>
        <p:sp>
          <p:nvSpPr>
            <p:cNvPr id="57" name="Freeform 56"/>
            <p:cNvSpPr/>
            <p:nvPr/>
          </p:nvSpPr>
          <p:spPr>
            <a:xfrm>
              <a:off x="3945804" y="4700027"/>
              <a:ext cx="1328590" cy="1328590"/>
            </a:xfrm>
            <a:custGeom>
              <a:avLst/>
              <a:gdLst>
                <a:gd name="connsiteX0" fmla="*/ 0 w 1328590"/>
                <a:gd name="connsiteY0" fmla="*/ 664295 h 1328590"/>
                <a:gd name="connsiteX1" fmla="*/ 194568 w 1328590"/>
                <a:gd name="connsiteY1" fmla="*/ 194568 h 1328590"/>
                <a:gd name="connsiteX2" fmla="*/ 664296 w 1328590"/>
                <a:gd name="connsiteY2" fmla="*/ 1 h 1328590"/>
                <a:gd name="connsiteX3" fmla="*/ 1134023 w 1328590"/>
                <a:gd name="connsiteY3" fmla="*/ 194569 h 1328590"/>
                <a:gd name="connsiteX4" fmla="*/ 1328590 w 1328590"/>
                <a:gd name="connsiteY4" fmla="*/ 664297 h 1328590"/>
                <a:gd name="connsiteX5" fmla="*/ 1134022 w 1328590"/>
                <a:gd name="connsiteY5" fmla="*/ 1134025 h 1328590"/>
                <a:gd name="connsiteX6" fmla="*/ 664294 w 1328590"/>
                <a:gd name="connsiteY6" fmla="*/ 1328592 h 1328590"/>
                <a:gd name="connsiteX7" fmla="*/ 194566 w 1328590"/>
                <a:gd name="connsiteY7" fmla="*/ 1134024 h 1328590"/>
                <a:gd name="connsiteX8" fmla="*/ -1 w 1328590"/>
                <a:gd name="connsiteY8" fmla="*/ 664296 h 1328590"/>
                <a:gd name="connsiteX9" fmla="*/ 0 w 1328590"/>
                <a:gd name="connsiteY9" fmla="*/ 664295 h 1328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28590" h="1328590">
                  <a:moveTo>
                    <a:pt x="0" y="664295"/>
                  </a:moveTo>
                  <a:cubicBezTo>
                    <a:pt x="0" y="488113"/>
                    <a:pt x="69988" y="319147"/>
                    <a:pt x="194568" y="194568"/>
                  </a:cubicBezTo>
                  <a:cubicBezTo>
                    <a:pt x="319148" y="69989"/>
                    <a:pt x="488114" y="1"/>
                    <a:pt x="664296" y="1"/>
                  </a:cubicBezTo>
                  <a:cubicBezTo>
                    <a:pt x="840478" y="1"/>
                    <a:pt x="1009444" y="69989"/>
                    <a:pt x="1134023" y="194569"/>
                  </a:cubicBezTo>
                  <a:cubicBezTo>
                    <a:pt x="1258602" y="319149"/>
                    <a:pt x="1328590" y="488115"/>
                    <a:pt x="1328590" y="664297"/>
                  </a:cubicBezTo>
                  <a:cubicBezTo>
                    <a:pt x="1328590" y="840479"/>
                    <a:pt x="1258602" y="1009445"/>
                    <a:pt x="1134022" y="1134025"/>
                  </a:cubicBezTo>
                  <a:cubicBezTo>
                    <a:pt x="1009442" y="1258604"/>
                    <a:pt x="840476" y="1328592"/>
                    <a:pt x="664294" y="1328592"/>
                  </a:cubicBezTo>
                  <a:cubicBezTo>
                    <a:pt x="488112" y="1328592"/>
                    <a:pt x="319146" y="1258604"/>
                    <a:pt x="194566" y="1134024"/>
                  </a:cubicBezTo>
                  <a:cubicBezTo>
                    <a:pt x="69987" y="1009444"/>
                    <a:pt x="-1" y="840478"/>
                    <a:pt x="-1" y="664296"/>
                  </a:cubicBezTo>
                  <a:lnTo>
                    <a:pt x="0" y="664295"/>
                  </a:lnTo>
                  <a:close/>
                </a:path>
              </a:pathLst>
            </a:cu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205363" tIns="205362" rIns="205363" bIns="205362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700" kern="1200" dirty="0"/>
                <a:t>PSN Web-based System</a:t>
              </a:r>
            </a:p>
          </p:txBody>
        </p:sp>
        <p:sp>
          <p:nvSpPr>
            <p:cNvPr id="58" name="Left Arrow 57"/>
            <p:cNvSpPr/>
            <p:nvPr/>
          </p:nvSpPr>
          <p:spPr>
            <a:xfrm rot="10800000">
              <a:off x="1001951" y="5174998"/>
              <a:ext cx="2781941" cy="378648"/>
            </a:xfrm>
            <a:prstGeom prst="lef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9" name="Freeform 58"/>
            <p:cNvSpPr/>
            <p:nvPr/>
          </p:nvSpPr>
          <p:spPr>
            <a:xfrm>
              <a:off x="536945" y="4992317"/>
              <a:ext cx="930013" cy="744010"/>
            </a:xfrm>
            <a:custGeom>
              <a:avLst/>
              <a:gdLst>
                <a:gd name="connsiteX0" fmla="*/ 0 w 930013"/>
                <a:gd name="connsiteY0" fmla="*/ 74401 h 744010"/>
                <a:gd name="connsiteX1" fmla="*/ 21792 w 930013"/>
                <a:gd name="connsiteY1" fmla="*/ 21792 h 744010"/>
                <a:gd name="connsiteX2" fmla="*/ 74402 w 930013"/>
                <a:gd name="connsiteY2" fmla="*/ 1 h 744010"/>
                <a:gd name="connsiteX3" fmla="*/ 855612 w 930013"/>
                <a:gd name="connsiteY3" fmla="*/ 0 h 744010"/>
                <a:gd name="connsiteX4" fmla="*/ 908221 w 930013"/>
                <a:gd name="connsiteY4" fmla="*/ 21792 h 744010"/>
                <a:gd name="connsiteX5" fmla="*/ 930012 w 930013"/>
                <a:gd name="connsiteY5" fmla="*/ 74402 h 744010"/>
                <a:gd name="connsiteX6" fmla="*/ 930013 w 930013"/>
                <a:gd name="connsiteY6" fmla="*/ 669609 h 744010"/>
                <a:gd name="connsiteX7" fmla="*/ 908221 w 930013"/>
                <a:gd name="connsiteY7" fmla="*/ 722218 h 744010"/>
                <a:gd name="connsiteX8" fmla="*/ 855612 w 930013"/>
                <a:gd name="connsiteY8" fmla="*/ 744010 h 744010"/>
                <a:gd name="connsiteX9" fmla="*/ 74401 w 930013"/>
                <a:gd name="connsiteY9" fmla="*/ 744010 h 744010"/>
                <a:gd name="connsiteX10" fmla="*/ 21792 w 930013"/>
                <a:gd name="connsiteY10" fmla="*/ 722218 h 744010"/>
                <a:gd name="connsiteX11" fmla="*/ 0 w 930013"/>
                <a:gd name="connsiteY11" fmla="*/ 669609 h 744010"/>
                <a:gd name="connsiteX12" fmla="*/ 0 w 930013"/>
                <a:gd name="connsiteY12" fmla="*/ 74401 h 744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0013" h="744010">
                  <a:moveTo>
                    <a:pt x="0" y="74401"/>
                  </a:moveTo>
                  <a:cubicBezTo>
                    <a:pt x="0" y="54669"/>
                    <a:pt x="7839" y="35744"/>
                    <a:pt x="21792" y="21792"/>
                  </a:cubicBezTo>
                  <a:cubicBezTo>
                    <a:pt x="35745" y="7839"/>
                    <a:pt x="54669" y="0"/>
                    <a:pt x="74402" y="1"/>
                  </a:cubicBezTo>
                  <a:lnTo>
                    <a:pt x="855612" y="0"/>
                  </a:lnTo>
                  <a:cubicBezTo>
                    <a:pt x="875344" y="0"/>
                    <a:pt x="894269" y="7839"/>
                    <a:pt x="908221" y="21792"/>
                  </a:cubicBezTo>
                  <a:cubicBezTo>
                    <a:pt x="922174" y="35745"/>
                    <a:pt x="930013" y="54669"/>
                    <a:pt x="930012" y="74402"/>
                  </a:cubicBezTo>
                  <a:cubicBezTo>
                    <a:pt x="930012" y="272804"/>
                    <a:pt x="930013" y="471207"/>
                    <a:pt x="930013" y="669609"/>
                  </a:cubicBezTo>
                  <a:cubicBezTo>
                    <a:pt x="930013" y="689341"/>
                    <a:pt x="922174" y="708266"/>
                    <a:pt x="908221" y="722218"/>
                  </a:cubicBezTo>
                  <a:cubicBezTo>
                    <a:pt x="894268" y="736171"/>
                    <a:pt x="875344" y="744010"/>
                    <a:pt x="855612" y="744010"/>
                  </a:cubicBezTo>
                  <a:lnTo>
                    <a:pt x="74401" y="744010"/>
                  </a:lnTo>
                  <a:cubicBezTo>
                    <a:pt x="54669" y="744010"/>
                    <a:pt x="35744" y="736171"/>
                    <a:pt x="21792" y="722218"/>
                  </a:cubicBezTo>
                  <a:cubicBezTo>
                    <a:pt x="7839" y="708265"/>
                    <a:pt x="0" y="689341"/>
                    <a:pt x="0" y="669609"/>
                  </a:cubicBezTo>
                  <a:lnTo>
                    <a:pt x="0" y="74401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6556" tIns="46556" rIns="46556" bIns="46556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kern="1200" dirty="0" smtClean="0"/>
                <a:t>City Staff Entered</a:t>
              </a:r>
              <a:endParaRPr lang="en-US" sz="1300" kern="1200" dirty="0"/>
            </a:p>
          </p:txBody>
        </p:sp>
        <p:sp>
          <p:nvSpPr>
            <p:cNvPr id="60" name="Left Arrow 59"/>
            <p:cNvSpPr/>
            <p:nvPr/>
          </p:nvSpPr>
          <p:spPr>
            <a:xfrm rot="12000000">
              <a:off x="1135663" y="4416678"/>
              <a:ext cx="2781941" cy="378648"/>
            </a:xfrm>
            <a:prstGeom prst="lef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1" name="Freeform 60"/>
            <p:cNvSpPr/>
            <p:nvPr/>
          </p:nvSpPr>
          <p:spPr>
            <a:xfrm>
              <a:off x="754543" y="3758257"/>
              <a:ext cx="930013" cy="744010"/>
            </a:xfrm>
            <a:custGeom>
              <a:avLst/>
              <a:gdLst>
                <a:gd name="connsiteX0" fmla="*/ 0 w 930013"/>
                <a:gd name="connsiteY0" fmla="*/ 74401 h 744010"/>
                <a:gd name="connsiteX1" fmla="*/ 21792 w 930013"/>
                <a:gd name="connsiteY1" fmla="*/ 21792 h 744010"/>
                <a:gd name="connsiteX2" fmla="*/ 74402 w 930013"/>
                <a:gd name="connsiteY2" fmla="*/ 1 h 744010"/>
                <a:gd name="connsiteX3" fmla="*/ 855612 w 930013"/>
                <a:gd name="connsiteY3" fmla="*/ 0 h 744010"/>
                <a:gd name="connsiteX4" fmla="*/ 908221 w 930013"/>
                <a:gd name="connsiteY4" fmla="*/ 21792 h 744010"/>
                <a:gd name="connsiteX5" fmla="*/ 930012 w 930013"/>
                <a:gd name="connsiteY5" fmla="*/ 74402 h 744010"/>
                <a:gd name="connsiteX6" fmla="*/ 930013 w 930013"/>
                <a:gd name="connsiteY6" fmla="*/ 669609 h 744010"/>
                <a:gd name="connsiteX7" fmla="*/ 908221 w 930013"/>
                <a:gd name="connsiteY7" fmla="*/ 722218 h 744010"/>
                <a:gd name="connsiteX8" fmla="*/ 855612 w 930013"/>
                <a:gd name="connsiteY8" fmla="*/ 744010 h 744010"/>
                <a:gd name="connsiteX9" fmla="*/ 74401 w 930013"/>
                <a:gd name="connsiteY9" fmla="*/ 744010 h 744010"/>
                <a:gd name="connsiteX10" fmla="*/ 21792 w 930013"/>
                <a:gd name="connsiteY10" fmla="*/ 722218 h 744010"/>
                <a:gd name="connsiteX11" fmla="*/ 0 w 930013"/>
                <a:gd name="connsiteY11" fmla="*/ 669609 h 744010"/>
                <a:gd name="connsiteX12" fmla="*/ 0 w 930013"/>
                <a:gd name="connsiteY12" fmla="*/ 74401 h 744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0013" h="744010">
                  <a:moveTo>
                    <a:pt x="0" y="74401"/>
                  </a:moveTo>
                  <a:cubicBezTo>
                    <a:pt x="0" y="54669"/>
                    <a:pt x="7839" y="35744"/>
                    <a:pt x="21792" y="21792"/>
                  </a:cubicBezTo>
                  <a:cubicBezTo>
                    <a:pt x="35745" y="7839"/>
                    <a:pt x="54669" y="0"/>
                    <a:pt x="74402" y="1"/>
                  </a:cubicBezTo>
                  <a:lnTo>
                    <a:pt x="855612" y="0"/>
                  </a:lnTo>
                  <a:cubicBezTo>
                    <a:pt x="875344" y="0"/>
                    <a:pt x="894269" y="7839"/>
                    <a:pt x="908221" y="21792"/>
                  </a:cubicBezTo>
                  <a:cubicBezTo>
                    <a:pt x="922174" y="35745"/>
                    <a:pt x="930013" y="54669"/>
                    <a:pt x="930012" y="74402"/>
                  </a:cubicBezTo>
                  <a:cubicBezTo>
                    <a:pt x="930012" y="272804"/>
                    <a:pt x="930013" y="471207"/>
                    <a:pt x="930013" y="669609"/>
                  </a:cubicBezTo>
                  <a:cubicBezTo>
                    <a:pt x="930013" y="689341"/>
                    <a:pt x="922174" y="708266"/>
                    <a:pt x="908221" y="722218"/>
                  </a:cubicBezTo>
                  <a:cubicBezTo>
                    <a:pt x="894268" y="736171"/>
                    <a:pt x="875344" y="744010"/>
                    <a:pt x="855612" y="744010"/>
                  </a:cubicBezTo>
                  <a:lnTo>
                    <a:pt x="74401" y="744010"/>
                  </a:lnTo>
                  <a:cubicBezTo>
                    <a:pt x="54669" y="744010"/>
                    <a:pt x="35744" y="736171"/>
                    <a:pt x="21792" y="722218"/>
                  </a:cubicBezTo>
                  <a:cubicBezTo>
                    <a:pt x="7839" y="708265"/>
                    <a:pt x="0" y="689341"/>
                    <a:pt x="0" y="669609"/>
                  </a:cubicBezTo>
                  <a:lnTo>
                    <a:pt x="0" y="74401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6556" tIns="46556" rIns="46556" bIns="46556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kern="1200" dirty="0"/>
                <a:t>PSN </a:t>
              </a:r>
              <a:r>
                <a:rPr lang="en-US" sz="1300" kern="1200" dirty="0" smtClean="0"/>
                <a:t>Call Center</a:t>
              </a:r>
              <a:endParaRPr lang="en-US" sz="1300" kern="1200" dirty="0"/>
            </a:p>
          </p:txBody>
        </p:sp>
        <p:sp>
          <p:nvSpPr>
            <p:cNvPr id="62" name="Left Arrow 61"/>
            <p:cNvSpPr/>
            <p:nvPr/>
          </p:nvSpPr>
          <p:spPr>
            <a:xfrm rot="13200000">
              <a:off x="1520672" y="3749823"/>
              <a:ext cx="2781941" cy="378648"/>
            </a:xfrm>
            <a:prstGeom prst="lef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Freeform 62"/>
            <p:cNvSpPr/>
            <p:nvPr/>
          </p:nvSpPr>
          <p:spPr>
            <a:xfrm>
              <a:off x="1381091" y="2673044"/>
              <a:ext cx="930013" cy="744010"/>
            </a:xfrm>
            <a:custGeom>
              <a:avLst/>
              <a:gdLst>
                <a:gd name="connsiteX0" fmla="*/ 0 w 930013"/>
                <a:gd name="connsiteY0" fmla="*/ 74401 h 744010"/>
                <a:gd name="connsiteX1" fmla="*/ 21792 w 930013"/>
                <a:gd name="connsiteY1" fmla="*/ 21792 h 744010"/>
                <a:gd name="connsiteX2" fmla="*/ 74402 w 930013"/>
                <a:gd name="connsiteY2" fmla="*/ 1 h 744010"/>
                <a:gd name="connsiteX3" fmla="*/ 855612 w 930013"/>
                <a:gd name="connsiteY3" fmla="*/ 0 h 744010"/>
                <a:gd name="connsiteX4" fmla="*/ 908221 w 930013"/>
                <a:gd name="connsiteY4" fmla="*/ 21792 h 744010"/>
                <a:gd name="connsiteX5" fmla="*/ 930012 w 930013"/>
                <a:gd name="connsiteY5" fmla="*/ 74402 h 744010"/>
                <a:gd name="connsiteX6" fmla="*/ 930013 w 930013"/>
                <a:gd name="connsiteY6" fmla="*/ 669609 h 744010"/>
                <a:gd name="connsiteX7" fmla="*/ 908221 w 930013"/>
                <a:gd name="connsiteY7" fmla="*/ 722218 h 744010"/>
                <a:gd name="connsiteX8" fmla="*/ 855612 w 930013"/>
                <a:gd name="connsiteY8" fmla="*/ 744010 h 744010"/>
                <a:gd name="connsiteX9" fmla="*/ 74401 w 930013"/>
                <a:gd name="connsiteY9" fmla="*/ 744010 h 744010"/>
                <a:gd name="connsiteX10" fmla="*/ 21792 w 930013"/>
                <a:gd name="connsiteY10" fmla="*/ 722218 h 744010"/>
                <a:gd name="connsiteX11" fmla="*/ 0 w 930013"/>
                <a:gd name="connsiteY11" fmla="*/ 669609 h 744010"/>
                <a:gd name="connsiteX12" fmla="*/ 0 w 930013"/>
                <a:gd name="connsiteY12" fmla="*/ 74401 h 744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0013" h="744010">
                  <a:moveTo>
                    <a:pt x="0" y="74401"/>
                  </a:moveTo>
                  <a:cubicBezTo>
                    <a:pt x="0" y="54669"/>
                    <a:pt x="7839" y="35744"/>
                    <a:pt x="21792" y="21792"/>
                  </a:cubicBezTo>
                  <a:cubicBezTo>
                    <a:pt x="35745" y="7839"/>
                    <a:pt x="54669" y="0"/>
                    <a:pt x="74402" y="1"/>
                  </a:cubicBezTo>
                  <a:lnTo>
                    <a:pt x="855612" y="0"/>
                  </a:lnTo>
                  <a:cubicBezTo>
                    <a:pt x="875344" y="0"/>
                    <a:pt x="894269" y="7839"/>
                    <a:pt x="908221" y="21792"/>
                  </a:cubicBezTo>
                  <a:cubicBezTo>
                    <a:pt x="922174" y="35745"/>
                    <a:pt x="930013" y="54669"/>
                    <a:pt x="930012" y="74402"/>
                  </a:cubicBezTo>
                  <a:cubicBezTo>
                    <a:pt x="930012" y="272804"/>
                    <a:pt x="930013" y="471207"/>
                    <a:pt x="930013" y="669609"/>
                  </a:cubicBezTo>
                  <a:cubicBezTo>
                    <a:pt x="930013" y="689341"/>
                    <a:pt x="922174" y="708266"/>
                    <a:pt x="908221" y="722218"/>
                  </a:cubicBezTo>
                  <a:cubicBezTo>
                    <a:pt x="894268" y="736171"/>
                    <a:pt x="875344" y="744010"/>
                    <a:pt x="855612" y="744010"/>
                  </a:cubicBezTo>
                  <a:lnTo>
                    <a:pt x="74401" y="744010"/>
                  </a:lnTo>
                  <a:cubicBezTo>
                    <a:pt x="54669" y="744010"/>
                    <a:pt x="35744" y="736171"/>
                    <a:pt x="21792" y="722218"/>
                  </a:cubicBezTo>
                  <a:cubicBezTo>
                    <a:pt x="7839" y="708265"/>
                    <a:pt x="0" y="689341"/>
                    <a:pt x="0" y="669609"/>
                  </a:cubicBezTo>
                  <a:lnTo>
                    <a:pt x="0" y="74401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6556" tIns="46556" rIns="46556" bIns="46556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kern="1200" dirty="0"/>
                <a:t>Cash Payment Locations</a:t>
              </a:r>
            </a:p>
          </p:txBody>
        </p:sp>
        <p:sp>
          <p:nvSpPr>
            <p:cNvPr id="64" name="Left Arrow 63"/>
            <p:cNvSpPr/>
            <p:nvPr/>
          </p:nvSpPr>
          <p:spPr>
            <a:xfrm rot="14400000">
              <a:off x="2110540" y="3254866"/>
              <a:ext cx="2781941" cy="378648"/>
            </a:xfrm>
            <a:prstGeom prst="lef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5" name="Freeform 64"/>
            <p:cNvSpPr/>
            <p:nvPr/>
          </p:nvSpPr>
          <p:spPr>
            <a:xfrm>
              <a:off x="2341019" y="1867568"/>
              <a:ext cx="930013" cy="744010"/>
            </a:xfrm>
            <a:custGeom>
              <a:avLst/>
              <a:gdLst>
                <a:gd name="connsiteX0" fmla="*/ 0 w 930013"/>
                <a:gd name="connsiteY0" fmla="*/ 74401 h 744010"/>
                <a:gd name="connsiteX1" fmla="*/ 21792 w 930013"/>
                <a:gd name="connsiteY1" fmla="*/ 21792 h 744010"/>
                <a:gd name="connsiteX2" fmla="*/ 74402 w 930013"/>
                <a:gd name="connsiteY2" fmla="*/ 1 h 744010"/>
                <a:gd name="connsiteX3" fmla="*/ 855612 w 930013"/>
                <a:gd name="connsiteY3" fmla="*/ 0 h 744010"/>
                <a:gd name="connsiteX4" fmla="*/ 908221 w 930013"/>
                <a:gd name="connsiteY4" fmla="*/ 21792 h 744010"/>
                <a:gd name="connsiteX5" fmla="*/ 930012 w 930013"/>
                <a:gd name="connsiteY5" fmla="*/ 74402 h 744010"/>
                <a:gd name="connsiteX6" fmla="*/ 930013 w 930013"/>
                <a:gd name="connsiteY6" fmla="*/ 669609 h 744010"/>
                <a:gd name="connsiteX7" fmla="*/ 908221 w 930013"/>
                <a:gd name="connsiteY7" fmla="*/ 722218 h 744010"/>
                <a:gd name="connsiteX8" fmla="*/ 855612 w 930013"/>
                <a:gd name="connsiteY8" fmla="*/ 744010 h 744010"/>
                <a:gd name="connsiteX9" fmla="*/ 74401 w 930013"/>
                <a:gd name="connsiteY9" fmla="*/ 744010 h 744010"/>
                <a:gd name="connsiteX10" fmla="*/ 21792 w 930013"/>
                <a:gd name="connsiteY10" fmla="*/ 722218 h 744010"/>
                <a:gd name="connsiteX11" fmla="*/ 0 w 930013"/>
                <a:gd name="connsiteY11" fmla="*/ 669609 h 744010"/>
                <a:gd name="connsiteX12" fmla="*/ 0 w 930013"/>
                <a:gd name="connsiteY12" fmla="*/ 74401 h 744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0013" h="744010">
                  <a:moveTo>
                    <a:pt x="0" y="74401"/>
                  </a:moveTo>
                  <a:cubicBezTo>
                    <a:pt x="0" y="54669"/>
                    <a:pt x="7839" y="35744"/>
                    <a:pt x="21792" y="21792"/>
                  </a:cubicBezTo>
                  <a:cubicBezTo>
                    <a:pt x="35745" y="7839"/>
                    <a:pt x="54669" y="0"/>
                    <a:pt x="74402" y="1"/>
                  </a:cubicBezTo>
                  <a:lnTo>
                    <a:pt x="855612" y="0"/>
                  </a:lnTo>
                  <a:cubicBezTo>
                    <a:pt x="875344" y="0"/>
                    <a:pt x="894269" y="7839"/>
                    <a:pt x="908221" y="21792"/>
                  </a:cubicBezTo>
                  <a:cubicBezTo>
                    <a:pt x="922174" y="35745"/>
                    <a:pt x="930013" y="54669"/>
                    <a:pt x="930012" y="74402"/>
                  </a:cubicBezTo>
                  <a:cubicBezTo>
                    <a:pt x="930012" y="272804"/>
                    <a:pt x="930013" y="471207"/>
                    <a:pt x="930013" y="669609"/>
                  </a:cubicBezTo>
                  <a:cubicBezTo>
                    <a:pt x="930013" y="689341"/>
                    <a:pt x="922174" y="708266"/>
                    <a:pt x="908221" y="722218"/>
                  </a:cubicBezTo>
                  <a:cubicBezTo>
                    <a:pt x="894268" y="736171"/>
                    <a:pt x="875344" y="744010"/>
                    <a:pt x="855612" y="744010"/>
                  </a:cubicBezTo>
                  <a:lnTo>
                    <a:pt x="74401" y="744010"/>
                  </a:lnTo>
                  <a:cubicBezTo>
                    <a:pt x="54669" y="744010"/>
                    <a:pt x="35744" y="736171"/>
                    <a:pt x="21792" y="722218"/>
                  </a:cubicBezTo>
                  <a:cubicBezTo>
                    <a:pt x="7839" y="708265"/>
                    <a:pt x="0" y="689341"/>
                    <a:pt x="0" y="669609"/>
                  </a:cubicBezTo>
                  <a:lnTo>
                    <a:pt x="0" y="74401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6556" tIns="46556" rIns="46556" bIns="46556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kern="1200" dirty="0"/>
                <a:t>Automated Phone (IVR</a:t>
              </a:r>
              <a:r>
                <a:rPr lang="en-US" sz="1300" kern="1200" dirty="0" smtClean="0"/>
                <a:t>)</a:t>
              </a:r>
            </a:p>
          </p:txBody>
        </p:sp>
        <p:sp>
          <p:nvSpPr>
            <p:cNvPr id="66" name="Left Arrow 65"/>
            <p:cNvSpPr/>
            <p:nvPr/>
          </p:nvSpPr>
          <p:spPr>
            <a:xfrm rot="15600000">
              <a:off x="2834120" y="2991504"/>
              <a:ext cx="2781941" cy="378648"/>
            </a:xfrm>
            <a:prstGeom prst="lef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4" name="Freeform 73"/>
            <p:cNvSpPr/>
            <p:nvPr/>
          </p:nvSpPr>
          <p:spPr>
            <a:xfrm>
              <a:off x="3518545" y="1438984"/>
              <a:ext cx="930013" cy="744010"/>
            </a:xfrm>
            <a:custGeom>
              <a:avLst/>
              <a:gdLst>
                <a:gd name="connsiteX0" fmla="*/ 0 w 930013"/>
                <a:gd name="connsiteY0" fmla="*/ 74401 h 744010"/>
                <a:gd name="connsiteX1" fmla="*/ 21792 w 930013"/>
                <a:gd name="connsiteY1" fmla="*/ 21792 h 744010"/>
                <a:gd name="connsiteX2" fmla="*/ 74402 w 930013"/>
                <a:gd name="connsiteY2" fmla="*/ 1 h 744010"/>
                <a:gd name="connsiteX3" fmla="*/ 855612 w 930013"/>
                <a:gd name="connsiteY3" fmla="*/ 0 h 744010"/>
                <a:gd name="connsiteX4" fmla="*/ 908221 w 930013"/>
                <a:gd name="connsiteY4" fmla="*/ 21792 h 744010"/>
                <a:gd name="connsiteX5" fmla="*/ 930012 w 930013"/>
                <a:gd name="connsiteY5" fmla="*/ 74402 h 744010"/>
                <a:gd name="connsiteX6" fmla="*/ 930013 w 930013"/>
                <a:gd name="connsiteY6" fmla="*/ 669609 h 744010"/>
                <a:gd name="connsiteX7" fmla="*/ 908221 w 930013"/>
                <a:gd name="connsiteY7" fmla="*/ 722218 h 744010"/>
                <a:gd name="connsiteX8" fmla="*/ 855612 w 930013"/>
                <a:gd name="connsiteY8" fmla="*/ 744010 h 744010"/>
                <a:gd name="connsiteX9" fmla="*/ 74401 w 930013"/>
                <a:gd name="connsiteY9" fmla="*/ 744010 h 744010"/>
                <a:gd name="connsiteX10" fmla="*/ 21792 w 930013"/>
                <a:gd name="connsiteY10" fmla="*/ 722218 h 744010"/>
                <a:gd name="connsiteX11" fmla="*/ 0 w 930013"/>
                <a:gd name="connsiteY11" fmla="*/ 669609 h 744010"/>
                <a:gd name="connsiteX12" fmla="*/ 0 w 930013"/>
                <a:gd name="connsiteY12" fmla="*/ 74401 h 744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0013" h="744010">
                  <a:moveTo>
                    <a:pt x="0" y="74401"/>
                  </a:moveTo>
                  <a:cubicBezTo>
                    <a:pt x="0" y="54669"/>
                    <a:pt x="7839" y="35744"/>
                    <a:pt x="21792" y="21792"/>
                  </a:cubicBezTo>
                  <a:cubicBezTo>
                    <a:pt x="35745" y="7839"/>
                    <a:pt x="54669" y="0"/>
                    <a:pt x="74402" y="1"/>
                  </a:cubicBezTo>
                  <a:lnTo>
                    <a:pt x="855612" y="0"/>
                  </a:lnTo>
                  <a:cubicBezTo>
                    <a:pt x="875344" y="0"/>
                    <a:pt x="894269" y="7839"/>
                    <a:pt x="908221" y="21792"/>
                  </a:cubicBezTo>
                  <a:cubicBezTo>
                    <a:pt x="922174" y="35745"/>
                    <a:pt x="930013" y="54669"/>
                    <a:pt x="930012" y="74402"/>
                  </a:cubicBezTo>
                  <a:cubicBezTo>
                    <a:pt x="930012" y="272804"/>
                    <a:pt x="930013" y="471207"/>
                    <a:pt x="930013" y="669609"/>
                  </a:cubicBezTo>
                  <a:cubicBezTo>
                    <a:pt x="930013" y="689341"/>
                    <a:pt x="922174" y="708266"/>
                    <a:pt x="908221" y="722218"/>
                  </a:cubicBezTo>
                  <a:cubicBezTo>
                    <a:pt x="894268" y="736171"/>
                    <a:pt x="875344" y="744010"/>
                    <a:pt x="855612" y="744010"/>
                  </a:cubicBezTo>
                  <a:lnTo>
                    <a:pt x="74401" y="744010"/>
                  </a:lnTo>
                  <a:cubicBezTo>
                    <a:pt x="54669" y="744010"/>
                    <a:pt x="35744" y="736171"/>
                    <a:pt x="21792" y="722218"/>
                  </a:cubicBezTo>
                  <a:cubicBezTo>
                    <a:pt x="7839" y="708265"/>
                    <a:pt x="0" y="689341"/>
                    <a:pt x="0" y="669609"/>
                  </a:cubicBezTo>
                  <a:lnTo>
                    <a:pt x="0" y="74401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6556" tIns="46556" rIns="46556" bIns="46556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kern="1200" dirty="0"/>
                <a:t>Online, Mobile, Text</a:t>
              </a:r>
            </a:p>
          </p:txBody>
        </p:sp>
        <p:sp>
          <p:nvSpPr>
            <p:cNvPr id="75" name="Left Arrow 74"/>
            <p:cNvSpPr/>
            <p:nvPr/>
          </p:nvSpPr>
          <p:spPr>
            <a:xfrm rot="16800000">
              <a:off x="3604138" y="2991504"/>
              <a:ext cx="2781941" cy="378648"/>
            </a:xfrm>
            <a:prstGeom prst="lef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6" name="Freeform 75"/>
            <p:cNvSpPr/>
            <p:nvPr/>
          </p:nvSpPr>
          <p:spPr>
            <a:xfrm>
              <a:off x="4771641" y="1438984"/>
              <a:ext cx="930013" cy="744010"/>
            </a:xfrm>
            <a:custGeom>
              <a:avLst/>
              <a:gdLst>
                <a:gd name="connsiteX0" fmla="*/ 0 w 930013"/>
                <a:gd name="connsiteY0" fmla="*/ 74401 h 744010"/>
                <a:gd name="connsiteX1" fmla="*/ 21792 w 930013"/>
                <a:gd name="connsiteY1" fmla="*/ 21792 h 744010"/>
                <a:gd name="connsiteX2" fmla="*/ 74402 w 930013"/>
                <a:gd name="connsiteY2" fmla="*/ 1 h 744010"/>
                <a:gd name="connsiteX3" fmla="*/ 855612 w 930013"/>
                <a:gd name="connsiteY3" fmla="*/ 0 h 744010"/>
                <a:gd name="connsiteX4" fmla="*/ 908221 w 930013"/>
                <a:gd name="connsiteY4" fmla="*/ 21792 h 744010"/>
                <a:gd name="connsiteX5" fmla="*/ 930012 w 930013"/>
                <a:gd name="connsiteY5" fmla="*/ 74402 h 744010"/>
                <a:gd name="connsiteX6" fmla="*/ 930013 w 930013"/>
                <a:gd name="connsiteY6" fmla="*/ 669609 h 744010"/>
                <a:gd name="connsiteX7" fmla="*/ 908221 w 930013"/>
                <a:gd name="connsiteY7" fmla="*/ 722218 h 744010"/>
                <a:gd name="connsiteX8" fmla="*/ 855612 w 930013"/>
                <a:gd name="connsiteY8" fmla="*/ 744010 h 744010"/>
                <a:gd name="connsiteX9" fmla="*/ 74401 w 930013"/>
                <a:gd name="connsiteY9" fmla="*/ 744010 h 744010"/>
                <a:gd name="connsiteX10" fmla="*/ 21792 w 930013"/>
                <a:gd name="connsiteY10" fmla="*/ 722218 h 744010"/>
                <a:gd name="connsiteX11" fmla="*/ 0 w 930013"/>
                <a:gd name="connsiteY11" fmla="*/ 669609 h 744010"/>
                <a:gd name="connsiteX12" fmla="*/ 0 w 930013"/>
                <a:gd name="connsiteY12" fmla="*/ 74401 h 744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0013" h="744010">
                  <a:moveTo>
                    <a:pt x="0" y="74401"/>
                  </a:moveTo>
                  <a:cubicBezTo>
                    <a:pt x="0" y="54669"/>
                    <a:pt x="7839" y="35744"/>
                    <a:pt x="21792" y="21792"/>
                  </a:cubicBezTo>
                  <a:cubicBezTo>
                    <a:pt x="35745" y="7839"/>
                    <a:pt x="54669" y="0"/>
                    <a:pt x="74402" y="1"/>
                  </a:cubicBezTo>
                  <a:lnTo>
                    <a:pt x="855612" y="0"/>
                  </a:lnTo>
                  <a:cubicBezTo>
                    <a:pt x="875344" y="0"/>
                    <a:pt x="894269" y="7839"/>
                    <a:pt x="908221" y="21792"/>
                  </a:cubicBezTo>
                  <a:cubicBezTo>
                    <a:pt x="922174" y="35745"/>
                    <a:pt x="930013" y="54669"/>
                    <a:pt x="930012" y="74402"/>
                  </a:cubicBezTo>
                  <a:cubicBezTo>
                    <a:pt x="930012" y="272804"/>
                    <a:pt x="930013" y="471207"/>
                    <a:pt x="930013" y="669609"/>
                  </a:cubicBezTo>
                  <a:cubicBezTo>
                    <a:pt x="930013" y="689341"/>
                    <a:pt x="922174" y="708266"/>
                    <a:pt x="908221" y="722218"/>
                  </a:cubicBezTo>
                  <a:cubicBezTo>
                    <a:pt x="894268" y="736171"/>
                    <a:pt x="875344" y="744010"/>
                    <a:pt x="855612" y="744010"/>
                  </a:cubicBezTo>
                  <a:lnTo>
                    <a:pt x="74401" y="744010"/>
                  </a:lnTo>
                  <a:cubicBezTo>
                    <a:pt x="54669" y="744010"/>
                    <a:pt x="35744" y="736171"/>
                    <a:pt x="21792" y="722218"/>
                  </a:cubicBezTo>
                  <a:cubicBezTo>
                    <a:pt x="7839" y="708265"/>
                    <a:pt x="0" y="689341"/>
                    <a:pt x="0" y="669609"/>
                  </a:cubicBezTo>
                  <a:lnTo>
                    <a:pt x="0" y="74401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6556" tIns="46556" rIns="46556" bIns="46556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kern="1200" dirty="0"/>
                <a:t>Customers' Bank Bill-Pay Systems</a:t>
              </a:r>
            </a:p>
          </p:txBody>
        </p:sp>
        <p:sp>
          <p:nvSpPr>
            <p:cNvPr id="77" name="Left Arrow 76"/>
            <p:cNvSpPr/>
            <p:nvPr/>
          </p:nvSpPr>
          <p:spPr>
            <a:xfrm rot="18000000">
              <a:off x="4327718" y="3254866"/>
              <a:ext cx="2781941" cy="378648"/>
            </a:xfrm>
            <a:prstGeom prst="lef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Freeform 77"/>
            <p:cNvSpPr/>
            <p:nvPr/>
          </p:nvSpPr>
          <p:spPr>
            <a:xfrm>
              <a:off x="5949167" y="1867568"/>
              <a:ext cx="930013" cy="744010"/>
            </a:xfrm>
            <a:custGeom>
              <a:avLst/>
              <a:gdLst>
                <a:gd name="connsiteX0" fmla="*/ 0 w 930013"/>
                <a:gd name="connsiteY0" fmla="*/ 74401 h 744010"/>
                <a:gd name="connsiteX1" fmla="*/ 21792 w 930013"/>
                <a:gd name="connsiteY1" fmla="*/ 21792 h 744010"/>
                <a:gd name="connsiteX2" fmla="*/ 74402 w 930013"/>
                <a:gd name="connsiteY2" fmla="*/ 1 h 744010"/>
                <a:gd name="connsiteX3" fmla="*/ 855612 w 930013"/>
                <a:gd name="connsiteY3" fmla="*/ 0 h 744010"/>
                <a:gd name="connsiteX4" fmla="*/ 908221 w 930013"/>
                <a:gd name="connsiteY4" fmla="*/ 21792 h 744010"/>
                <a:gd name="connsiteX5" fmla="*/ 930012 w 930013"/>
                <a:gd name="connsiteY5" fmla="*/ 74402 h 744010"/>
                <a:gd name="connsiteX6" fmla="*/ 930013 w 930013"/>
                <a:gd name="connsiteY6" fmla="*/ 669609 h 744010"/>
                <a:gd name="connsiteX7" fmla="*/ 908221 w 930013"/>
                <a:gd name="connsiteY7" fmla="*/ 722218 h 744010"/>
                <a:gd name="connsiteX8" fmla="*/ 855612 w 930013"/>
                <a:gd name="connsiteY8" fmla="*/ 744010 h 744010"/>
                <a:gd name="connsiteX9" fmla="*/ 74401 w 930013"/>
                <a:gd name="connsiteY9" fmla="*/ 744010 h 744010"/>
                <a:gd name="connsiteX10" fmla="*/ 21792 w 930013"/>
                <a:gd name="connsiteY10" fmla="*/ 722218 h 744010"/>
                <a:gd name="connsiteX11" fmla="*/ 0 w 930013"/>
                <a:gd name="connsiteY11" fmla="*/ 669609 h 744010"/>
                <a:gd name="connsiteX12" fmla="*/ 0 w 930013"/>
                <a:gd name="connsiteY12" fmla="*/ 74401 h 744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0013" h="744010">
                  <a:moveTo>
                    <a:pt x="0" y="74401"/>
                  </a:moveTo>
                  <a:cubicBezTo>
                    <a:pt x="0" y="54669"/>
                    <a:pt x="7839" y="35744"/>
                    <a:pt x="21792" y="21792"/>
                  </a:cubicBezTo>
                  <a:cubicBezTo>
                    <a:pt x="35745" y="7839"/>
                    <a:pt x="54669" y="0"/>
                    <a:pt x="74402" y="1"/>
                  </a:cubicBezTo>
                  <a:lnTo>
                    <a:pt x="855612" y="0"/>
                  </a:lnTo>
                  <a:cubicBezTo>
                    <a:pt x="875344" y="0"/>
                    <a:pt x="894269" y="7839"/>
                    <a:pt x="908221" y="21792"/>
                  </a:cubicBezTo>
                  <a:cubicBezTo>
                    <a:pt x="922174" y="35745"/>
                    <a:pt x="930013" y="54669"/>
                    <a:pt x="930012" y="74402"/>
                  </a:cubicBezTo>
                  <a:cubicBezTo>
                    <a:pt x="930012" y="272804"/>
                    <a:pt x="930013" y="471207"/>
                    <a:pt x="930013" y="669609"/>
                  </a:cubicBezTo>
                  <a:cubicBezTo>
                    <a:pt x="930013" y="689341"/>
                    <a:pt x="922174" y="708266"/>
                    <a:pt x="908221" y="722218"/>
                  </a:cubicBezTo>
                  <a:cubicBezTo>
                    <a:pt x="894268" y="736171"/>
                    <a:pt x="875344" y="744010"/>
                    <a:pt x="855612" y="744010"/>
                  </a:cubicBezTo>
                  <a:lnTo>
                    <a:pt x="74401" y="744010"/>
                  </a:lnTo>
                  <a:cubicBezTo>
                    <a:pt x="54669" y="744010"/>
                    <a:pt x="35744" y="736171"/>
                    <a:pt x="21792" y="722218"/>
                  </a:cubicBezTo>
                  <a:cubicBezTo>
                    <a:pt x="7839" y="708265"/>
                    <a:pt x="0" y="689341"/>
                    <a:pt x="0" y="669609"/>
                  </a:cubicBezTo>
                  <a:lnTo>
                    <a:pt x="0" y="74401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6556" tIns="46556" rIns="46556" bIns="46556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kern="1200" dirty="0" smtClean="0"/>
                <a:t>Field Payments</a:t>
              </a:r>
              <a:endParaRPr lang="en-US" sz="1300" kern="1200" dirty="0"/>
            </a:p>
          </p:txBody>
        </p:sp>
        <p:sp>
          <p:nvSpPr>
            <p:cNvPr id="79" name="Left Arrow 78"/>
            <p:cNvSpPr/>
            <p:nvPr/>
          </p:nvSpPr>
          <p:spPr>
            <a:xfrm rot="19200000">
              <a:off x="4917585" y="3749823"/>
              <a:ext cx="2781941" cy="378648"/>
            </a:xfrm>
            <a:prstGeom prst="lef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0" name="Freeform 79"/>
            <p:cNvSpPr/>
            <p:nvPr/>
          </p:nvSpPr>
          <p:spPr>
            <a:xfrm>
              <a:off x="6909095" y="2673044"/>
              <a:ext cx="930013" cy="744010"/>
            </a:xfrm>
            <a:custGeom>
              <a:avLst/>
              <a:gdLst>
                <a:gd name="connsiteX0" fmla="*/ 0 w 930013"/>
                <a:gd name="connsiteY0" fmla="*/ 74401 h 744010"/>
                <a:gd name="connsiteX1" fmla="*/ 21792 w 930013"/>
                <a:gd name="connsiteY1" fmla="*/ 21792 h 744010"/>
                <a:gd name="connsiteX2" fmla="*/ 74402 w 930013"/>
                <a:gd name="connsiteY2" fmla="*/ 1 h 744010"/>
                <a:gd name="connsiteX3" fmla="*/ 855612 w 930013"/>
                <a:gd name="connsiteY3" fmla="*/ 0 h 744010"/>
                <a:gd name="connsiteX4" fmla="*/ 908221 w 930013"/>
                <a:gd name="connsiteY4" fmla="*/ 21792 h 744010"/>
                <a:gd name="connsiteX5" fmla="*/ 930012 w 930013"/>
                <a:gd name="connsiteY5" fmla="*/ 74402 h 744010"/>
                <a:gd name="connsiteX6" fmla="*/ 930013 w 930013"/>
                <a:gd name="connsiteY6" fmla="*/ 669609 h 744010"/>
                <a:gd name="connsiteX7" fmla="*/ 908221 w 930013"/>
                <a:gd name="connsiteY7" fmla="*/ 722218 h 744010"/>
                <a:gd name="connsiteX8" fmla="*/ 855612 w 930013"/>
                <a:gd name="connsiteY8" fmla="*/ 744010 h 744010"/>
                <a:gd name="connsiteX9" fmla="*/ 74401 w 930013"/>
                <a:gd name="connsiteY9" fmla="*/ 744010 h 744010"/>
                <a:gd name="connsiteX10" fmla="*/ 21792 w 930013"/>
                <a:gd name="connsiteY10" fmla="*/ 722218 h 744010"/>
                <a:gd name="connsiteX11" fmla="*/ 0 w 930013"/>
                <a:gd name="connsiteY11" fmla="*/ 669609 h 744010"/>
                <a:gd name="connsiteX12" fmla="*/ 0 w 930013"/>
                <a:gd name="connsiteY12" fmla="*/ 74401 h 744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0013" h="744010">
                  <a:moveTo>
                    <a:pt x="0" y="74401"/>
                  </a:moveTo>
                  <a:cubicBezTo>
                    <a:pt x="0" y="54669"/>
                    <a:pt x="7839" y="35744"/>
                    <a:pt x="21792" y="21792"/>
                  </a:cubicBezTo>
                  <a:cubicBezTo>
                    <a:pt x="35745" y="7839"/>
                    <a:pt x="54669" y="0"/>
                    <a:pt x="74402" y="1"/>
                  </a:cubicBezTo>
                  <a:lnTo>
                    <a:pt x="855612" y="0"/>
                  </a:lnTo>
                  <a:cubicBezTo>
                    <a:pt x="875344" y="0"/>
                    <a:pt x="894269" y="7839"/>
                    <a:pt x="908221" y="21792"/>
                  </a:cubicBezTo>
                  <a:cubicBezTo>
                    <a:pt x="922174" y="35745"/>
                    <a:pt x="930013" y="54669"/>
                    <a:pt x="930012" y="74402"/>
                  </a:cubicBezTo>
                  <a:cubicBezTo>
                    <a:pt x="930012" y="272804"/>
                    <a:pt x="930013" y="471207"/>
                    <a:pt x="930013" y="669609"/>
                  </a:cubicBezTo>
                  <a:cubicBezTo>
                    <a:pt x="930013" y="689341"/>
                    <a:pt x="922174" y="708266"/>
                    <a:pt x="908221" y="722218"/>
                  </a:cubicBezTo>
                  <a:cubicBezTo>
                    <a:pt x="894268" y="736171"/>
                    <a:pt x="875344" y="744010"/>
                    <a:pt x="855612" y="744010"/>
                  </a:cubicBezTo>
                  <a:lnTo>
                    <a:pt x="74401" y="744010"/>
                  </a:lnTo>
                  <a:cubicBezTo>
                    <a:pt x="54669" y="744010"/>
                    <a:pt x="35744" y="736171"/>
                    <a:pt x="21792" y="722218"/>
                  </a:cubicBezTo>
                  <a:cubicBezTo>
                    <a:pt x="7839" y="708265"/>
                    <a:pt x="0" y="689341"/>
                    <a:pt x="0" y="669609"/>
                  </a:cubicBezTo>
                  <a:lnTo>
                    <a:pt x="0" y="74401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6556" tIns="46556" rIns="46556" bIns="46556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kern="1200" dirty="0" smtClean="0"/>
                <a:t>Swipe/</a:t>
              </a:r>
              <a:br>
                <a:rPr lang="en-US" sz="1300" kern="1200" dirty="0" smtClean="0"/>
              </a:br>
              <a:r>
                <a:rPr lang="en-US" sz="1300" kern="1200" dirty="0" smtClean="0"/>
                <a:t>EMV Machines</a:t>
              </a:r>
              <a:endParaRPr lang="en-US" sz="1300" kern="1200" dirty="0"/>
            </a:p>
          </p:txBody>
        </p:sp>
        <p:sp>
          <p:nvSpPr>
            <p:cNvPr id="81" name="Left Arrow 80"/>
            <p:cNvSpPr/>
            <p:nvPr/>
          </p:nvSpPr>
          <p:spPr>
            <a:xfrm rot="20400000">
              <a:off x="5302594" y="4416678"/>
              <a:ext cx="2781941" cy="378648"/>
            </a:xfrm>
            <a:prstGeom prst="lef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2" name="Freeform 81"/>
            <p:cNvSpPr/>
            <p:nvPr/>
          </p:nvSpPr>
          <p:spPr>
            <a:xfrm>
              <a:off x="7535643" y="3758257"/>
              <a:ext cx="930013" cy="744010"/>
            </a:xfrm>
            <a:custGeom>
              <a:avLst/>
              <a:gdLst>
                <a:gd name="connsiteX0" fmla="*/ 0 w 930013"/>
                <a:gd name="connsiteY0" fmla="*/ 74401 h 744010"/>
                <a:gd name="connsiteX1" fmla="*/ 21792 w 930013"/>
                <a:gd name="connsiteY1" fmla="*/ 21792 h 744010"/>
                <a:gd name="connsiteX2" fmla="*/ 74402 w 930013"/>
                <a:gd name="connsiteY2" fmla="*/ 1 h 744010"/>
                <a:gd name="connsiteX3" fmla="*/ 855612 w 930013"/>
                <a:gd name="connsiteY3" fmla="*/ 0 h 744010"/>
                <a:gd name="connsiteX4" fmla="*/ 908221 w 930013"/>
                <a:gd name="connsiteY4" fmla="*/ 21792 h 744010"/>
                <a:gd name="connsiteX5" fmla="*/ 930012 w 930013"/>
                <a:gd name="connsiteY5" fmla="*/ 74402 h 744010"/>
                <a:gd name="connsiteX6" fmla="*/ 930013 w 930013"/>
                <a:gd name="connsiteY6" fmla="*/ 669609 h 744010"/>
                <a:gd name="connsiteX7" fmla="*/ 908221 w 930013"/>
                <a:gd name="connsiteY7" fmla="*/ 722218 h 744010"/>
                <a:gd name="connsiteX8" fmla="*/ 855612 w 930013"/>
                <a:gd name="connsiteY8" fmla="*/ 744010 h 744010"/>
                <a:gd name="connsiteX9" fmla="*/ 74401 w 930013"/>
                <a:gd name="connsiteY9" fmla="*/ 744010 h 744010"/>
                <a:gd name="connsiteX10" fmla="*/ 21792 w 930013"/>
                <a:gd name="connsiteY10" fmla="*/ 722218 h 744010"/>
                <a:gd name="connsiteX11" fmla="*/ 0 w 930013"/>
                <a:gd name="connsiteY11" fmla="*/ 669609 h 744010"/>
                <a:gd name="connsiteX12" fmla="*/ 0 w 930013"/>
                <a:gd name="connsiteY12" fmla="*/ 74401 h 744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0013" h="744010">
                  <a:moveTo>
                    <a:pt x="0" y="74401"/>
                  </a:moveTo>
                  <a:cubicBezTo>
                    <a:pt x="0" y="54669"/>
                    <a:pt x="7839" y="35744"/>
                    <a:pt x="21792" y="21792"/>
                  </a:cubicBezTo>
                  <a:cubicBezTo>
                    <a:pt x="35745" y="7839"/>
                    <a:pt x="54669" y="0"/>
                    <a:pt x="74402" y="1"/>
                  </a:cubicBezTo>
                  <a:lnTo>
                    <a:pt x="855612" y="0"/>
                  </a:lnTo>
                  <a:cubicBezTo>
                    <a:pt x="875344" y="0"/>
                    <a:pt x="894269" y="7839"/>
                    <a:pt x="908221" y="21792"/>
                  </a:cubicBezTo>
                  <a:cubicBezTo>
                    <a:pt x="922174" y="35745"/>
                    <a:pt x="930013" y="54669"/>
                    <a:pt x="930012" y="74402"/>
                  </a:cubicBezTo>
                  <a:cubicBezTo>
                    <a:pt x="930012" y="272804"/>
                    <a:pt x="930013" y="471207"/>
                    <a:pt x="930013" y="669609"/>
                  </a:cubicBezTo>
                  <a:cubicBezTo>
                    <a:pt x="930013" y="689341"/>
                    <a:pt x="922174" y="708266"/>
                    <a:pt x="908221" y="722218"/>
                  </a:cubicBezTo>
                  <a:cubicBezTo>
                    <a:pt x="894268" y="736171"/>
                    <a:pt x="875344" y="744010"/>
                    <a:pt x="855612" y="744010"/>
                  </a:cubicBezTo>
                  <a:lnTo>
                    <a:pt x="74401" y="744010"/>
                  </a:lnTo>
                  <a:cubicBezTo>
                    <a:pt x="54669" y="744010"/>
                    <a:pt x="35744" y="736171"/>
                    <a:pt x="21792" y="722218"/>
                  </a:cubicBezTo>
                  <a:cubicBezTo>
                    <a:pt x="7839" y="708265"/>
                    <a:pt x="0" y="689341"/>
                    <a:pt x="0" y="669609"/>
                  </a:cubicBezTo>
                  <a:lnTo>
                    <a:pt x="0" y="74401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6556" tIns="46556" rIns="46556" bIns="46556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kern="1200" dirty="0" smtClean="0"/>
                <a:t>Auto-Post </a:t>
              </a:r>
              <a:r>
                <a:rPr lang="en-US" sz="1300" kern="1200" dirty="0"/>
                <a:t>Check Scanning</a:t>
              </a:r>
            </a:p>
          </p:txBody>
        </p:sp>
        <p:sp>
          <p:nvSpPr>
            <p:cNvPr id="83" name="Left Arrow 82"/>
            <p:cNvSpPr/>
            <p:nvPr/>
          </p:nvSpPr>
          <p:spPr>
            <a:xfrm>
              <a:off x="5436307" y="5174998"/>
              <a:ext cx="2781941" cy="378648"/>
            </a:xfrm>
            <a:prstGeom prst="lef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Freeform 83"/>
            <p:cNvSpPr/>
            <p:nvPr/>
          </p:nvSpPr>
          <p:spPr>
            <a:xfrm>
              <a:off x="7753241" y="4992317"/>
              <a:ext cx="930013" cy="744010"/>
            </a:xfrm>
            <a:custGeom>
              <a:avLst/>
              <a:gdLst>
                <a:gd name="connsiteX0" fmla="*/ 0 w 930013"/>
                <a:gd name="connsiteY0" fmla="*/ 74401 h 744010"/>
                <a:gd name="connsiteX1" fmla="*/ 21792 w 930013"/>
                <a:gd name="connsiteY1" fmla="*/ 21792 h 744010"/>
                <a:gd name="connsiteX2" fmla="*/ 74402 w 930013"/>
                <a:gd name="connsiteY2" fmla="*/ 1 h 744010"/>
                <a:gd name="connsiteX3" fmla="*/ 855612 w 930013"/>
                <a:gd name="connsiteY3" fmla="*/ 0 h 744010"/>
                <a:gd name="connsiteX4" fmla="*/ 908221 w 930013"/>
                <a:gd name="connsiteY4" fmla="*/ 21792 h 744010"/>
                <a:gd name="connsiteX5" fmla="*/ 930012 w 930013"/>
                <a:gd name="connsiteY5" fmla="*/ 74402 h 744010"/>
                <a:gd name="connsiteX6" fmla="*/ 930013 w 930013"/>
                <a:gd name="connsiteY6" fmla="*/ 669609 h 744010"/>
                <a:gd name="connsiteX7" fmla="*/ 908221 w 930013"/>
                <a:gd name="connsiteY7" fmla="*/ 722218 h 744010"/>
                <a:gd name="connsiteX8" fmla="*/ 855612 w 930013"/>
                <a:gd name="connsiteY8" fmla="*/ 744010 h 744010"/>
                <a:gd name="connsiteX9" fmla="*/ 74401 w 930013"/>
                <a:gd name="connsiteY9" fmla="*/ 744010 h 744010"/>
                <a:gd name="connsiteX10" fmla="*/ 21792 w 930013"/>
                <a:gd name="connsiteY10" fmla="*/ 722218 h 744010"/>
                <a:gd name="connsiteX11" fmla="*/ 0 w 930013"/>
                <a:gd name="connsiteY11" fmla="*/ 669609 h 744010"/>
                <a:gd name="connsiteX12" fmla="*/ 0 w 930013"/>
                <a:gd name="connsiteY12" fmla="*/ 74401 h 744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0013" h="744010">
                  <a:moveTo>
                    <a:pt x="0" y="74401"/>
                  </a:moveTo>
                  <a:cubicBezTo>
                    <a:pt x="0" y="54669"/>
                    <a:pt x="7839" y="35744"/>
                    <a:pt x="21792" y="21792"/>
                  </a:cubicBezTo>
                  <a:cubicBezTo>
                    <a:pt x="35745" y="7839"/>
                    <a:pt x="54669" y="0"/>
                    <a:pt x="74402" y="1"/>
                  </a:cubicBezTo>
                  <a:lnTo>
                    <a:pt x="855612" y="0"/>
                  </a:lnTo>
                  <a:cubicBezTo>
                    <a:pt x="875344" y="0"/>
                    <a:pt x="894269" y="7839"/>
                    <a:pt x="908221" y="21792"/>
                  </a:cubicBezTo>
                  <a:cubicBezTo>
                    <a:pt x="922174" y="35745"/>
                    <a:pt x="930013" y="54669"/>
                    <a:pt x="930012" y="74402"/>
                  </a:cubicBezTo>
                  <a:cubicBezTo>
                    <a:pt x="930012" y="272804"/>
                    <a:pt x="930013" y="471207"/>
                    <a:pt x="930013" y="669609"/>
                  </a:cubicBezTo>
                  <a:cubicBezTo>
                    <a:pt x="930013" y="689341"/>
                    <a:pt x="922174" y="708266"/>
                    <a:pt x="908221" y="722218"/>
                  </a:cubicBezTo>
                  <a:cubicBezTo>
                    <a:pt x="894268" y="736171"/>
                    <a:pt x="875344" y="744010"/>
                    <a:pt x="855612" y="744010"/>
                  </a:cubicBezTo>
                  <a:lnTo>
                    <a:pt x="74401" y="744010"/>
                  </a:lnTo>
                  <a:cubicBezTo>
                    <a:pt x="54669" y="744010"/>
                    <a:pt x="35744" y="736171"/>
                    <a:pt x="21792" y="722218"/>
                  </a:cubicBezTo>
                  <a:cubicBezTo>
                    <a:pt x="7839" y="708265"/>
                    <a:pt x="0" y="689341"/>
                    <a:pt x="0" y="669609"/>
                  </a:cubicBezTo>
                  <a:lnTo>
                    <a:pt x="0" y="74401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6556" tIns="46556" rIns="46556" bIns="46556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kern="1200" dirty="0"/>
                <a:t>Lockbox</a:t>
              </a:r>
            </a:p>
          </p:txBody>
        </p:sp>
      </p:grpSp>
      <p:pic>
        <p:nvPicPr>
          <p:cNvPr id="98" name="Picture 97" descr="Dollar Stack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600" y="2561876"/>
            <a:ext cx="640080" cy="333354"/>
          </a:xfrm>
          <a:prstGeom prst="rect">
            <a:avLst/>
          </a:prstGeom>
        </p:spPr>
      </p:pic>
      <p:grpSp>
        <p:nvGrpSpPr>
          <p:cNvPr id="3" name="Group 168"/>
          <p:cNvGrpSpPr/>
          <p:nvPr/>
        </p:nvGrpSpPr>
        <p:grpSpPr>
          <a:xfrm>
            <a:off x="228600" y="4724030"/>
            <a:ext cx="1295400" cy="457571"/>
            <a:chOff x="228600" y="4038600"/>
            <a:chExt cx="1295400" cy="457571"/>
          </a:xfrm>
        </p:grpSpPr>
        <p:pic>
          <p:nvPicPr>
            <p:cNvPr id="118" name="Picture 117" descr="eCheck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8600" y="4267200"/>
              <a:ext cx="502920" cy="228971"/>
            </a:xfrm>
            <a:prstGeom prst="rect">
              <a:avLst/>
            </a:prstGeom>
          </p:spPr>
        </p:pic>
        <p:pic>
          <p:nvPicPr>
            <p:cNvPr id="92" name="Picture 91" descr="Visa hi res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7200" y="4038600"/>
              <a:ext cx="457200" cy="218070"/>
            </a:xfrm>
            <a:prstGeom prst="rect">
              <a:avLst/>
            </a:prstGeom>
          </p:spPr>
        </p:pic>
        <p:pic>
          <p:nvPicPr>
            <p:cNvPr id="95" name="Picture 94" descr="Discover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90600" y="4038600"/>
              <a:ext cx="365760" cy="239840"/>
            </a:xfrm>
            <a:prstGeom prst="rect">
              <a:avLst/>
            </a:prstGeom>
          </p:spPr>
        </p:pic>
        <p:pic>
          <p:nvPicPr>
            <p:cNvPr id="93" name="Picture 92" descr="MC_color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5800" y="4191001"/>
              <a:ext cx="411480" cy="256887"/>
            </a:xfrm>
            <a:prstGeom prst="rect">
              <a:avLst/>
            </a:prstGeom>
          </p:spPr>
        </p:pic>
        <p:pic>
          <p:nvPicPr>
            <p:cNvPr id="94" name="Picture 93" descr="American Express hi res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49680" y="4114800"/>
              <a:ext cx="274320" cy="254307"/>
            </a:xfrm>
            <a:prstGeom prst="rect">
              <a:avLst/>
            </a:prstGeom>
          </p:spPr>
        </p:pic>
      </p:grpSp>
      <p:pic>
        <p:nvPicPr>
          <p:cNvPr id="96" name="Picture 95" descr="Check cropped.jpg"/>
          <p:cNvPicPr>
            <a:picLocks noChangeAspect="1"/>
          </p:cNvPicPr>
          <p:nvPr/>
        </p:nvPicPr>
        <p:blipFill>
          <a:blip r:embed="rId8" cstate="print">
            <a:lum bright="-10000" contrast="-10000"/>
          </a:blip>
          <a:stretch>
            <a:fillRect/>
          </a:stretch>
        </p:blipFill>
        <p:spPr>
          <a:xfrm>
            <a:off x="8305800" y="4876430"/>
            <a:ext cx="502920" cy="228971"/>
          </a:xfrm>
          <a:prstGeom prst="rect">
            <a:avLst/>
          </a:prstGeom>
        </p:spPr>
      </p:pic>
      <p:grpSp>
        <p:nvGrpSpPr>
          <p:cNvPr id="4" name="Group 137"/>
          <p:cNvGrpSpPr/>
          <p:nvPr/>
        </p:nvGrpSpPr>
        <p:grpSpPr>
          <a:xfrm>
            <a:off x="457200" y="3504830"/>
            <a:ext cx="1295400" cy="457571"/>
            <a:chOff x="228600" y="4038600"/>
            <a:chExt cx="1295400" cy="457571"/>
          </a:xfrm>
        </p:grpSpPr>
        <p:pic>
          <p:nvPicPr>
            <p:cNvPr id="139" name="Picture 138" descr="eCheck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8600" y="4267200"/>
              <a:ext cx="502920" cy="228971"/>
            </a:xfrm>
            <a:prstGeom prst="rect">
              <a:avLst/>
            </a:prstGeom>
          </p:spPr>
        </p:pic>
        <p:pic>
          <p:nvPicPr>
            <p:cNvPr id="140" name="Picture 139" descr="Visa hi res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7200" y="4038600"/>
              <a:ext cx="457200" cy="218070"/>
            </a:xfrm>
            <a:prstGeom prst="rect">
              <a:avLst/>
            </a:prstGeom>
          </p:spPr>
        </p:pic>
        <p:pic>
          <p:nvPicPr>
            <p:cNvPr id="141" name="Picture 140" descr="Discover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90600" y="4038600"/>
              <a:ext cx="365760" cy="239840"/>
            </a:xfrm>
            <a:prstGeom prst="rect">
              <a:avLst/>
            </a:prstGeom>
          </p:spPr>
        </p:pic>
        <p:pic>
          <p:nvPicPr>
            <p:cNvPr id="142" name="Picture 141" descr="MC_color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5800" y="4191001"/>
              <a:ext cx="411480" cy="256887"/>
            </a:xfrm>
            <a:prstGeom prst="rect">
              <a:avLst/>
            </a:prstGeom>
          </p:spPr>
        </p:pic>
        <p:pic>
          <p:nvPicPr>
            <p:cNvPr id="143" name="Picture 142" descr="American Express hi res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49680" y="4114800"/>
              <a:ext cx="274320" cy="254307"/>
            </a:xfrm>
            <a:prstGeom prst="rect">
              <a:avLst/>
            </a:prstGeom>
          </p:spPr>
        </p:pic>
      </p:grpSp>
      <p:grpSp>
        <p:nvGrpSpPr>
          <p:cNvPr id="5" name="Group 143"/>
          <p:cNvGrpSpPr/>
          <p:nvPr/>
        </p:nvGrpSpPr>
        <p:grpSpPr>
          <a:xfrm>
            <a:off x="1905000" y="1599830"/>
            <a:ext cx="1295400" cy="457571"/>
            <a:chOff x="228600" y="4038600"/>
            <a:chExt cx="1295400" cy="457571"/>
          </a:xfrm>
        </p:grpSpPr>
        <p:pic>
          <p:nvPicPr>
            <p:cNvPr id="145" name="Picture 144" descr="eCheck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8600" y="4267200"/>
              <a:ext cx="502920" cy="228971"/>
            </a:xfrm>
            <a:prstGeom prst="rect">
              <a:avLst/>
            </a:prstGeom>
          </p:spPr>
        </p:pic>
        <p:pic>
          <p:nvPicPr>
            <p:cNvPr id="146" name="Picture 145" descr="Visa hi res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7200" y="4038600"/>
              <a:ext cx="457200" cy="218070"/>
            </a:xfrm>
            <a:prstGeom prst="rect">
              <a:avLst/>
            </a:prstGeom>
          </p:spPr>
        </p:pic>
        <p:pic>
          <p:nvPicPr>
            <p:cNvPr id="147" name="Picture 146" descr="Discover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90600" y="4038600"/>
              <a:ext cx="365760" cy="239840"/>
            </a:xfrm>
            <a:prstGeom prst="rect">
              <a:avLst/>
            </a:prstGeom>
          </p:spPr>
        </p:pic>
        <p:pic>
          <p:nvPicPr>
            <p:cNvPr id="148" name="Picture 147" descr="MC_color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5800" y="4191001"/>
              <a:ext cx="411480" cy="256887"/>
            </a:xfrm>
            <a:prstGeom prst="rect">
              <a:avLst/>
            </a:prstGeom>
          </p:spPr>
        </p:pic>
        <p:pic>
          <p:nvPicPr>
            <p:cNvPr id="149" name="Picture 148" descr="American Express hi res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49680" y="4114800"/>
              <a:ext cx="274320" cy="254307"/>
            </a:xfrm>
            <a:prstGeom prst="rect">
              <a:avLst/>
            </a:prstGeom>
          </p:spPr>
        </p:pic>
      </p:grpSp>
      <p:grpSp>
        <p:nvGrpSpPr>
          <p:cNvPr id="6" name="Group 149"/>
          <p:cNvGrpSpPr/>
          <p:nvPr/>
        </p:nvGrpSpPr>
        <p:grpSpPr>
          <a:xfrm>
            <a:off x="3200400" y="1218459"/>
            <a:ext cx="1295400" cy="457571"/>
            <a:chOff x="228600" y="4038600"/>
            <a:chExt cx="1295400" cy="457571"/>
          </a:xfrm>
        </p:grpSpPr>
        <p:pic>
          <p:nvPicPr>
            <p:cNvPr id="151" name="Picture 150" descr="eCheck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8600" y="4267200"/>
              <a:ext cx="502920" cy="228971"/>
            </a:xfrm>
            <a:prstGeom prst="rect">
              <a:avLst/>
            </a:prstGeom>
          </p:spPr>
        </p:pic>
        <p:pic>
          <p:nvPicPr>
            <p:cNvPr id="152" name="Picture 151" descr="Visa hi res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7200" y="4038600"/>
              <a:ext cx="457200" cy="218070"/>
            </a:xfrm>
            <a:prstGeom prst="rect">
              <a:avLst/>
            </a:prstGeom>
          </p:spPr>
        </p:pic>
        <p:pic>
          <p:nvPicPr>
            <p:cNvPr id="153" name="Picture 152" descr="Discover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90600" y="4038600"/>
              <a:ext cx="365760" cy="239840"/>
            </a:xfrm>
            <a:prstGeom prst="rect">
              <a:avLst/>
            </a:prstGeom>
          </p:spPr>
        </p:pic>
        <p:pic>
          <p:nvPicPr>
            <p:cNvPr id="154" name="Picture 153" descr="MC_color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5800" y="4191001"/>
              <a:ext cx="411480" cy="256887"/>
            </a:xfrm>
            <a:prstGeom prst="rect">
              <a:avLst/>
            </a:prstGeom>
          </p:spPr>
        </p:pic>
        <p:pic>
          <p:nvPicPr>
            <p:cNvPr id="155" name="Picture 154" descr="American Express hi res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49680" y="4114800"/>
              <a:ext cx="274320" cy="254307"/>
            </a:xfrm>
            <a:prstGeom prst="rect">
              <a:avLst/>
            </a:prstGeom>
          </p:spPr>
        </p:pic>
      </p:grpSp>
      <p:pic>
        <p:nvPicPr>
          <p:cNvPr id="156" name="Picture 155" descr="Check cropped.jpg"/>
          <p:cNvPicPr>
            <a:picLocks noChangeAspect="1"/>
          </p:cNvPicPr>
          <p:nvPr/>
        </p:nvPicPr>
        <p:blipFill>
          <a:blip r:embed="rId8" cstate="print">
            <a:lum bright="-10000" contrast="-10000"/>
          </a:blip>
          <a:stretch>
            <a:fillRect/>
          </a:stretch>
        </p:blipFill>
        <p:spPr>
          <a:xfrm>
            <a:off x="5410200" y="1295030"/>
            <a:ext cx="502920" cy="228971"/>
          </a:xfrm>
          <a:prstGeom prst="rect">
            <a:avLst/>
          </a:prstGeom>
        </p:spPr>
      </p:pic>
      <p:pic>
        <p:nvPicPr>
          <p:cNvPr id="158" name="Picture 157" descr="eCheck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53200" y="1828430"/>
            <a:ext cx="502920" cy="228971"/>
          </a:xfrm>
          <a:prstGeom prst="rect">
            <a:avLst/>
          </a:prstGeom>
        </p:spPr>
      </p:pic>
      <p:pic>
        <p:nvPicPr>
          <p:cNvPr id="159" name="Picture 158" descr="Visa hi res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00800" y="1599830"/>
            <a:ext cx="457200" cy="218070"/>
          </a:xfrm>
          <a:prstGeom prst="rect">
            <a:avLst/>
          </a:prstGeom>
        </p:spPr>
      </p:pic>
      <p:pic>
        <p:nvPicPr>
          <p:cNvPr id="160" name="Picture 159" descr="Discover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35040" y="1523630"/>
            <a:ext cx="365760" cy="239840"/>
          </a:xfrm>
          <a:prstGeom prst="rect">
            <a:avLst/>
          </a:prstGeom>
        </p:spPr>
      </p:pic>
      <p:pic>
        <p:nvPicPr>
          <p:cNvPr id="161" name="Picture 160" descr="MC_color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48400" y="1723943"/>
            <a:ext cx="411480" cy="256887"/>
          </a:xfrm>
          <a:prstGeom prst="rect">
            <a:avLst/>
          </a:prstGeom>
        </p:spPr>
      </p:pic>
      <p:pic>
        <p:nvPicPr>
          <p:cNvPr id="162" name="Picture 161" descr="American Express hi re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67400" y="1676030"/>
            <a:ext cx="274320" cy="254307"/>
          </a:xfrm>
          <a:prstGeom prst="rect">
            <a:avLst/>
          </a:prstGeom>
        </p:spPr>
      </p:pic>
      <p:pic>
        <p:nvPicPr>
          <p:cNvPr id="163" name="Picture 162" descr="Check cropped.jpg"/>
          <p:cNvPicPr>
            <a:picLocks noChangeAspect="1"/>
          </p:cNvPicPr>
          <p:nvPr/>
        </p:nvPicPr>
        <p:blipFill>
          <a:blip r:embed="rId8" cstate="print">
            <a:lum bright="-10000" contrast="-10000"/>
          </a:blip>
          <a:stretch>
            <a:fillRect/>
          </a:stretch>
        </p:blipFill>
        <p:spPr>
          <a:xfrm>
            <a:off x="8077200" y="3581030"/>
            <a:ext cx="502920" cy="228971"/>
          </a:xfrm>
          <a:prstGeom prst="rect">
            <a:avLst/>
          </a:prstGeom>
        </p:spPr>
      </p:pic>
      <p:grpSp>
        <p:nvGrpSpPr>
          <p:cNvPr id="7" name="Group 167"/>
          <p:cNvGrpSpPr/>
          <p:nvPr/>
        </p:nvGrpSpPr>
        <p:grpSpPr>
          <a:xfrm>
            <a:off x="7010400" y="2438030"/>
            <a:ext cx="1066800" cy="409288"/>
            <a:chOff x="609600" y="4191000"/>
            <a:chExt cx="1066800" cy="409288"/>
          </a:xfrm>
        </p:grpSpPr>
        <p:pic>
          <p:nvPicPr>
            <p:cNvPr id="164" name="Picture 163" descr="Visa hi res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09600" y="4191000"/>
              <a:ext cx="457200" cy="218070"/>
            </a:xfrm>
            <a:prstGeom prst="rect">
              <a:avLst/>
            </a:prstGeom>
          </p:spPr>
        </p:pic>
        <p:pic>
          <p:nvPicPr>
            <p:cNvPr id="165" name="Picture 164" descr="Discover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43000" y="4191000"/>
              <a:ext cx="365760" cy="239840"/>
            </a:xfrm>
            <a:prstGeom prst="rect">
              <a:avLst/>
            </a:prstGeom>
          </p:spPr>
        </p:pic>
        <p:pic>
          <p:nvPicPr>
            <p:cNvPr id="166" name="Picture 165" descr="MC_color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8200" y="4343401"/>
              <a:ext cx="411480" cy="256887"/>
            </a:xfrm>
            <a:prstGeom prst="rect">
              <a:avLst/>
            </a:prstGeom>
          </p:spPr>
        </p:pic>
        <p:pic>
          <p:nvPicPr>
            <p:cNvPr id="167" name="Picture 166" descr="American Express hi res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02080" y="4267200"/>
              <a:ext cx="274320" cy="254307"/>
            </a:xfrm>
            <a:prstGeom prst="rect">
              <a:avLst/>
            </a:prstGeom>
          </p:spPr>
        </p:pic>
      </p:grp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950976" y="274638"/>
            <a:ext cx="7735824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Each department or payment account can </a:t>
            </a:r>
            <a:br>
              <a:rPr lang="en-US" sz="2800" dirty="0" smtClean="0"/>
            </a:br>
            <a:r>
              <a:rPr lang="en-US" sz="2800" dirty="0" smtClean="0"/>
              <a:t>                                               select what is best for it</a:t>
            </a:r>
            <a:endParaRPr lang="en-US" sz="2800" dirty="0"/>
          </a:p>
        </p:txBody>
      </p:sp>
      <p:sp>
        <p:nvSpPr>
          <p:cNvPr id="86" name="Striped Right Arrow 85"/>
          <p:cNvSpPr/>
          <p:nvPr/>
        </p:nvSpPr>
        <p:spPr>
          <a:xfrm>
            <a:off x="7433181" y="5663377"/>
            <a:ext cx="1386349" cy="1017639"/>
          </a:xfrm>
          <a:prstGeom prst="striped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:\Users\marll\AppData\Local\Microsoft\Windows\Temporary Internet Files\Content.IE5\3DXFR0A1\large-Tick-Mark-Check-Correct-Choose-Accurate-33.3-13398[1]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97696" y="2170176"/>
            <a:ext cx="862752" cy="868716"/>
          </a:xfrm>
          <a:prstGeom prst="rect">
            <a:avLst/>
          </a:prstGeom>
          <a:noFill/>
        </p:spPr>
      </p:pic>
      <p:pic>
        <p:nvPicPr>
          <p:cNvPr id="87" name="Picture 2" descr="C:\Users\marll\AppData\Local\Microsoft\Windows\Temporary Internet Files\Content.IE5\3DXFR0A1\large-Tick-Mark-Check-Correct-Choose-Accurate-33.3-13398[1]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27664" y="1030224"/>
            <a:ext cx="862752" cy="868716"/>
          </a:xfrm>
          <a:prstGeom prst="rect">
            <a:avLst/>
          </a:prstGeom>
          <a:noFill/>
        </p:spPr>
      </p:pic>
      <p:pic>
        <p:nvPicPr>
          <p:cNvPr id="88" name="Picture 2" descr="C:\Users\marll\AppData\Local\Microsoft\Windows\Temporary Internet Files\Content.IE5\3DXFR0A1\large-Tick-Mark-Check-Correct-Choose-Accurate-33.3-13398[1]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27024" y="1456944"/>
            <a:ext cx="862752" cy="868716"/>
          </a:xfrm>
          <a:prstGeom prst="rect">
            <a:avLst/>
          </a:prstGeom>
          <a:noFill/>
        </p:spPr>
      </p:pic>
      <p:pic>
        <p:nvPicPr>
          <p:cNvPr id="89" name="Picture 2" descr="C:\Users\marll\AppData\Local\Microsoft\Windows\Temporary Internet Files\Content.IE5\3DXFR0A1\large-Tick-Mark-Check-Correct-Choose-Accurate-33.3-13398[1]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41296" y="3310128"/>
            <a:ext cx="862752" cy="868716"/>
          </a:xfrm>
          <a:prstGeom prst="rect">
            <a:avLst/>
          </a:prstGeom>
          <a:noFill/>
        </p:spPr>
      </p:pic>
      <p:grpSp>
        <p:nvGrpSpPr>
          <p:cNvPr id="99" name="Group 98"/>
          <p:cNvGrpSpPr>
            <a:grpSpLocks noChangeAspect="1"/>
          </p:cNvGrpSpPr>
          <p:nvPr/>
        </p:nvGrpSpPr>
        <p:grpSpPr>
          <a:xfrm>
            <a:off x="2383116" y="6157210"/>
            <a:ext cx="4937760" cy="322417"/>
            <a:chOff x="-1731684" y="3531476"/>
            <a:chExt cx="10733790" cy="700896"/>
          </a:xfrm>
        </p:grpSpPr>
        <p:pic>
          <p:nvPicPr>
            <p:cNvPr id="90" name="Picture 89" descr="Grouped horizontal all w AmEx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-1731684" y="3531476"/>
              <a:ext cx="7731894" cy="700896"/>
            </a:xfrm>
            <a:prstGeom prst="rect">
              <a:avLst/>
            </a:prstGeom>
          </p:spPr>
        </p:pic>
        <p:pic>
          <p:nvPicPr>
            <p:cNvPr id="91" name="Picture 90" descr="Check cropped.jp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065622" y="3531476"/>
              <a:ext cx="1426825" cy="649224"/>
            </a:xfrm>
            <a:prstGeom prst="rect">
              <a:avLst/>
            </a:prstGeom>
          </p:spPr>
        </p:pic>
        <p:pic>
          <p:nvPicPr>
            <p:cNvPr id="1027" name="Picture 3" descr="C:\Users\marll\AppData\Local\Microsoft\Windows\Temporary Internet Files\Content.IE5\0MTYC9H5\HundredDollarBill[1].jp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7520210" y="3531476"/>
              <a:ext cx="1481896" cy="630936"/>
            </a:xfrm>
            <a:prstGeom prst="rect">
              <a:avLst/>
            </a:prstGeom>
            <a:noFill/>
          </p:spPr>
        </p:pic>
      </p:grpSp>
      <p:pic>
        <p:nvPicPr>
          <p:cNvPr id="100" name="Picture 2" descr="C:\Users\marll\AppData\Local\Microsoft\Windows\Temporary Internet Files\Content.IE5\3DXFR0A1\large-Tick-Mark-Check-Correct-Choose-Accurate-33.3-13398[1]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00979" y="5894365"/>
            <a:ext cx="352580" cy="355017"/>
          </a:xfrm>
          <a:prstGeom prst="rect">
            <a:avLst/>
          </a:prstGeom>
          <a:noFill/>
        </p:spPr>
      </p:pic>
      <p:pic>
        <p:nvPicPr>
          <p:cNvPr id="101" name="Picture 2" descr="C:\Users\marll\AppData\Local\Microsoft\Windows\Temporary Internet Files\Content.IE5\3DXFR0A1\large-Tick-Mark-Check-Correct-Choose-Accurate-33.3-13398[1]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15531" y="5894365"/>
            <a:ext cx="352580" cy="355017"/>
          </a:xfrm>
          <a:prstGeom prst="rect">
            <a:avLst/>
          </a:prstGeom>
          <a:noFill/>
        </p:spPr>
      </p:pic>
      <p:pic>
        <p:nvPicPr>
          <p:cNvPr id="102" name="Picture 2" descr="C:\Users\marll\AppData\Local\Microsoft\Windows\Temporary Internet Files\Content.IE5\3DXFR0A1\large-Tick-Mark-Check-Correct-Choose-Accurate-33.3-13398[1]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18205" y="5894365"/>
            <a:ext cx="352580" cy="355017"/>
          </a:xfrm>
          <a:prstGeom prst="rect">
            <a:avLst/>
          </a:prstGeom>
          <a:noFill/>
        </p:spPr>
      </p:pic>
      <p:pic>
        <p:nvPicPr>
          <p:cNvPr id="103" name="Picture 2" descr="C:\Users\marll\AppData\Local\Microsoft\Windows\Temporary Internet Files\Content.IE5\3DXFR0A1\large-Tick-Mark-Check-Correct-Choose-Accurate-33.3-13398[1]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68175" y="5894365"/>
            <a:ext cx="352580" cy="3550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4387"/>
            <a:ext cx="8229600" cy="4287737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To “turn on” additional services, contact your </a:t>
            </a:r>
            <a:br>
              <a:rPr lang="en-US" dirty="0" smtClean="0"/>
            </a:br>
            <a:r>
              <a:rPr lang="en-US" dirty="0" smtClean="0"/>
              <a:t>Service Account Manager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loud Callout 22"/>
          <p:cNvSpPr/>
          <p:nvPr/>
        </p:nvSpPr>
        <p:spPr>
          <a:xfrm>
            <a:off x="3598243" y="462014"/>
            <a:ext cx="3466700" cy="1411491"/>
          </a:xfrm>
          <a:prstGeom prst="cloudCallout">
            <a:avLst>
              <a:gd name="adj1" fmla="val 10425"/>
              <a:gd name="adj2" fmla="val 60412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Management is always pushing to lower costs; where else can I cut?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2" name="Cloud Callout 21"/>
          <p:cNvSpPr/>
          <p:nvPr/>
        </p:nvSpPr>
        <p:spPr>
          <a:xfrm>
            <a:off x="2824878" y="0"/>
            <a:ext cx="4685842" cy="2166651"/>
          </a:xfrm>
          <a:prstGeom prst="cloudCallout">
            <a:avLst>
              <a:gd name="adj1" fmla="val -7947"/>
              <a:gd name="adj2" fmla="val 59449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The phones were so busy today, I couldn’t do those reports. People always misplace their bills and call us for balances on the due date.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staff</a:t>
            </a:r>
            <a:endParaRPr lang="en-US" dirty="0"/>
          </a:p>
        </p:txBody>
      </p:sp>
      <p:pic>
        <p:nvPicPr>
          <p:cNvPr id="2059" name="Picture 11" descr="C:\Users\marll\AppData\Local\Microsoft\Windows\Temporary Internet Files\Content.IE5\DWIO45ST\business-people-group[1]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93874" y="1145752"/>
            <a:ext cx="5996811" cy="5150386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0" y="5662671"/>
            <a:ext cx="9144000" cy="407624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Cloud Callout 17"/>
          <p:cNvSpPr/>
          <p:nvPr/>
        </p:nvSpPr>
        <p:spPr>
          <a:xfrm>
            <a:off x="5891246" y="550844"/>
            <a:ext cx="3150824" cy="1496458"/>
          </a:xfrm>
          <a:prstGeom prst="cloudCallout">
            <a:avLst>
              <a:gd name="adj1" fmla="val -11742"/>
              <a:gd name="adj2" fmla="val 67052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Can’t reconciliation be simplified; I had to run five different reports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9" name="Cloud Callout 18"/>
          <p:cNvSpPr/>
          <p:nvPr/>
        </p:nvSpPr>
        <p:spPr>
          <a:xfrm>
            <a:off x="19250" y="561860"/>
            <a:ext cx="3242632" cy="1582757"/>
          </a:xfrm>
          <a:prstGeom prst="cloudCallout">
            <a:avLst>
              <a:gd name="adj1" fmla="val 10425"/>
              <a:gd name="adj2" fmla="val 60412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I didn’t finish the project because I spent all day taking counter payments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0" name="Cloud Callout 19"/>
          <p:cNvSpPr/>
          <p:nvPr/>
        </p:nvSpPr>
        <p:spPr>
          <a:xfrm>
            <a:off x="2672479" y="220338"/>
            <a:ext cx="3967908" cy="1793913"/>
          </a:xfrm>
          <a:prstGeom prst="cloudCallou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We’re going to have to add more staff to handle all of these hard-to-reconcile checks coming from people’s banks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48561" y="1106137"/>
            <a:ext cx="5825613" cy="83099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PSN is here to help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11" name="Striped Right Arrow 10"/>
          <p:cNvSpPr/>
          <p:nvPr/>
        </p:nvSpPr>
        <p:spPr>
          <a:xfrm>
            <a:off x="7433181" y="5648629"/>
            <a:ext cx="1386349" cy="1017639"/>
          </a:xfrm>
          <a:prstGeom prst="striped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55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6500"/>
                            </p:stCondLst>
                            <p:childTnLst>
                              <p:par>
                                <p:cTn id="38" presetID="55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1000"/>
                            </p:stCondLst>
                            <p:childTnLst>
                              <p:par>
                                <p:cTn id="47" presetID="9" presetClass="entr" presetSubtype="0" fill="hold" grpId="1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6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2" grpId="0" animBg="1"/>
      <p:bldP spid="22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10" grpId="1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bit about PSN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Pioneer in industry, being one of the first </a:t>
            </a:r>
            <a:br>
              <a:rPr lang="en-US" dirty="0" smtClean="0"/>
            </a:br>
            <a:r>
              <a:rPr lang="en-US" dirty="0" smtClean="0"/>
              <a:t>to provide true eServices, SaaS and integrating with business accounting software</a:t>
            </a:r>
          </a:p>
          <a:p>
            <a:r>
              <a:rPr lang="en-US" dirty="0" smtClean="0"/>
              <a:t>In business since 1999 under the same leadership</a:t>
            </a:r>
          </a:p>
          <a:p>
            <a:r>
              <a:rPr lang="en-US" dirty="0" smtClean="0"/>
              <a:t>Specialize in ePayments serving more than 3,000 US business accounts</a:t>
            </a:r>
          </a:p>
          <a:p>
            <a:r>
              <a:rPr lang="en-US" dirty="0" smtClean="0"/>
              <a:t>From inception, mission has been to allow payers to pay by whatever means they want while streamlining the remittance process for businesses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triped Right Arrow 3"/>
          <p:cNvSpPr/>
          <p:nvPr/>
        </p:nvSpPr>
        <p:spPr>
          <a:xfrm>
            <a:off x="7433181" y="5648629"/>
            <a:ext cx="1386349" cy="1017639"/>
          </a:xfrm>
          <a:prstGeom prst="striped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Services in a nutshell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509819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ePayments</a:t>
            </a:r>
          </a:p>
          <a:p>
            <a:pPr lvl="1"/>
            <a:r>
              <a:rPr lang="en-US" dirty="0" smtClean="0"/>
              <a:t>We accept all methods of payment through all means</a:t>
            </a:r>
          </a:p>
          <a:p>
            <a:r>
              <a:rPr lang="en-US" dirty="0" smtClean="0"/>
              <a:t>eBills</a:t>
            </a:r>
          </a:p>
          <a:p>
            <a:pPr lvl="1"/>
            <a:r>
              <a:rPr lang="en-US" dirty="0" smtClean="0"/>
              <a:t>We provide online bills with easy paper-bill opt out</a:t>
            </a:r>
          </a:p>
          <a:p>
            <a:r>
              <a:rPr lang="en-US" dirty="0" smtClean="0"/>
              <a:t>eCommunications</a:t>
            </a:r>
          </a:p>
          <a:p>
            <a:pPr lvl="1"/>
            <a:r>
              <a:rPr lang="en-US" dirty="0" smtClean="0"/>
              <a:t>We keep you and your customers up to date on all payment and billing activity</a:t>
            </a:r>
          </a:p>
          <a:p>
            <a:r>
              <a:rPr lang="en-US" dirty="0" smtClean="0"/>
              <a:t>Consolidate</a:t>
            </a:r>
          </a:p>
          <a:p>
            <a:pPr lvl="1"/>
            <a:r>
              <a:rPr lang="en-US" dirty="0" smtClean="0"/>
              <a:t>All payments coming from anywhere and everywhere are channeled through PSN for ONE deposit, ONE reconciliation </a:t>
            </a:r>
          </a:p>
          <a:p>
            <a:r>
              <a:rPr lang="en-US" dirty="0" smtClean="0"/>
              <a:t>Automate</a:t>
            </a:r>
          </a:p>
          <a:p>
            <a:pPr lvl="1"/>
            <a:r>
              <a:rPr lang="en-US" dirty="0" smtClean="0"/>
              <a:t>All payments can automatically post to your software (as long as your software can import and export data)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5" name="Striped Right Arrow 4"/>
          <p:cNvSpPr/>
          <p:nvPr/>
        </p:nvSpPr>
        <p:spPr>
          <a:xfrm>
            <a:off x="7433181" y="5648629"/>
            <a:ext cx="1386349" cy="1017639"/>
          </a:xfrm>
          <a:prstGeom prst="striped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enior couple cro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323539" y="-1"/>
            <a:ext cx="11628227" cy="68580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2097929" y="680382"/>
            <a:ext cx="2379044" cy="2185214"/>
          </a:xfrm>
          <a:prstGeom prst="rect">
            <a:avLst/>
          </a:prstGeom>
          <a:noFill/>
          <a:scene3d>
            <a:camera prst="perspectiveFront"/>
            <a:lightRig rig="threePt" dir="t"/>
          </a:scene3d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 dirty="0" smtClean="0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Online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1400" b="1" dirty="0" smtClean="0">
                <a:ln w="1905"/>
                <a:latin typeface="+mn-lt"/>
              </a:rPr>
              <a:t> Payments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1400" b="1" dirty="0" smtClean="0">
                <a:ln w="1905"/>
                <a:latin typeface="+mn-lt"/>
              </a:rPr>
              <a:t> eBills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1400" b="1" dirty="0" smtClean="0">
                <a:ln w="1905"/>
              </a:rPr>
              <a:t> Balance Due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1400" b="1" dirty="0" smtClean="0">
                <a:ln w="1905"/>
                <a:latin typeface="+mn-lt"/>
              </a:rPr>
              <a:t> </a:t>
            </a:r>
            <a:r>
              <a:rPr lang="en-US" sz="1400" b="1" dirty="0" smtClean="0">
                <a:ln w="1905"/>
              </a:rPr>
              <a:t>Payment </a:t>
            </a:r>
            <a:r>
              <a:rPr lang="en-US" sz="1400" b="1" dirty="0" err="1" smtClean="0">
                <a:ln w="1905"/>
              </a:rPr>
              <a:t>Hisotry</a:t>
            </a:r>
            <a:endParaRPr lang="en-US" sz="1400" b="1" dirty="0" smtClean="0">
              <a:ln w="1905"/>
            </a:endParaRPr>
          </a:p>
          <a:p>
            <a:pPr lvl="1">
              <a:buFont typeface="Arial" pitchFamily="34" charset="0"/>
              <a:buChar char="•"/>
              <a:defRPr/>
            </a:pPr>
            <a:r>
              <a:rPr lang="en-US" sz="1400" b="1" dirty="0" smtClean="0">
                <a:ln w="1905"/>
                <a:latin typeface="+mn-lt"/>
              </a:rPr>
              <a:t> Billing History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1400" b="1" dirty="0" smtClean="0">
                <a:ln w="1905"/>
              </a:rPr>
              <a:t> More</a:t>
            </a:r>
            <a:endParaRPr lang="en-US" sz="1400" b="1" dirty="0">
              <a:ln w="1905"/>
              <a:latin typeface="+mn-lt"/>
            </a:endParaRPr>
          </a:p>
        </p:txBody>
      </p:sp>
      <p:sp>
        <p:nvSpPr>
          <p:cNvPr id="4" name="Striped Right Arrow 3"/>
          <p:cNvSpPr/>
          <p:nvPr/>
        </p:nvSpPr>
        <p:spPr>
          <a:xfrm>
            <a:off x="7433181" y="5648629"/>
            <a:ext cx="1386349" cy="1017639"/>
          </a:xfrm>
          <a:prstGeom prst="striped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85185E-6 L 0.92553 -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an texting.jpg"/>
          <p:cNvPicPr>
            <a:picLocks noChangeAspect="1"/>
          </p:cNvPicPr>
          <p:nvPr/>
        </p:nvPicPr>
        <p:blipFill>
          <a:blip r:embed="rId2" cstate="print"/>
          <a:srcRect l="11246"/>
          <a:stretch>
            <a:fillRect/>
          </a:stretch>
        </p:blipFill>
        <p:spPr bwMode="auto">
          <a:xfrm>
            <a:off x="0" y="1"/>
            <a:ext cx="9147231" cy="6870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-3680809" y="4070354"/>
            <a:ext cx="4213244" cy="1969770"/>
          </a:xfrm>
          <a:prstGeom prst="rect">
            <a:avLst/>
          </a:prstGeom>
          <a:noFill/>
          <a:scene3d>
            <a:camera prst="perspectiveFront"/>
            <a:lightRig rig="threePt" dir="t"/>
          </a:scene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 dirty="0" smtClean="0">
                <a:ln w="1905"/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Mobile app</a:t>
            </a:r>
          </a:p>
          <a:p>
            <a:pPr marL="51752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b="1" dirty="0" smtClean="0">
                <a:ln w="1905"/>
                <a:solidFill>
                  <a:srgbClr val="0000FF"/>
                </a:solidFill>
              </a:rPr>
              <a:t> Comes standard with online payments</a:t>
            </a:r>
          </a:p>
          <a:p>
            <a:pPr marL="51752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b="1" dirty="0" smtClean="0">
                <a:ln w="1905"/>
                <a:solidFill>
                  <a:srgbClr val="0000FF"/>
                </a:solidFill>
              </a:rPr>
              <a:t> Payment history</a:t>
            </a:r>
          </a:p>
          <a:p>
            <a:pPr marL="51752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b="1" dirty="0" smtClean="0">
                <a:ln w="1905"/>
                <a:solidFill>
                  <a:srgbClr val="0000FF"/>
                </a:solidFill>
              </a:rPr>
              <a:t> Change password</a:t>
            </a:r>
          </a:p>
          <a:p>
            <a:pPr marL="51752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b="1" dirty="0" smtClean="0">
                <a:ln w="1905"/>
                <a:solidFill>
                  <a:srgbClr val="0000FF"/>
                </a:solidFill>
              </a:rPr>
              <a:t> Add / delete payment methods</a:t>
            </a:r>
          </a:p>
          <a:p>
            <a:pPr marL="51752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b="1" dirty="0" smtClean="0">
                <a:ln w="1905"/>
                <a:solidFill>
                  <a:srgbClr val="0000FF"/>
                </a:solidFill>
                <a:latin typeface="+mn-lt"/>
              </a:rPr>
              <a:t> </a:t>
            </a:r>
            <a:r>
              <a:rPr lang="en-US" sz="1400" b="1" dirty="0" smtClean="0">
                <a:ln w="1905"/>
                <a:solidFill>
                  <a:srgbClr val="0000FF"/>
                </a:solidFill>
              </a:rPr>
              <a:t>Customized apps are also available</a:t>
            </a:r>
            <a:endParaRPr lang="en-US" sz="1400" b="1" dirty="0">
              <a:ln w="1905"/>
              <a:solidFill>
                <a:srgbClr val="0000FF"/>
              </a:solidFill>
              <a:latin typeface="+mn-lt"/>
            </a:endParaRPr>
          </a:p>
        </p:txBody>
      </p:sp>
      <p:sp>
        <p:nvSpPr>
          <p:cNvPr id="6" name="Striped Right Arrow 5"/>
          <p:cNvSpPr/>
          <p:nvPr/>
        </p:nvSpPr>
        <p:spPr>
          <a:xfrm>
            <a:off x="7433181" y="5648629"/>
            <a:ext cx="1386349" cy="1017639"/>
          </a:xfrm>
          <a:prstGeom prst="striped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0.00926 L 0.90955 -0.008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an texting.jpg"/>
          <p:cNvPicPr>
            <a:picLocks noChangeAspect="1"/>
          </p:cNvPicPr>
          <p:nvPr/>
        </p:nvPicPr>
        <p:blipFill>
          <a:blip r:embed="rId2" cstate="print"/>
          <a:srcRect t="13261" b="36907"/>
          <a:stretch>
            <a:fillRect/>
          </a:stretch>
        </p:blipFill>
        <p:spPr bwMode="auto">
          <a:xfrm>
            <a:off x="-13620" y="0"/>
            <a:ext cx="91576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-2270761" y="4099560"/>
            <a:ext cx="2606041" cy="1754326"/>
          </a:xfrm>
          <a:prstGeom prst="rect">
            <a:avLst/>
          </a:prstGeom>
          <a:noFill/>
          <a:scene3d>
            <a:camera prst="perspectiveFront"/>
            <a:lightRig rig="threePt" dir="t"/>
          </a:scene3d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 dirty="0" smtClean="0">
                <a:ln w="1905"/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Text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ln w="1905"/>
                <a:solidFill>
                  <a:srgbClr val="00B0F0"/>
                </a:solidFill>
              </a:rPr>
              <a:t>Once your customer signs up for text payments, they will receive a text and press 1 to make the payment!</a:t>
            </a:r>
            <a:endParaRPr lang="en-US" sz="1400" b="1" dirty="0">
              <a:ln w="1905"/>
              <a:solidFill>
                <a:srgbClr val="00B0F0"/>
              </a:solidFill>
              <a:latin typeface="+mn-lt"/>
            </a:endParaRPr>
          </a:p>
        </p:txBody>
      </p:sp>
      <p:sp>
        <p:nvSpPr>
          <p:cNvPr id="7" name="Striped Right Arrow 6"/>
          <p:cNvSpPr/>
          <p:nvPr/>
        </p:nvSpPr>
        <p:spPr>
          <a:xfrm>
            <a:off x="7433181" y="5648629"/>
            <a:ext cx="1386349" cy="1017639"/>
          </a:xfrm>
          <a:prstGeom prst="striped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0.94271 0.000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C:\Documents and Settings\tamic\Desktop\TC999D\TC9990101D-PB\TC9990101-IMG06.jpg"/>
          <p:cNvPicPr>
            <a:picLocks noGrp="1"/>
          </p:cNvPicPr>
          <p:nvPr>
            <p:ph idx="1"/>
          </p:nvPr>
        </p:nvPicPr>
        <p:blipFill>
          <a:blip r:embed="rId2" cstate="print"/>
          <a:srcRect t="5660"/>
          <a:stretch>
            <a:fillRect/>
          </a:stretch>
        </p:blipFill>
        <p:spPr bwMode="auto">
          <a:xfrm flipH="1">
            <a:off x="-3424" y="0"/>
            <a:ext cx="9132183" cy="6858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956097" y="724988"/>
            <a:ext cx="5365918" cy="892552"/>
          </a:xfrm>
          <a:prstGeom prst="rect">
            <a:avLst/>
          </a:prstGeom>
          <a:noFill/>
          <a:scene3d>
            <a:camera prst="perspectiveFront"/>
            <a:lightRig rig="threePt" dir="t"/>
          </a:scene3d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 dirty="0" smtClean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Automated</a:t>
            </a:r>
            <a:endParaRPr lang="en-US" sz="5200" b="1" dirty="0">
              <a:ln w="1905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50946" y="1301126"/>
            <a:ext cx="6177501" cy="1754326"/>
          </a:xfrm>
          <a:prstGeom prst="rect">
            <a:avLst/>
          </a:prstGeom>
          <a:noFill/>
          <a:scene3d>
            <a:camera prst="perspectiveFront"/>
            <a:lightRig rig="threePt" dir="t"/>
          </a:scene3d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 dirty="0" smtClean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			   Phone</a:t>
            </a:r>
          </a:p>
          <a:p>
            <a:pPr marL="342582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b="1" dirty="0" smtClean="0">
                <a:ln w="1905"/>
                <a:solidFill>
                  <a:srgbClr val="FF0000"/>
                </a:solidFill>
              </a:rPr>
              <a:t> Hear balance due</a:t>
            </a:r>
          </a:p>
          <a:p>
            <a:pPr marL="342582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b="1" dirty="0" smtClean="0">
                <a:ln w="1905"/>
                <a:solidFill>
                  <a:srgbClr val="FF0000"/>
                </a:solidFill>
                <a:latin typeface="+mn-lt"/>
              </a:rPr>
              <a:t> </a:t>
            </a:r>
            <a:r>
              <a:rPr lang="en-US" sz="1400" b="1" dirty="0" smtClean="0">
                <a:ln w="1905"/>
                <a:solidFill>
                  <a:srgbClr val="FF0000"/>
                </a:solidFill>
              </a:rPr>
              <a:t>Add / delete payment methods</a:t>
            </a:r>
          </a:p>
          <a:p>
            <a:pPr marL="342582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b="1" dirty="0" smtClean="0">
                <a:ln w="1905"/>
                <a:solidFill>
                  <a:srgbClr val="FF0000"/>
                </a:solidFill>
                <a:latin typeface="+mn-lt"/>
              </a:rPr>
              <a:t> Spanish and English</a:t>
            </a:r>
          </a:p>
          <a:p>
            <a:pPr marL="342582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b="1" dirty="0" smtClean="0">
                <a:ln w="1905"/>
                <a:solidFill>
                  <a:srgbClr val="FF0000"/>
                </a:solidFill>
              </a:rPr>
              <a:t> Auto recognition after 1</a:t>
            </a:r>
            <a:r>
              <a:rPr lang="en-US" sz="1400" b="1" baseline="30000" dirty="0" smtClean="0">
                <a:ln w="1905"/>
                <a:solidFill>
                  <a:srgbClr val="FF0000"/>
                </a:solidFill>
              </a:rPr>
              <a:t>st</a:t>
            </a:r>
            <a:r>
              <a:rPr lang="en-US" sz="1400" b="1" dirty="0" smtClean="0">
                <a:ln w="1905"/>
                <a:solidFill>
                  <a:srgbClr val="FF0000"/>
                </a:solidFill>
              </a:rPr>
              <a:t> call</a:t>
            </a:r>
            <a:endParaRPr lang="en-US" sz="1400" b="1" dirty="0">
              <a:ln w="1905"/>
              <a:solidFill>
                <a:srgbClr val="FF0000"/>
              </a:solidFill>
              <a:latin typeface="+mn-lt"/>
            </a:endParaRPr>
          </a:p>
        </p:txBody>
      </p:sp>
      <p:sp>
        <p:nvSpPr>
          <p:cNvPr id="9" name="Striped Right Arrow 8"/>
          <p:cNvSpPr/>
          <p:nvPr/>
        </p:nvSpPr>
        <p:spPr>
          <a:xfrm>
            <a:off x="7433181" y="5648629"/>
            <a:ext cx="1386349" cy="1017639"/>
          </a:xfrm>
          <a:prstGeom prst="striped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17 -3.33333E-6 L -0.50365 -0.0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-1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-0.40105 -0.0016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00" y="-1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21507</TotalTime>
  <Words>741</Words>
  <Application>Microsoft Office PowerPoint</Application>
  <PresentationFormat>On-screen Show (4:3)</PresentationFormat>
  <Paragraphs>161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and Your Business Day</vt:lpstr>
      <vt:lpstr>Your customers…</vt:lpstr>
      <vt:lpstr>Your staff</vt:lpstr>
      <vt:lpstr>A bit about PSN</vt:lpstr>
      <vt:lpstr>Services in a nutshell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No matter where they pay</vt:lpstr>
      <vt:lpstr>No matter how they pay</vt:lpstr>
      <vt:lpstr>Each department or payment account can                                                 select what is best for it</vt:lpstr>
      <vt:lpstr>To “turn on” additional services, contact your  Service Account Manager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Marll Thiede</dc:creator>
  <cp:lastModifiedBy>Marll Thiede</cp:lastModifiedBy>
  <cp:revision>829</cp:revision>
  <cp:lastPrinted>2015-08-18T20:49:57Z</cp:lastPrinted>
  <dcterms:created xsi:type="dcterms:W3CDTF">2014-07-14T13:35:43Z</dcterms:created>
  <dcterms:modified xsi:type="dcterms:W3CDTF">2016-08-11T15:20:13Z</dcterms:modified>
</cp:coreProperties>
</file>