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6" r:id="rId3"/>
    <p:sldId id="277" r:id="rId4"/>
    <p:sldId id="278" r:id="rId5"/>
    <p:sldId id="287" r:id="rId6"/>
    <p:sldId id="279" r:id="rId7"/>
    <p:sldId id="294" r:id="rId8"/>
    <p:sldId id="280" r:id="rId9"/>
    <p:sldId id="281" r:id="rId10"/>
    <p:sldId id="282" r:id="rId11"/>
    <p:sldId id="283" r:id="rId12"/>
    <p:sldId id="284" r:id="rId13"/>
    <p:sldId id="285" r:id="rId14"/>
    <p:sldId id="286"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6" autoAdjust="0"/>
    <p:restoredTop sz="94660"/>
  </p:normalViewPr>
  <p:slideViewPr>
    <p:cSldViewPr snapToGrid="0">
      <p:cViewPr varScale="1">
        <p:scale>
          <a:sx n="78" d="100"/>
          <a:sy n="78" d="100"/>
        </p:scale>
        <p:origin x="-108" y="-4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1B6B33-4784-438C-B784-F66CACD67C34}"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EC5691-3B51-4867-A6EB-B1CAD05E1D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286D3C-BAD2-41D0-B83F-1D1F8BAC1ECE}"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42E26D-24D4-47FC-9EFA-BB157F51B9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286D3C-BAD2-41D0-B83F-1D1F8BAC1ECE}"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42E26D-24D4-47FC-9EFA-BB157F51B9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124200" y="6356350"/>
            <a:ext cx="5638800" cy="365125"/>
          </a:xfrm>
          <a:prstGeom prst="rect">
            <a:avLst/>
          </a:prstGeom>
        </p:spPr>
        <p:txBody>
          <a:bodyPr vert="horz" lIns="91440" tIns="45720" rIns="91440" bIns="45720" rtlCol="0" anchor="ctr"/>
          <a:lstStyle>
            <a:lvl1pPr algn="ctr">
              <a:defRPr sz="1400" i="1">
                <a:solidFill>
                  <a:schemeClr val="tx2">
                    <a:lumMod val="75000"/>
                  </a:schemeClr>
                </a:solidFill>
              </a:defRPr>
            </a:lvl1pPr>
          </a:lstStyle>
          <a:p>
            <a:pPr algn="r"/>
            <a:r>
              <a:rPr lang="en-US" smtClean="0"/>
              <a:t>How to Use Your PSN Account Management Center (AMC)</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286D3C-BAD2-41D0-B83F-1D1F8BAC1ECE}"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42E26D-24D4-47FC-9EFA-BB157F51B9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8286D3C-BAD2-41D0-B83F-1D1F8BAC1ECE}"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042E26D-24D4-47FC-9EFA-BB157F51B9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8286D3C-BAD2-41D0-B83F-1D1F8BAC1ECE}"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042E26D-24D4-47FC-9EFA-BB157F51B9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8286D3C-BAD2-41D0-B83F-1D1F8BAC1ECE}"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042E26D-24D4-47FC-9EFA-BB157F51B9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8286D3C-BAD2-41D0-B83F-1D1F8BAC1ECE}"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042E26D-24D4-47FC-9EFA-BB157F51B9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8286D3C-BAD2-41D0-B83F-1D1F8BAC1ECE}"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042E26D-24D4-47FC-9EFA-BB157F51B9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8286D3C-BAD2-41D0-B83F-1D1F8BAC1ECE}"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042E26D-24D4-47FC-9EFA-BB157F51B9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5638800" cy="365125"/>
          </a:xfrm>
          <a:prstGeom prst="rect">
            <a:avLst/>
          </a:prstGeom>
        </p:spPr>
        <p:txBody>
          <a:bodyPr vert="horz" lIns="91440" tIns="45720" rIns="91440" bIns="45720" rtlCol="0" anchor="ctr"/>
          <a:lstStyle>
            <a:lvl1pPr algn="ctr">
              <a:defRPr sz="1400" i="1">
                <a:solidFill>
                  <a:schemeClr val="tx2">
                    <a:lumMod val="75000"/>
                  </a:schemeClr>
                </a:solidFill>
              </a:defRPr>
            </a:lvl1pPr>
          </a:lstStyle>
          <a:p>
            <a:pPr algn="r"/>
            <a:r>
              <a:rPr lang="en-US" smtClean="0"/>
              <a:t>How to Use Your PSN Account Management Center (AMC)</a:t>
            </a:r>
            <a:endParaRPr lang="en-US" dirty="0"/>
          </a:p>
        </p:txBody>
      </p:sp>
      <p:pic>
        <p:nvPicPr>
          <p:cNvPr id="7" name="Picture 6" descr="PSNlogo.png"/>
          <p:cNvPicPr>
            <a:picLocks noChangeAspect="1"/>
          </p:cNvPicPr>
          <p:nvPr/>
        </p:nvPicPr>
        <p:blipFill>
          <a:blip r:embed="rId13" cstate="print"/>
          <a:stretch>
            <a:fillRect/>
          </a:stretch>
        </p:blipFill>
        <p:spPr>
          <a:xfrm>
            <a:off x="381000" y="6175869"/>
            <a:ext cx="1485900" cy="6059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t City Background iStock_000048607634.jpg"/>
          <p:cNvPicPr>
            <a:picLocks noChangeAspect="1"/>
          </p:cNvPicPr>
          <p:nvPr/>
        </p:nvPicPr>
        <p:blipFill>
          <a:blip r:embed="rId2" cstate="print"/>
          <a:stretch>
            <a:fillRect/>
          </a:stretch>
        </p:blipFill>
        <p:spPr>
          <a:xfrm flipH="1">
            <a:off x="-152401" y="-133351"/>
            <a:ext cx="4846320" cy="7273636"/>
          </a:xfrm>
          <a:prstGeom prst="rect">
            <a:avLst/>
          </a:prstGeom>
          <a:noFill/>
          <a:ln>
            <a:noFill/>
          </a:ln>
        </p:spPr>
      </p:pic>
      <p:sp>
        <p:nvSpPr>
          <p:cNvPr id="2" name="Title 1"/>
          <p:cNvSpPr>
            <a:spLocks noGrp="1"/>
          </p:cNvSpPr>
          <p:nvPr>
            <p:ph type="ctrTitle"/>
          </p:nvPr>
        </p:nvSpPr>
        <p:spPr>
          <a:xfrm>
            <a:off x="4695824" y="381000"/>
            <a:ext cx="3686175" cy="2609850"/>
          </a:xfrm>
        </p:spPr>
        <p:txBody>
          <a:bodyPr>
            <a:normAutofit/>
          </a:bodyPr>
          <a:lstStyle/>
          <a:p>
            <a:pPr algn="l"/>
            <a:r>
              <a:rPr lang="en-US" dirty="0" smtClean="0"/>
              <a:t>How to Do </a:t>
            </a:r>
            <a:br>
              <a:rPr lang="en-US" dirty="0" smtClean="0"/>
            </a:br>
            <a:r>
              <a:rPr lang="en-US" dirty="0" smtClean="0"/>
              <a:t>Month-end </a:t>
            </a:r>
            <a:br>
              <a:rPr lang="en-US" dirty="0" smtClean="0"/>
            </a:br>
            <a:r>
              <a:rPr lang="en-US" dirty="0" smtClean="0"/>
              <a:t>Reconciliation</a:t>
            </a:r>
            <a:endParaRPr lang="en-US" dirty="0"/>
          </a:p>
        </p:txBody>
      </p:sp>
      <p:pic>
        <p:nvPicPr>
          <p:cNvPr id="6" name="Picture 5" descr="PSNlogo.png"/>
          <p:cNvPicPr>
            <a:picLocks noChangeAspect="1"/>
          </p:cNvPicPr>
          <p:nvPr/>
        </p:nvPicPr>
        <p:blipFill>
          <a:blip r:embed="rId3" cstate="print"/>
          <a:stretch>
            <a:fillRect/>
          </a:stretch>
        </p:blipFill>
        <p:spPr>
          <a:xfrm>
            <a:off x="6858000" y="5791200"/>
            <a:ext cx="2019300" cy="823444"/>
          </a:xfrm>
          <a:prstGeom prst="rect">
            <a:avLst/>
          </a:prstGeom>
        </p:spPr>
      </p:pic>
      <p:sp>
        <p:nvSpPr>
          <p:cNvPr id="7" name="TextBox 6"/>
          <p:cNvSpPr txBox="1"/>
          <p:nvPr/>
        </p:nvSpPr>
        <p:spPr>
          <a:xfrm>
            <a:off x="419732" y="4324975"/>
            <a:ext cx="8544387"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000" dirty="0" smtClean="0"/>
              <a:t>Use the arrows on your keypad to  move forward (→) or go back (←) to a slide.  </a:t>
            </a:r>
          </a:p>
          <a:p>
            <a:r>
              <a:rPr lang="en-US" sz="2000" dirty="0" smtClean="0"/>
              <a:t>A next arrow will appear when the slide is complete and you can advance at any time to the next slide. </a:t>
            </a:r>
            <a:endParaRPr lang="en-US" sz="2000" dirty="0"/>
          </a:p>
        </p:txBody>
      </p:sp>
      <p:sp>
        <p:nvSpPr>
          <p:cNvPr id="9" name="Right Arrow 8"/>
          <p:cNvSpPr/>
          <p:nvPr/>
        </p:nvSpPr>
        <p:spPr>
          <a:xfrm>
            <a:off x="7510013" y="5029525"/>
            <a:ext cx="929390" cy="6520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1500"/>
                            </p:stCondLst>
                            <p:childTnLst>
                              <p:par>
                                <p:cTn id="8" presetID="39" presetClass="entr" presetSubtype="0" accel="100000" fill="hold" grpId="0" nodeType="afterEffect">
                                  <p:stCondLst>
                                    <p:cond delay="50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1"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2"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report: Rejected/declined</a:t>
            </a:r>
            <a:endParaRPr lang="en-US" dirty="0"/>
          </a:p>
        </p:txBody>
      </p:sp>
      <p:pic>
        <p:nvPicPr>
          <p:cNvPr id="5122" name="Picture 2"/>
          <p:cNvPicPr>
            <a:picLocks noChangeAspect="1" noChangeArrowheads="1"/>
          </p:cNvPicPr>
          <p:nvPr/>
        </p:nvPicPr>
        <p:blipFill>
          <a:blip r:embed="rId2" cstate="print"/>
          <a:srcRect b="33651"/>
          <a:stretch>
            <a:fillRect/>
          </a:stretch>
        </p:blipFill>
        <p:spPr bwMode="auto">
          <a:xfrm>
            <a:off x="808523" y="1219424"/>
            <a:ext cx="7219218" cy="3547648"/>
          </a:xfrm>
          <a:prstGeom prst="rect">
            <a:avLst/>
          </a:prstGeom>
          <a:ln>
            <a:noFill/>
          </a:ln>
          <a:effectLst>
            <a:outerShdw blurRad="292100" dist="139700" dir="2700000" algn="tl" rotWithShape="0">
              <a:srgbClr val="333333">
                <a:alpha val="65000"/>
              </a:srgbClr>
            </a:outerShdw>
          </a:effectLst>
        </p:spPr>
      </p:pic>
      <p:sp>
        <p:nvSpPr>
          <p:cNvPr id="5" name="Up Arrow 4"/>
          <p:cNvSpPr/>
          <p:nvPr/>
        </p:nvSpPr>
        <p:spPr>
          <a:xfrm>
            <a:off x="427376" y="2658497"/>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Customer/</a:t>
            </a:r>
            <a:br>
              <a:rPr lang="en-US" sz="1200" dirty="0" smtClean="0"/>
            </a:br>
            <a:r>
              <a:rPr lang="en-US" sz="1200" dirty="0" smtClean="0"/>
              <a:t>resident name</a:t>
            </a:r>
            <a:endParaRPr lang="en-US" sz="1200" dirty="0"/>
          </a:p>
        </p:txBody>
      </p:sp>
      <p:sp>
        <p:nvSpPr>
          <p:cNvPr id="6" name="Up Arrow 5"/>
          <p:cNvSpPr/>
          <p:nvPr/>
        </p:nvSpPr>
        <p:spPr>
          <a:xfrm>
            <a:off x="1530094" y="2658497"/>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Specific reason </a:t>
            </a:r>
            <a:endParaRPr lang="en-US" sz="1200" dirty="0"/>
          </a:p>
        </p:txBody>
      </p:sp>
      <p:sp>
        <p:nvSpPr>
          <p:cNvPr id="7" name="Up Arrow 6"/>
          <p:cNvSpPr/>
          <p:nvPr/>
        </p:nvSpPr>
        <p:spPr>
          <a:xfrm>
            <a:off x="2498429" y="2658497"/>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Whether it was rejected or declined</a:t>
            </a:r>
            <a:endParaRPr lang="en-US" sz="1200" dirty="0"/>
          </a:p>
        </p:txBody>
      </p:sp>
      <p:sp>
        <p:nvSpPr>
          <p:cNvPr id="8" name="Up Arrow 7"/>
          <p:cNvSpPr/>
          <p:nvPr/>
        </p:nvSpPr>
        <p:spPr>
          <a:xfrm>
            <a:off x="3007605" y="2658497"/>
            <a:ext cx="1976377"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Declined date</a:t>
            </a:r>
            <a:endParaRPr lang="en-US" sz="1200" dirty="0"/>
          </a:p>
        </p:txBody>
      </p:sp>
      <p:sp>
        <p:nvSpPr>
          <p:cNvPr id="9" name="Up Arrow 8"/>
          <p:cNvSpPr/>
          <p:nvPr/>
        </p:nvSpPr>
        <p:spPr>
          <a:xfrm>
            <a:off x="3775378" y="2658497"/>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Date payment was made</a:t>
            </a:r>
            <a:endParaRPr lang="en-US" sz="1200" dirty="0"/>
          </a:p>
        </p:txBody>
      </p:sp>
      <p:sp>
        <p:nvSpPr>
          <p:cNvPr id="10" name="Up Arrow 9"/>
          <p:cNvSpPr/>
          <p:nvPr/>
        </p:nvSpPr>
        <p:spPr>
          <a:xfrm>
            <a:off x="4541864" y="2658497"/>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Amount of payment</a:t>
            </a:r>
            <a:endParaRPr lang="en-US" sz="1200" dirty="0"/>
          </a:p>
        </p:txBody>
      </p:sp>
      <p:sp>
        <p:nvSpPr>
          <p:cNvPr id="31" name="TextBox 30"/>
          <p:cNvSpPr txBox="1"/>
          <p:nvPr/>
        </p:nvSpPr>
        <p:spPr>
          <a:xfrm>
            <a:off x="689547" y="4886794"/>
            <a:ext cx="7918005" cy="1200329"/>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smtClean="0">
                <a:solidFill>
                  <a:schemeClr val="tx1"/>
                </a:solidFill>
              </a:rPr>
              <a:t>Rejected</a:t>
            </a:r>
            <a:r>
              <a:rPr lang="en-US" dirty="0" smtClean="0">
                <a:solidFill>
                  <a:schemeClr val="tx1"/>
                </a:solidFill>
              </a:rPr>
              <a:t> = Generally means the account doesn’t exist</a:t>
            </a:r>
          </a:p>
          <a:p>
            <a:r>
              <a:rPr lang="en-US" b="1" dirty="0" smtClean="0">
                <a:solidFill>
                  <a:schemeClr val="tx1"/>
                </a:solidFill>
              </a:rPr>
              <a:t>Declined</a:t>
            </a:r>
            <a:r>
              <a:rPr lang="en-US" dirty="0" smtClean="0">
                <a:solidFill>
                  <a:schemeClr val="tx1"/>
                </a:solidFill>
              </a:rPr>
              <a:t> = Generally means insufficient funds</a:t>
            </a:r>
          </a:p>
          <a:p>
            <a:r>
              <a:rPr lang="en-US" dirty="0" smtClean="0">
                <a:solidFill>
                  <a:schemeClr val="tx1"/>
                </a:solidFill>
              </a:rPr>
              <a:t>If the item is in red, indicates the funds were deposited into your account and </a:t>
            </a:r>
            <a:r>
              <a:rPr lang="en-US" dirty="0" smtClean="0">
                <a:solidFill>
                  <a:schemeClr val="tx1"/>
                </a:solidFill>
              </a:rPr>
              <a:t>PSN has </a:t>
            </a:r>
            <a:r>
              <a:rPr lang="en-US" dirty="0" smtClean="0">
                <a:solidFill>
                  <a:schemeClr val="tx1"/>
                </a:solidFill>
              </a:rPr>
              <a:t>issued a chargeback to withdraw the funds. </a:t>
            </a:r>
            <a:endParaRPr lang="en-US" dirty="0">
              <a:solidFill>
                <a:schemeClr val="tx1"/>
              </a:solidFill>
            </a:endParaRPr>
          </a:p>
        </p:txBody>
      </p:sp>
      <p:sp>
        <p:nvSpPr>
          <p:cNvPr id="28" name="Right Arrow 27"/>
          <p:cNvSpPr/>
          <p:nvPr/>
        </p:nvSpPr>
        <p:spPr>
          <a:xfrm>
            <a:off x="7644982" y="5966088"/>
            <a:ext cx="929390" cy="6520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NEXT</a:t>
            </a:r>
            <a:endParaRPr lang="en-US" dirty="0"/>
          </a:p>
        </p:txBody>
      </p:sp>
      <p:sp>
        <p:nvSpPr>
          <p:cNvPr id="11" name="Up Arrow 10"/>
          <p:cNvSpPr/>
          <p:nvPr/>
        </p:nvSpPr>
        <p:spPr>
          <a:xfrm>
            <a:off x="5031159" y="2658497"/>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Method of payment</a:t>
            </a:r>
            <a:endParaRPr lang="en-US" sz="1200" dirty="0"/>
          </a:p>
        </p:txBody>
      </p:sp>
      <p:sp>
        <p:nvSpPr>
          <p:cNvPr id="26" name="Up Arrow 25"/>
          <p:cNvSpPr/>
          <p:nvPr/>
        </p:nvSpPr>
        <p:spPr>
          <a:xfrm>
            <a:off x="5019945" y="2638919"/>
            <a:ext cx="3123040" cy="1116858"/>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Date, if PSN deposited funds to you. If so, the funds will be withdrawn</a:t>
            </a:r>
            <a:endParaRPr lang="en-US" sz="1200" dirty="0"/>
          </a:p>
        </p:txBody>
      </p:sp>
      <p:sp>
        <p:nvSpPr>
          <p:cNvPr id="27" name="Up Arrow 26"/>
          <p:cNvSpPr/>
          <p:nvPr/>
        </p:nvSpPr>
        <p:spPr>
          <a:xfrm>
            <a:off x="5648086" y="2658497"/>
            <a:ext cx="3201316"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Deposit amount; amount that was/will be withdrawn from your account</a:t>
            </a:r>
            <a:endParaRPr lang="en-US" sz="1200" dirty="0"/>
          </a:p>
        </p:txBody>
      </p:sp>
      <p:sp>
        <p:nvSpPr>
          <p:cNvPr id="16" name="TextBox 15"/>
          <p:cNvSpPr txBox="1"/>
          <p:nvPr/>
        </p:nvSpPr>
        <p:spPr>
          <a:xfrm>
            <a:off x="219456" y="4901184"/>
            <a:ext cx="461665" cy="1133856"/>
          </a:xfrm>
          <a:prstGeom prst="rect">
            <a:avLst/>
          </a:prstGeom>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spc="600" dirty="0" smtClean="0"/>
              <a:t>TERMS</a:t>
            </a:r>
            <a:endParaRPr lang="en-US" spc="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1500"/>
                            </p:stCondLst>
                            <p:childTnLst>
                              <p:par>
                                <p:cTn id="9" presetID="9" presetClass="entr" presetSubtype="0"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3500"/>
                            </p:stCondLst>
                            <p:childTnLst>
                              <p:par>
                                <p:cTn id="13" presetID="9" presetClass="entr" presetSubtype="0" fill="hold" grpId="0" nodeType="after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5500"/>
                            </p:stCondLst>
                            <p:childTnLst>
                              <p:par>
                                <p:cTn id="17" presetID="9" presetClass="entr" presetSubtype="0" fill="hold" grpId="0" nodeType="after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par>
                          <p:cTn id="20" fill="hold">
                            <p:stCondLst>
                              <p:cond delay="7500"/>
                            </p:stCondLst>
                            <p:childTnLst>
                              <p:par>
                                <p:cTn id="21" presetID="9" presetClass="entr" presetSubtype="0" fill="hold" grpId="0" nodeType="afterEffect">
                                  <p:stCondLst>
                                    <p:cond delay="150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par>
                          <p:cTn id="24" fill="hold">
                            <p:stCondLst>
                              <p:cond delay="9500"/>
                            </p:stCondLst>
                            <p:childTnLst>
                              <p:par>
                                <p:cTn id="25" presetID="9" presetClass="entr" presetSubtype="0" fill="hold" grpId="0" nodeType="afterEffect">
                                  <p:stCondLst>
                                    <p:cond delay="150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par>
                          <p:cTn id="28" fill="hold">
                            <p:stCondLst>
                              <p:cond delay="11500"/>
                            </p:stCondLst>
                            <p:childTnLst>
                              <p:par>
                                <p:cTn id="29" presetID="9" presetClass="entr" presetSubtype="0" fill="hold" grpId="0" nodeType="afterEffect">
                                  <p:stCondLst>
                                    <p:cond delay="150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par>
                          <p:cTn id="32" fill="hold">
                            <p:stCondLst>
                              <p:cond delay="13500"/>
                            </p:stCondLst>
                            <p:childTnLst>
                              <p:par>
                                <p:cTn id="33" presetID="9" presetClass="entr" presetSubtype="0" fill="hold" grpId="0" nodeType="afterEffect">
                                  <p:stCondLst>
                                    <p:cond delay="1500"/>
                                  </p:stCondLst>
                                  <p:childTnLst>
                                    <p:set>
                                      <p:cBhvr>
                                        <p:cTn id="34" dur="1" fill="hold">
                                          <p:stCondLst>
                                            <p:cond delay="0"/>
                                          </p:stCondLst>
                                        </p:cTn>
                                        <p:tgtEl>
                                          <p:spTgt spid="26"/>
                                        </p:tgtEl>
                                        <p:attrNameLst>
                                          <p:attrName>style.visibility</p:attrName>
                                        </p:attrNameLst>
                                      </p:cBhvr>
                                      <p:to>
                                        <p:strVal val="visible"/>
                                      </p:to>
                                    </p:set>
                                    <p:animEffect transition="in" filter="dissolve">
                                      <p:cBhvr>
                                        <p:cTn id="35" dur="500"/>
                                        <p:tgtEl>
                                          <p:spTgt spid="26"/>
                                        </p:tgtEl>
                                      </p:cBhvr>
                                    </p:animEffect>
                                  </p:childTnLst>
                                </p:cTn>
                              </p:par>
                            </p:childTnLst>
                          </p:cTn>
                        </p:par>
                        <p:par>
                          <p:cTn id="36" fill="hold">
                            <p:stCondLst>
                              <p:cond delay="15500"/>
                            </p:stCondLst>
                            <p:childTnLst>
                              <p:par>
                                <p:cTn id="37" presetID="9" presetClass="entr" presetSubtype="0" fill="hold" grpId="0" nodeType="afterEffect">
                                  <p:stCondLst>
                                    <p:cond delay="350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childTnLst>
                          </p:cTn>
                        </p:par>
                        <p:par>
                          <p:cTn id="40" fill="hold">
                            <p:stCondLst>
                              <p:cond delay="19500"/>
                            </p:stCondLst>
                            <p:childTnLst>
                              <p:par>
                                <p:cTn id="41" presetID="39" presetClass="entr" presetSubtype="0" accel="100000" fill="hold" grpId="0" nodeType="afterEffect">
                                  <p:stCondLst>
                                    <p:cond delay="100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8" grpId="0" animBg="1"/>
      <p:bldP spid="11"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28304" cy="1143000"/>
          </a:xfrm>
        </p:spPr>
        <p:txBody>
          <a:bodyPr>
            <a:normAutofit/>
          </a:bodyPr>
          <a:lstStyle/>
          <a:p>
            <a:r>
              <a:rPr lang="en-US" dirty="0" smtClean="0"/>
              <a:t>The report: </a:t>
            </a:r>
            <a:r>
              <a:rPr lang="en-US" dirty="0" err="1" smtClean="0"/>
              <a:t>Chargebacks</a:t>
            </a:r>
            <a:r>
              <a:rPr lang="en-US" dirty="0" smtClean="0"/>
              <a:t> &amp; Refunds</a:t>
            </a:r>
            <a:endParaRPr lang="en-US" dirty="0"/>
          </a:p>
        </p:txBody>
      </p:sp>
      <p:pic>
        <p:nvPicPr>
          <p:cNvPr id="6146" name="Picture 2"/>
          <p:cNvPicPr>
            <a:picLocks noChangeAspect="1" noChangeArrowheads="1"/>
          </p:cNvPicPr>
          <p:nvPr/>
        </p:nvPicPr>
        <p:blipFill>
          <a:blip r:embed="rId2" cstate="print"/>
          <a:stretch>
            <a:fillRect/>
          </a:stretch>
        </p:blipFill>
        <p:spPr bwMode="auto">
          <a:xfrm>
            <a:off x="1003975" y="1182624"/>
            <a:ext cx="6755599" cy="3302107"/>
          </a:xfrm>
          <a:prstGeom prst="rect">
            <a:avLst/>
          </a:prstGeom>
          <a:ln>
            <a:noFill/>
          </a:ln>
          <a:effectLst>
            <a:outerShdw blurRad="292100" dist="139700" dir="2700000" algn="tl" rotWithShape="0">
              <a:srgbClr val="333333">
                <a:alpha val="65000"/>
              </a:srgbClr>
            </a:outerShdw>
          </a:effectLst>
        </p:spPr>
      </p:pic>
      <p:sp>
        <p:nvSpPr>
          <p:cNvPr id="5" name="Up Arrow 4"/>
          <p:cNvSpPr/>
          <p:nvPr/>
        </p:nvSpPr>
        <p:spPr>
          <a:xfrm>
            <a:off x="571751" y="231968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Customer/</a:t>
            </a:r>
            <a:br>
              <a:rPr lang="en-US" sz="1200" dirty="0" smtClean="0"/>
            </a:br>
            <a:r>
              <a:rPr lang="en-US" sz="1200" dirty="0" smtClean="0"/>
              <a:t>resident name</a:t>
            </a:r>
            <a:endParaRPr lang="en-US" sz="1200" dirty="0"/>
          </a:p>
        </p:txBody>
      </p:sp>
      <p:sp>
        <p:nvSpPr>
          <p:cNvPr id="6" name="Up Arrow 5"/>
          <p:cNvSpPr/>
          <p:nvPr/>
        </p:nvSpPr>
        <p:spPr>
          <a:xfrm>
            <a:off x="2097969" y="231968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Reason for dispute</a:t>
            </a:r>
            <a:endParaRPr lang="en-US" sz="1200" dirty="0"/>
          </a:p>
        </p:txBody>
      </p:sp>
      <p:sp>
        <p:nvSpPr>
          <p:cNvPr id="7" name="Up Arrow 6"/>
          <p:cNvSpPr/>
          <p:nvPr/>
        </p:nvSpPr>
        <p:spPr>
          <a:xfrm>
            <a:off x="3306445" y="2319688"/>
            <a:ext cx="1976377"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Payment date</a:t>
            </a:r>
            <a:endParaRPr lang="en-US" sz="1200" dirty="0"/>
          </a:p>
        </p:txBody>
      </p:sp>
      <p:sp>
        <p:nvSpPr>
          <p:cNvPr id="8" name="Up Arrow 7"/>
          <p:cNvSpPr/>
          <p:nvPr/>
        </p:nvSpPr>
        <p:spPr>
          <a:xfrm>
            <a:off x="4044398" y="231968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Payment amount</a:t>
            </a:r>
            <a:endParaRPr lang="en-US" sz="1200" dirty="0"/>
          </a:p>
        </p:txBody>
      </p:sp>
      <p:sp>
        <p:nvSpPr>
          <p:cNvPr id="9" name="Up Arrow 8"/>
          <p:cNvSpPr/>
          <p:nvPr/>
        </p:nvSpPr>
        <p:spPr>
          <a:xfrm>
            <a:off x="4794004" y="231968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Payment Method</a:t>
            </a:r>
            <a:endParaRPr lang="en-US" sz="1200" dirty="0"/>
          </a:p>
        </p:txBody>
      </p:sp>
      <p:sp>
        <p:nvSpPr>
          <p:cNvPr id="10" name="Up Arrow 9"/>
          <p:cNvSpPr/>
          <p:nvPr/>
        </p:nvSpPr>
        <p:spPr>
          <a:xfrm>
            <a:off x="5333155" y="231968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Date of  Dispute</a:t>
            </a:r>
            <a:endParaRPr lang="en-US" sz="1200" dirty="0"/>
          </a:p>
        </p:txBody>
      </p:sp>
      <p:sp>
        <p:nvSpPr>
          <p:cNvPr id="11" name="Up Arrow 10"/>
          <p:cNvSpPr/>
          <p:nvPr/>
        </p:nvSpPr>
        <p:spPr>
          <a:xfrm>
            <a:off x="6085155" y="231968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Disputed amount</a:t>
            </a:r>
            <a:endParaRPr lang="en-US" sz="1200" dirty="0"/>
          </a:p>
        </p:txBody>
      </p:sp>
      <p:sp>
        <p:nvSpPr>
          <p:cNvPr id="13" name="Right Arrow 12"/>
          <p:cNvSpPr/>
          <p:nvPr/>
        </p:nvSpPr>
        <p:spPr>
          <a:xfrm>
            <a:off x="7644982" y="5966088"/>
            <a:ext cx="929390" cy="6520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NEXT</a:t>
            </a:r>
            <a:endParaRPr lang="en-US" dirty="0"/>
          </a:p>
        </p:txBody>
      </p:sp>
      <p:sp>
        <p:nvSpPr>
          <p:cNvPr id="14" name="TextBox 13"/>
          <p:cNvSpPr txBox="1"/>
          <p:nvPr/>
        </p:nvSpPr>
        <p:spPr>
          <a:xfrm>
            <a:off x="658368" y="4486656"/>
            <a:ext cx="7827264" cy="1754326"/>
          </a:xfrm>
          <a:prstGeom prst="rect">
            <a:avLst/>
          </a:prstGeom>
          <a:noFill/>
        </p:spPr>
        <p:txBody>
          <a:bodyPr wrap="square" rtlCol="0">
            <a:spAutoFit/>
          </a:bodyPr>
          <a:lstStyle/>
          <a:p>
            <a:r>
              <a:rPr lang="en-US" b="1" dirty="0" smtClean="0"/>
              <a:t>Chargeback</a:t>
            </a:r>
            <a:r>
              <a:rPr lang="en-US" dirty="0" smtClean="0"/>
              <a:t> = Funds withdrawn from your bank because an ACH (check/savings) payment was rejected by the bank. Since PSN had already deposited the funds in your bank, we are withdrawing them. </a:t>
            </a:r>
          </a:p>
          <a:p>
            <a:r>
              <a:rPr lang="en-US" b="1" dirty="0" smtClean="0"/>
              <a:t>Refunds</a:t>
            </a:r>
            <a:r>
              <a:rPr lang="en-US" dirty="0" smtClean="0"/>
              <a:t> = Funds that you are giving back to your customers (e.g., a customer overpaid, paid two times—electronically &amp; paper check). PSN withdraws from your fund and “gives back” to your customer electronically.</a:t>
            </a:r>
            <a:endParaRPr lang="en-US" dirty="0"/>
          </a:p>
        </p:txBody>
      </p:sp>
      <p:sp>
        <p:nvSpPr>
          <p:cNvPr id="15" name="TextBox 14"/>
          <p:cNvSpPr txBox="1"/>
          <p:nvPr/>
        </p:nvSpPr>
        <p:spPr>
          <a:xfrm>
            <a:off x="219456" y="4608576"/>
            <a:ext cx="461665" cy="1524000"/>
          </a:xfrm>
          <a:prstGeom prst="rect">
            <a:avLst/>
          </a:prstGeom>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spc="600" dirty="0" smtClean="0"/>
              <a:t>TERMS</a:t>
            </a:r>
            <a:endParaRPr lang="en-US" spc="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1500"/>
                            </p:stCondLst>
                            <p:childTnLst>
                              <p:par>
                                <p:cTn id="9" presetID="9" presetClass="entr" presetSubtype="0"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3500"/>
                            </p:stCondLst>
                            <p:childTnLst>
                              <p:par>
                                <p:cTn id="13" presetID="9" presetClass="entr" presetSubtype="0" fill="hold" grpId="0" nodeType="after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5500"/>
                            </p:stCondLst>
                            <p:childTnLst>
                              <p:par>
                                <p:cTn id="17" presetID="9" presetClass="entr" presetSubtype="0" fill="hold" grpId="0" nodeType="after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par>
                          <p:cTn id="20" fill="hold">
                            <p:stCondLst>
                              <p:cond delay="7500"/>
                            </p:stCondLst>
                            <p:childTnLst>
                              <p:par>
                                <p:cTn id="21" presetID="9" presetClass="entr" presetSubtype="0" fill="hold" grpId="0" nodeType="afterEffect">
                                  <p:stCondLst>
                                    <p:cond delay="150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par>
                          <p:cTn id="24" fill="hold">
                            <p:stCondLst>
                              <p:cond delay="9500"/>
                            </p:stCondLst>
                            <p:childTnLst>
                              <p:par>
                                <p:cTn id="25" presetID="9" presetClass="entr" presetSubtype="0" fill="hold" grpId="0" nodeType="afterEffect">
                                  <p:stCondLst>
                                    <p:cond delay="150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par>
                          <p:cTn id="28" fill="hold">
                            <p:stCondLst>
                              <p:cond delay="11500"/>
                            </p:stCondLst>
                            <p:childTnLst>
                              <p:par>
                                <p:cTn id="29" presetID="9" presetClass="entr" presetSubtype="0" fill="hold" grpId="0" nodeType="afterEffect">
                                  <p:stCondLst>
                                    <p:cond delay="150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par>
                          <p:cTn id="32" fill="hold">
                            <p:stCondLst>
                              <p:cond delay="13500"/>
                            </p:stCondLst>
                            <p:childTnLst>
                              <p:par>
                                <p:cTn id="33" presetID="39" presetClass="entr" presetSubtype="0" accel="100000" fill="hold" grpId="0" nodeType="afterEffect">
                                  <p:stCondLst>
                                    <p:cond delay="10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report: Software downloads</a:t>
            </a:r>
            <a:endParaRPr lang="en-US" dirty="0"/>
          </a:p>
        </p:txBody>
      </p:sp>
      <p:pic>
        <p:nvPicPr>
          <p:cNvPr id="7170" name="Picture 2"/>
          <p:cNvPicPr>
            <a:picLocks noChangeAspect="1" noChangeArrowheads="1"/>
          </p:cNvPicPr>
          <p:nvPr/>
        </p:nvPicPr>
        <p:blipFill>
          <a:blip r:embed="rId2" cstate="print"/>
          <a:stretch>
            <a:fillRect/>
          </a:stretch>
        </p:blipFill>
        <p:spPr bwMode="auto">
          <a:xfrm>
            <a:off x="1106906" y="1389803"/>
            <a:ext cx="6870634" cy="437284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916062" y="4691362"/>
            <a:ext cx="5755907"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smtClean="0">
                <a:solidFill>
                  <a:schemeClr val="tx1"/>
                </a:solidFill>
              </a:rPr>
              <a:t>This report displays daily payment activity that was posted to your software, if applicable. NOTE: The Total Amount column will include convenience fees if your customers are paying check/savings fees. </a:t>
            </a:r>
            <a:endParaRPr lang="en-US" dirty="0">
              <a:solidFill>
                <a:schemeClr val="tx1"/>
              </a:solidFill>
            </a:endParaRPr>
          </a:p>
        </p:txBody>
      </p:sp>
      <p:sp>
        <p:nvSpPr>
          <p:cNvPr id="6" name="Up Arrow 5"/>
          <p:cNvSpPr/>
          <p:nvPr/>
        </p:nvSpPr>
        <p:spPr>
          <a:xfrm>
            <a:off x="1396201" y="2414224"/>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Date</a:t>
            </a:r>
            <a:endParaRPr lang="en-US" sz="1200" dirty="0"/>
          </a:p>
        </p:txBody>
      </p:sp>
      <p:sp>
        <p:nvSpPr>
          <p:cNvPr id="7" name="Up Arrow 6"/>
          <p:cNvSpPr/>
          <p:nvPr/>
        </p:nvSpPr>
        <p:spPr>
          <a:xfrm>
            <a:off x="2397769" y="2414224"/>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Methods of Payments</a:t>
            </a:r>
            <a:endParaRPr lang="en-US" sz="1200" dirty="0"/>
          </a:p>
        </p:txBody>
      </p:sp>
      <p:sp>
        <p:nvSpPr>
          <p:cNvPr id="8" name="Up Arrow 7"/>
          <p:cNvSpPr/>
          <p:nvPr/>
        </p:nvSpPr>
        <p:spPr>
          <a:xfrm>
            <a:off x="3156545" y="2414224"/>
            <a:ext cx="1976377"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Number of Transactions</a:t>
            </a:r>
            <a:endParaRPr lang="en-US" sz="1200" dirty="0"/>
          </a:p>
        </p:txBody>
      </p:sp>
      <p:sp>
        <p:nvSpPr>
          <p:cNvPr id="9" name="Up Arrow 8"/>
          <p:cNvSpPr/>
          <p:nvPr/>
        </p:nvSpPr>
        <p:spPr>
          <a:xfrm>
            <a:off x="3969448" y="2414224"/>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Payment Amounts</a:t>
            </a:r>
            <a:endParaRPr lang="en-US" sz="1200" dirty="0"/>
          </a:p>
        </p:txBody>
      </p:sp>
      <p:sp>
        <p:nvSpPr>
          <p:cNvPr id="10" name="Up Arrow 9"/>
          <p:cNvSpPr/>
          <p:nvPr/>
        </p:nvSpPr>
        <p:spPr>
          <a:xfrm>
            <a:off x="4853964" y="2414224"/>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Total Amounts</a:t>
            </a:r>
            <a:endParaRPr lang="en-US" sz="1200" dirty="0"/>
          </a:p>
        </p:txBody>
      </p:sp>
      <p:sp>
        <p:nvSpPr>
          <p:cNvPr id="11" name="Up Arrow 10"/>
          <p:cNvSpPr/>
          <p:nvPr/>
        </p:nvSpPr>
        <p:spPr>
          <a:xfrm>
            <a:off x="5707905" y="2414224"/>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Total Fees</a:t>
            </a:r>
            <a:endParaRPr lang="en-US" sz="1200" dirty="0"/>
          </a:p>
        </p:txBody>
      </p:sp>
      <p:sp>
        <p:nvSpPr>
          <p:cNvPr id="12" name="Right Arrow 11"/>
          <p:cNvSpPr/>
          <p:nvPr/>
        </p:nvSpPr>
        <p:spPr>
          <a:xfrm>
            <a:off x="7644982" y="5966088"/>
            <a:ext cx="929390" cy="6520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1500"/>
                            </p:stCondLst>
                            <p:childTnLst>
                              <p:par>
                                <p:cTn id="9" presetID="9" presetClass="entr" presetSubtype="0"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3500"/>
                            </p:stCondLst>
                            <p:childTnLst>
                              <p:par>
                                <p:cTn id="13" presetID="9" presetClass="entr" presetSubtype="0" fill="hold" grpId="0" nodeType="after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5500"/>
                            </p:stCondLst>
                            <p:childTnLst>
                              <p:par>
                                <p:cTn id="17" presetID="9" presetClass="entr" presetSubtype="0" fill="hold" grpId="0" nodeType="after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7500"/>
                            </p:stCondLst>
                            <p:childTnLst>
                              <p:par>
                                <p:cTn id="21" presetID="9" presetClass="entr" presetSubtype="0" fill="hold" grpId="0" nodeType="after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p:stCondLst>
                              <p:cond delay="9500"/>
                            </p:stCondLst>
                            <p:childTnLst>
                              <p:par>
                                <p:cTn id="25" presetID="9" presetClass="entr" presetSubtype="0" fill="hold" grpId="0" nodeType="afterEffect">
                                  <p:stCondLst>
                                    <p:cond delay="150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par>
                          <p:cTn id="28" fill="hold">
                            <p:stCondLst>
                              <p:cond delay="11500"/>
                            </p:stCondLst>
                            <p:childTnLst>
                              <p:par>
                                <p:cTn id="29" presetID="39" presetClass="entr" presetSubtype="0" accel="100000" fill="hold" grpId="0" nodeType="afterEffect">
                                  <p:stCondLst>
                                    <p:cond delay="10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nter Park deposits_Page_14.png"/>
          <p:cNvPicPr>
            <a:picLocks noChangeAspect="1"/>
          </p:cNvPicPr>
          <p:nvPr/>
        </p:nvPicPr>
        <p:blipFill>
          <a:blip r:embed="rId2" cstate="print"/>
          <a:srcRect l="5935" r="7137" b="21796"/>
          <a:stretch>
            <a:fillRect/>
          </a:stretch>
        </p:blipFill>
        <p:spPr>
          <a:xfrm>
            <a:off x="867480" y="1286506"/>
            <a:ext cx="7409041" cy="466190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The report: Deposit exceptions</a:t>
            </a:r>
            <a:endParaRPr lang="en-US" dirty="0"/>
          </a:p>
        </p:txBody>
      </p:sp>
      <p:sp>
        <p:nvSpPr>
          <p:cNvPr id="4" name="TextBox 3"/>
          <p:cNvSpPr txBox="1"/>
          <p:nvPr/>
        </p:nvSpPr>
        <p:spPr>
          <a:xfrm>
            <a:off x="1761427" y="5482369"/>
            <a:ext cx="6782966"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smtClean="0">
                <a:solidFill>
                  <a:schemeClr val="tx1"/>
                </a:solidFill>
              </a:rPr>
              <a:t>Payments that were made at the end of the month and posted to your software but the deposit was made in the next month.</a:t>
            </a:r>
            <a:endParaRPr lang="en-US" dirty="0">
              <a:solidFill>
                <a:schemeClr val="tx1"/>
              </a:solidFill>
            </a:endParaRPr>
          </a:p>
        </p:txBody>
      </p:sp>
      <p:sp>
        <p:nvSpPr>
          <p:cNvPr id="6" name="Up Arrow 5"/>
          <p:cNvSpPr/>
          <p:nvPr/>
        </p:nvSpPr>
        <p:spPr>
          <a:xfrm>
            <a:off x="1011663" y="2771742"/>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Customer/</a:t>
            </a:r>
            <a:br>
              <a:rPr lang="en-US" sz="1200" dirty="0" smtClean="0"/>
            </a:br>
            <a:r>
              <a:rPr lang="en-US" sz="1200" dirty="0" smtClean="0"/>
              <a:t>resident name</a:t>
            </a:r>
            <a:endParaRPr lang="en-US" sz="1200" dirty="0"/>
          </a:p>
        </p:txBody>
      </p:sp>
      <p:sp>
        <p:nvSpPr>
          <p:cNvPr id="7" name="Up Arrow 6"/>
          <p:cNvSpPr/>
          <p:nvPr/>
        </p:nvSpPr>
        <p:spPr>
          <a:xfrm>
            <a:off x="1936866" y="2771742"/>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Customer Number </a:t>
            </a:r>
            <a:endParaRPr lang="en-US" sz="1200" dirty="0"/>
          </a:p>
        </p:txBody>
      </p:sp>
      <p:sp>
        <p:nvSpPr>
          <p:cNvPr id="8" name="Up Arrow 7"/>
          <p:cNvSpPr/>
          <p:nvPr/>
        </p:nvSpPr>
        <p:spPr>
          <a:xfrm>
            <a:off x="2821261" y="2771742"/>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Payment Amount</a:t>
            </a:r>
            <a:endParaRPr lang="en-US" sz="1200" dirty="0"/>
          </a:p>
        </p:txBody>
      </p:sp>
      <p:sp>
        <p:nvSpPr>
          <p:cNvPr id="9" name="Up Arrow 8"/>
          <p:cNvSpPr/>
          <p:nvPr/>
        </p:nvSpPr>
        <p:spPr>
          <a:xfrm>
            <a:off x="3444992" y="2771742"/>
            <a:ext cx="1976377"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Transaction Amount (if fees deducted)</a:t>
            </a:r>
            <a:endParaRPr lang="en-US" sz="1200" dirty="0"/>
          </a:p>
        </p:txBody>
      </p:sp>
      <p:sp>
        <p:nvSpPr>
          <p:cNvPr id="10" name="Up Arrow 9"/>
          <p:cNvSpPr/>
          <p:nvPr/>
        </p:nvSpPr>
        <p:spPr>
          <a:xfrm>
            <a:off x="4257424" y="2771742"/>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Payment Method</a:t>
            </a:r>
            <a:endParaRPr lang="en-US" sz="1200" dirty="0"/>
          </a:p>
        </p:txBody>
      </p:sp>
      <p:sp>
        <p:nvSpPr>
          <p:cNvPr id="11" name="Up Arrow 10"/>
          <p:cNvSpPr/>
          <p:nvPr/>
        </p:nvSpPr>
        <p:spPr>
          <a:xfrm>
            <a:off x="4944546" y="2771742"/>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Payment Date</a:t>
            </a:r>
            <a:endParaRPr lang="en-US" sz="1200" dirty="0"/>
          </a:p>
        </p:txBody>
      </p:sp>
      <p:sp>
        <p:nvSpPr>
          <p:cNvPr id="12" name="Up Arrow 11"/>
          <p:cNvSpPr/>
          <p:nvPr/>
        </p:nvSpPr>
        <p:spPr>
          <a:xfrm>
            <a:off x="5500113" y="2771742"/>
            <a:ext cx="2079387"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Downloaded to Software Date</a:t>
            </a:r>
            <a:endParaRPr lang="en-US" sz="1200" dirty="0"/>
          </a:p>
        </p:txBody>
      </p:sp>
      <p:sp>
        <p:nvSpPr>
          <p:cNvPr id="13" name="Up Arrow 12"/>
          <p:cNvSpPr/>
          <p:nvPr/>
        </p:nvSpPr>
        <p:spPr>
          <a:xfrm>
            <a:off x="6435956" y="2752164"/>
            <a:ext cx="1883664" cy="1116858"/>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Date of Deposit</a:t>
            </a:r>
            <a:endParaRPr lang="en-US" sz="1200" dirty="0"/>
          </a:p>
        </p:txBody>
      </p:sp>
      <p:sp>
        <p:nvSpPr>
          <p:cNvPr id="14" name="Right Arrow 13"/>
          <p:cNvSpPr/>
          <p:nvPr/>
        </p:nvSpPr>
        <p:spPr>
          <a:xfrm>
            <a:off x="7644982" y="5966088"/>
            <a:ext cx="929390" cy="6520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1500"/>
                            </p:stCondLst>
                            <p:childTnLst>
                              <p:par>
                                <p:cTn id="9" presetID="9" presetClass="entr" presetSubtype="0"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3500"/>
                            </p:stCondLst>
                            <p:childTnLst>
                              <p:par>
                                <p:cTn id="13" presetID="9" presetClass="entr" presetSubtype="0" fill="hold" grpId="0" nodeType="after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5500"/>
                            </p:stCondLst>
                            <p:childTnLst>
                              <p:par>
                                <p:cTn id="17" presetID="9" presetClass="entr" presetSubtype="0" fill="hold" grpId="0" nodeType="after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7500"/>
                            </p:stCondLst>
                            <p:childTnLst>
                              <p:par>
                                <p:cTn id="21" presetID="9" presetClass="entr" presetSubtype="0" fill="hold" grpId="0"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p:stCondLst>
                              <p:cond delay="10000"/>
                            </p:stCondLst>
                            <p:childTnLst>
                              <p:par>
                                <p:cTn id="25" presetID="9" presetClass="entr" presetSubtype="0" fill="hold" grpId="0" nodeType="afterEffect">
                                  <p:stCondLst>
                                    <p:cond delay="150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par>
                          <p:cTn id="28" fill="hold">
                            <p:stCondLst>
                              <p:cond delay="12000"/>
                            </p:stCondLst>
                            <p:childTnLst>
                              <p:par>
                                <p:cTn id="29" presetID="9" presetClass="entr" presetSubtype="0" fill="hold" grpId="0" nodeType="after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par>
                          <p:cTn id="32" fill="hold">
                            <p:stCondLst>
                              <p:cond delay="14000"/>
                            </p:stCondLst>
                            <p:childTnLst>
                              <p:par>
                                <p:cTn id="33" presetID="9" presetClass="entr" presetSubtype="0" fill="hold" grpId="0" nodeType="afterEffect">
                                  <p:stCondLst>
                                    <p:cond delay="200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par>
                          <p:cTn id="36" fill="hold">
                            <p:stCondLst>
                              <p:cond delay="16500"/>
                            </p:stCondLst>
                            <p:childTnLst>
                              <p:par>
                                <p:cTn id="37" presetID="39" presetClass="entr" presetSubtype="0" accel="100000" fill="hold" grpId="0" nodeType="afterEffect">
                                  <p:stCondLst>
                                    <p:cond delay="100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8031" r="8677" b="43514"/>
          <a:stretch>
            <a:fillRect/>
          </a:stretch>
        </p:blipFill>
        <p:spPr bwMode="auto">
          <a:xfrm>
            <a:off x="1111046" y="1514777"/>
            <a:ext cx="6656438" cy="277208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The report: Your invoice</a:t>
            </a:r>
            <a:endParaRPr lang="en-US" dirty="0"/>
          </a:p>
        </p:txBody>
      </p:sp>
      <p:sp>
        <p:nvSpPr>
          <p:cNvPr id="4" name="TextBox 3"/>
          <p:cNvSpPr txBox="1"/>
          <p:nvPr/>
        </p:nvSpPr>
        <p:spPr>
          <a:xfrm>
            <a:off x="874637" y="3223430"/>
            <a:ext cx="2450659"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smtClean="0">
                <a:solidFill>
                  <a:schemeClr val="tx1"/>
                </a:solidFill>
              </a:rPr>
              <a:t>The invoice details PSN  fees withdrawn from your depository account, as applicable.</a:t>
            </a:r>
            <a:endParaRPr lang="en-US" dirty="0">
              <a:solidFill>
                <a:schemeClr val="tx1"/>
              </a:solidFill>
            </a:endParaRPr>
          </a:p>
        </p:txBody>
      </p:sp>
      <p:sp>
        <p:nvSpPr>
          <p:cNvPr id="6" name="Right Arrow 5"/>
          <p:cNvSpPr/>
          <p:nvPr/>
        </p:nvSpPr>
        <p:spPr>
          <a:xfrm>
            <a:off x="7644982" y="5966088"/>
            <a:ext cx="929390" cy="6520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t City Background iStock_000048607634.jpg"/>
          <p:cNvPicPr>
            <a:picLocks noChangeAspect="1"/>
          </p:cNvPicPr>
          <p:nvPr/>
        </p:nvPicPr>
        <p:blipFill>
          <a:blip r:embed="rId2" cstate="print"/>
          <a:stretch>
            <a:fillRect/>
          </a:stretch>
        </p:blipFill>
        <p:spPr>
          <a:xfrm flipH="1">
            <a:off x="-152401" y="-133351"/>
            <a:ext cx="4846320" cy="7273636"/>
          </a:xfrm>
          <a:prstGeom prst="rect">
            <a:avLst/>
          </a:prstGeom>
          <a:noFill/>
          <a:ln>
            <a:noFill/>
          </a:ln>
        </p:spPr>
      </p:pic>
      <p:sp>
        <p:nvSpPr>
          <p:cNvPr id="2" name="Title 1"/>
          <p:cNvSpPr>
            <a:spLocks noGrp="1"/>
          </p:cNvSpPr>
          <p:nvPr>
            <p:ph type="title"/>
          </p:nvPr>
        </p:nvSpPr>
        <p:spPr>
          <a:xfrm>
            <a:off x="4857749" y="588963"/>
            <a:ext cx="3876675" cy="1143000"/>
          </a:xfrm>
        </p:spPr>
        <p:txBody>
          <a:bodyPr/>
          <a:lstStyle/>
          <a:p>
            <a:r>
              <a:rPr lang="en-US" dirty="0" smtClean="0"/>
              <a:t>That’s it</a:t>
            </a:r>
            <a:endParaRPr lang="en-US" dirty="0"/>
          </a:p>
        </p:txBody>
      </p:sp>
      <p:sp>
        <p:nvSpPr>
          <p:cNvPr id="3" name="Content Placeholder 2"/>
          <p:cNvSpPr>
            <a:spLocks noGrp="1"/>
          </p:cNvSpPr>
          <p:nvPr>
            <p:ph idx="1"/>
          </p:nvPr>
        </p:nvSpPr>
        <p:spPr>
          <a:xfrm>
            <a:off x="4857749" y="1914525"/>
            <a:ext cx="3914775" cy="4943475"/>
          </a:xfrm>
        </p:spPr>
        <p:txBody>
          <a:bodyPr>
            <a:normAutofit/>
          </a:bodyPr>
          <a:lstStyle/>
          <a:p>
            <a:pPr marL="0" indent="0">
              <a:buNone/>
            </a:pPr>
            <a:r>
              <a:rPr lang="en-US" sz="4800" dirty="0" smtClean="0"/>
              <a:t>Log on </a:t>
            </a:r>
            <a:br>
              <a:rPr lang="en-US" sz="4800" dirty="0" smtClean="0"/>
            </a:br>
            <a:r>
              <a:rPr lang="en-US" sz="4800" dirty="0" smtClean="0"/>
              <a:t>and try it.</a:t>
            </a:r>
          </a:p>
          <a:p>
            <a:pPr marL="0" indent="0">
              <a:buNone/>
            </a:pPr>
            <a:r>
              <a:rPr lang="en-US" sz="2000" dirty="0" smtClean="0"/>
              <a:t>If you have questions, contact </a:t>
            </a:r>
            <a:br>
              <a:rPr lang="en-US" sz="2000" dirty="0" smtClean="0"/>
            </a:br>
            <a:r>
              <a:rPr lang="en-US" sz="2000" dirty="0" smtClean="0"/>
              <a:t>your Service Account Manager.</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Reconciling payments &amp; deposits</a:t>
            </a:r>
            <a:endParaRPr lang="en-US" dirty="0"/>
          </a:p>
        </p:txBody>
      </p:sp>
      <p:sp>
        <p:nvSpPr>
          <p:cNvPr id="3" name="Content Placeholder 2"/>
          <p:cNvSpPr>
            <a:spLocks noGrp="1"/>
          </p:cNvSpPr>
          <p:nvPr>
            <p:ph idx="1"/>
          </p:nvPr>
        </p:nvSpPr>
        <p:spPr/>
        <p:txBody>
          <a:bodyPr>
            <a:normAutofit/>
          </a:bodyPr>
          <a:lstStyle/>
          <a:p>
            <a:r>
              <a:rPr lang="en-US" sz="3000" dirty="0" smtClean="0"/>
              <a:t>PSN has created reports that make reconciling payments and deposits easy</a:t>
            </a:r>
          </a:p>
          <a:p>
            <a:r>
              <a:rPr lang="en-US" sz="3000" dirty="0" smtClean="0"/>
              <a:t>The complete reports are available by the 5</a:t>
            </a:r>
            <a:r>
              <a:rPr lang="en-US" sz="3000" baseline="30000" dirty="0" smtClean="0"/>
              <a:t>th</a:t>
            </a:r>
            <a:r>
              <a:rPr lang="en-US" sz="3000" dirty="0" smtClean="0"/>
              <a:t> day of the month for the previous month </a:t>
            </a:r>
            <a:br>
              <a:rPr lang="en-US" sz="3000" dirty="0" smtClean="0"/>
            </a:br>
            <a:r>
              <a:rPr lang="en-US" sz="3000" dirty="0" smtClean="0"/>
              <a:t>(for example, January is available on February 5 and thereafter)</a:t>
            </a:r>
          </a:p>
          <a:p>
            <a:r>
              <a:rPr lang="en-US" sz="3000" dirty="0" smtClean="0"/>
              <a:t>Reports are in your PSN Account Management Center (AMC)</a:t>
            </a:r>
          </a:p>
          <a:p>
            <a:r>
              <a:rPr lang="en-US" sz="3000" dirty="0" smtClean="0"/>
              <a:t>Here’s how it works</a:t>
            </a:r>
            <a:endParaRPr lang="en-US" sz="3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tretch>
            <a:fillRect/>
          </a:stretch>
        </p:blipFill>
        <p:spPr bwMode="auto">
          <a:xfrm>
            <a:off x="853692" y="1295400"/>
            <a:ext cx="7436614" cy="4572000"/>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944383" y="2278505"/>
            <a:ext cx="1229194" cy="389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Finding the reports in your AMC</a:t>
            </a:r>
            <a:endParaRPr lang="en-US" dirty="0"/>
          </a:p>
        </p:txBody>
      </p:sp>
      <p:pic>
        <p:nvPicPr>
          <p:cNvPr id="5" name="Picture 2"/>
          <p:cNvPicPr>
            <a:picLocks noChangeAspect="1" noChangeArrowheads="1"/>
          </p:cNvPicPr>
          <p:nvPr/>
        </p:nvPicPr>
        <p:blipFill>
          <a:blip r:embed="rId3" cstate="print"/>
          <a:stretch>
            <a:fillRect/>
          </a:stretch>
        </p:blipFill>
        <p:spPr bwMode="auto">
          <a:xfrm>
            <a:off x="838200" y="1205053"/>
            <a:ext cx="3352800" cy="496290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819400" y="3543300"/>
            <a:ext cx="3810000" cy="733663"/>
          </a:xfrm>
          <a:prstGeom prst="leftArrow">
            <a:avLst/>
          </a:prstGeom>
        </p:spPr>
        <p:style>
          <a:lnRef idx="0">
            <a:schemeClr val="accent1"/>
          </a:lnRef>
          <a:fillRef idx="3">
            <a:schemeClr val="accent1"/>
          </a:fillRef>
          <a:effectRef idx="3">
            <a:schemeClr val="accent1"/>
          </a:effectRef>
          <a:fontRef idx="minor">
            <a:schemeClr val="lt1"/>
          </a:fontRef>
        </p:style>
        <p:txBody>
          <a:bodyPr vert="horz" wrap="square" rtlCol="0">
            <a:spAutoFit/>
          </a:bodyPr>
          <a:lstStyle/>
          <a:p>
            <a:r>
              <a:rPr lang="en-US" dirty="0" smtClean="0"/>
              <a:t>Month-End Reconciliation </a:t>
            </a:r>
            <a:endParaRPr lang="en-US" dirty="0"/>
          </a:p>
        </p:txBody>
      </p:sp>
      <p:sp>
        <p:nvSpPr>
          <p:cNvPr id="7" name="Right Arrow 6"/>
          <p:cNvSpPr/>
          <p:nvPr/>
        </p:nvSpPr>
        <p:spPr>
          <a:xfrm>
            <a:off x="7644982" y="5966088"/>
            <a:ext cx="929390" cy="6520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000"/>
                            </p:stCondLst>
                            <p:childTnLst>
                              <p:par>
                                <p:cTn id="9" presetID="23" presetClass="entr" presetSubtype="16"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9" presetClass="emph" presetSubtype="0" nodeType="withEffect">
                                  <p:stCondLst>
                                    <p:cond delay="1000"/>
                                  </p:stCondLst>
                                  <p:childTnLst>
                                    <p:set>
                                      <p:cBhvr rctx="PPT">
                                        <p:cTn id="14" dur="indefinite"/>
                                        <p:tgtEl>
                                          <p:spTgt spid="4"/>
                                        </p:tgtEl>
                                        <p:attrNameLst>
                                          <p:attrName>style.opacity</p:attrName>
                                        </p:attrNameLst>
                                      </p:cBhvr>
                                      <p:to>
                                        <p:strVal val="0.25"/>
                                      </p:to>
                                    </p:set>
                                    <p:animEffect filter="image" prLst="opacity: 0.25">
                                      <p:cBhvr rctx="IE">
                                        <p:cTn id="15" dur="indefinite"/>
                                        <p:tgtEl>
                                          <p:spTgt spid="4"/>
                                        </p:tgtEl>
                                      </p:cBhvr>
                                    </p:animEffect>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3000"/>
                            </p:stCondLst>
                            <p:childTnLst>
                              <p:par>
                                <p:cTn id="21" presetID="39" presetClass="entr" presetSubtype="0" accel="100000" fill="hold" grpId="0" nodeType="afterEffect">
                                  <p:stCondLst>
                                    <p:cond delay="10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the criteria for the report</a:t>
            </a:r>
            <a:endParaRPr lang="en-US" dirty="0"/>
          </a:p>
        </p:txBody>
      </p:sp>
      <p:pic>
        <p:nvPicPr>
          <p:cNvPr id="1026" name="Picture 2"/>
          <p:cNvPicPr>
            <a:picLocks noChangeAspect="1" noChangeArrowheads="1"/>
          </p:cNvPicPr>
          <p:nvPr/>
        </p:nvPicPr>
        <p:blipFill>
          <a:blip r:embed="rId2" cstate="print"/>
          <a:srcRect t="5729" b="55035"/>
          <a:stretch>
            <a:fillRect/>
          </a:stretch>
        </p:blipFill>
        <p:spPr bwMode="auto">
          <a:xfrm>
            <a:off x="247649" y="1685925"/>
            <a:ext cx="8648363" cy="2714625"/>
          </a:xfrm>
          <a:prstGeom prst="rect">
            <a:avLst/>
          </a:prstGeom>
          <a:noFill/>
          <a:ln w="9525">
            <a:noFill/>
            <a:miter lim="800000"/>
            <a:headEnd/>
            <a:tailEnd/>
          </a:ln>
        </p:spPr>
      </p:pic>
      <p:sp>
        <p:nvSpPr>
          <p:cNvPr id="5" name="TextBox 4"/>
          <p:cNvSpPr txBox="1"/>
          <p:nvPr/>
        </p:nvSpPr>
        <p:spPr>
          <a:xfrm>
            <a:off x="3705225" y="2683240"/>
            <a:ext cx="3810000" cy="733663"/>
          </a:xfrm>
          <a:prstGeom prst="leftArrow">
            <a:avLst/>
          </a:prstGeom>
        </p:spPr>
        <p:style>
          <a:lnRef idx="0">
            <a:schemeClr val="accent1"/>
          </a:lnRef>
          <a:fillRef idx="3">
            <a:schemeClr val="accent1"/>
          </a:fillRef>
          <a:effectRef idx="3">
            <a:schemeClr val="accent1"/>
          </a:effectRef>
          <a:fontRef idx="minor">
            <a:schemeClr val="lt1"/>
          </a:fontRef>
        </p:style>
        <p:txBody>
          <a:bodyPr vert="horz" wrap="square" rtlCol="0">
            <a:spAutoFit/>
          </a:bodyPr>
          <a:lstStyle/>
          <a:p>
            <a:r>
              <a:rPr lang="en-US" dirty="0" smtClean="0"/>
              <a:t>Select  the year</a:t>
            </a:r>
          </a:p>
        </p:txBody>
      </p:sp>
      <p:sp>
        <p:nvSpPr>
          <p:cNvPr id="6" name="Right Arrow 5"/>
          <p:cNvSpPr/>
          <p:nvPr/>
        </p:nvSpPr>
        <p:spPr>
          <a:xfrm>
            <a:off x="7644982" y="5966088"/>
            <a:ext cx="929390" cy="6520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NEXT</a:t>
            </a:r>
            <a:endParaRPr lang="en-US" dirty="0"/>
          </a:p>
        </p:txBody>
      </p:sp>
      <p:sp>
        <p:nvSpPr>
          <p:cNvPr id="7" name="TextBox 6"/>
          <p:cNvSpPr txBox="1"/>
          <p:nvPr/>
        </p:nvSpPr>
        <p:spPr>
          <a:xfrm>
            <a:off x="3705225" y="2838450"/>
            <a:ext cx="3810000" cy="733663"/>
          </a:xfrm>
          <a:prstGeom prst="leftArrow">
            <a:avLst/>
          </a:prstGeom>
        </p:spPr>
        <p:style>
          <a:lnRef idx="0">
            <a:schemeClr val="accent1"/>
          </a:lnRef>
          <a:fillRef idx="3">
            <a:schemeClr val="accent1"/>
          </a:fillRef>
          <a:effectRef idx="3">
            <a:schemeClr val="accent1"/>
          </a:effectRef>
          <a:fontRef idx="minor">
            <a:schemeClr val="lt1"/>
          </a:fontRef>
        </p:style>
        <p:txBody>
          <a:bodyPr vert="horz" wrap="square" rtlCol="0">
            <a:spAutoFit/>
          </a:bodyPr>
          <a:lstStyle/>
          <a:p>
            <a:r>
              <a:rPr lang="en-US" dirty="0" smtClean="0"/>
              <a:t>Select  the month</a:t>
            </a:r>
          </a:p>
        </p:txBody>
      </p:sp>
      <p:sp>
        <p:nvSpPr>
          <p:cNvPr id="11" name="Up Arrow 10"/>
          <p:cNvSpPr/>
          <p:nvPr/>
        </p:nvSpPr>
        <p:spPr>
          <a:xfrm>
            <a:off x="1495425" y="3867150"/>
            <a:ext cx="2447925" cy="1057275"/>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Generate Statement</a:t>
            </a:r>
            <a:endParaRPr lang="en-US" dirty="0"/>
          </a:p>
        </p:txBody>
      </p:sp>
      <p:pic>
        <p:nvPicPr>
          <p:cNvPr id="1027" name="Picture 3"/>
          <p:cNvPicPr>
            <a:picLocks noChangeAspect="1" noChangeArrowheads="1"/>
          </p:cNvPicPr>
          <p:nvPr/>
        </p:nvPicPr>
        <p:blipFill>
          <a:blip r:embed="rId3" cstate="print"/>
          <a:srcRect l="32379" t="34477" r="61930" b="58558"/>
          <a:stretch>
            <a:fillRect/>
          </a:stretch>
        </p:blipFill>
        <p:spPr bwMode="auto">
          <a:xfrm>
            <a:off x="2914649" y="3591082"/>
            <a:ext cx="1057275" cy="1035248"/>
          </a:xfrm>
          <a:prstGeom prst="rect">
            <a:avLst/>
          </a:prstGeom>
          <a:noFill/>
          <a:ln w="9525">
            <a:noFill/>
            <a:miter lim="800000"/>
            <a:headEnd/>
            <a:tailEnd/>
          </a:ln>
        </p:spPr>
      </p:pic>
      <p:sp>
        <p:nvSpPr>
          <p:cNvPr id="8" name="TextBox 7"/>
          <p:cNvSpPr txBox="1"/>
          <p:nvPr/>
        </p:nvSpPr>
        <p:spPr>
          <a:xfrm>
            <a:off x="3705225" y="2990850"/>
            <a:ext cx="3810000" cy="733663"/>
          </a:xfrm>
          <a:prstGeom prst="leftArrow">
            <a:avLst/>
          </a:prstGeom>
        </p:spPr>
        <p:style>
          <a:lnRef idx="0">
            <a:schemeClr val="accent1"/>
          </a:lnRef>
          <a:fillRef idx="3">
            <a:schemeClr val="accent1"/>
          </a:fillRef>
          <a:effectRef idx="3">
            <a:schemeClr val="accent1"/>
          </a:effectRef>
          <a:fontRef idx="minor">
            <a:schemeClr val="lt1"/>
          </a:fontRef>
        </p:style>
        <p:txBody>
          <a:bodyPr vert="horz" wrap="square" rtlCol="0">
            <a:spAutoFit/>
          </a:bodyPr>
          <a:lstStyle/>
          <a:p>
            <a:r>
              <a:rPr lang="en-US" dirty="0" smtClean="0"/>
              <a:t>Select  summarized or detail</a:t>
            </a:r>
          </a:p>
        </p:txBody>
      </p:sp>
      <p:sp>
        <p:nvSpPr>
          <p:cNvPr id="9" name="TextBox 8"/>
          <p:cNvSpPr txBox="1"/>
          <p:nvPr/>
        </p:nvSpPr>
        <p:spPr>
          <a:xfrm>
            <a:off x="3705225" y="3152775"/>
            <a:ext cx="3810000" cy="733663"/>
          </a:xfrm>
          <a:prstGeom prst="leftArrow">
            <a:avLst/>
          </a:prstGeom>
        </p:spPr>
        <p:style>
          <a:lnRef idx="0">
            <a:schemeClr val="accent1"/>
          </a:lnRef>
          <a:fillRef idx="3">
            <a:schemeClr val="accent1"/>
          </a:fillRef>
          <a:effectRef idx="3">
            <a:schemeClr val="accent1"/>
          </a:effectRef>
          <a:fontRef idx="minor">
            <a:schemeClr val="lt1"/>
          </a:fontRef>
        </p:style>
        <p:txBody>
          <a:bodyPr vert="horz" wrap="square" rtlCol="0">
            <a:spAutoFit/>
          </a:bodyPr>
          <a:lstStyle/>
          <a:p>
            <a:r>
              <a:rPr lang="en-US" dirty="0" smtClean="0"/>
              <a:t>Select  file format</a:t>
            </a:r>
          </a:p>
        </p:txBody>
      </p:sp>
      <p:sp>
        <p:nvSpPr>
          <p:cNvPr id="13" name="TextBox 12"/>
          <p:cNvSpPr txBox="1"/>
          <p:nvPr/>
        </p:nvSpPr>
        <p:spPr>
          <a:xfrm>
            <a:off x="2222926" y="5418930"/>
            <a:ext cx="2562225" cy="1200329"/>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File Format:</a:t>
            </a:r>
          </a:p>
          <a:p>
            <a:pPr marL="228600">
              <a:buFont typeface="Arial" pitchFamily="34" charset="0"/>
              <a:buChar char="•"/>
            </a:pPr>
            <a:r>
              <a:rPr lang="en-US" dirty="0" smtClean="0"/>
              <a:t> </a:t>
            </a:r>
            <a:r>
              <a:rPr lang="en-US" b="1" dirty="0" smtClean="0"/>
              <a:t>PDF (recommended</a:t>
            </a:r>
            <a:r>
              <a:rPr lang="en-US" dirty="0" smtClean="0"/>
              <a:t>)</a:t>
            </a:r>
          </a:p>
          <a:p>
            <a:pPr marL="228600">
              <a:buFont typeface="Arial" pitchFamily="34" charset="0"/>
              <a:buChar char="•"/>
            </a:pPr>
            <a:r>
              <a:rPr lang="en-US" dirty="0" smtClean="0"/>
              <a:t> TIFF</a:t>
            </a:r>
          </a:p>
          <a:p>
            <a:pPr marL="228600">
              <a:buFont typeface="Arial" pitchFamily="34" charset="0"/>
              <a:buChar char="•"/>
            </a:pPr>
            <a:r>
              <a:rPr lang="en-US" dirty="0" smtClean="0"/>
              <a:t> HTML</a:t>
            </a:r>
          </a:p>
        </p:txBody>
      </p:sp>
      <p:sp>
        <p:nvSpPr>
          <p:cNvPr id="14" name="TextBox 13"/>
          <p:cNvSpPr txBox="1"/>
          <p:nvPr/>
        </p:nvSpPr>
        <p:spPr>
          <a:xfrm>
            <a:off x="3409648" y="5961077"/>
            <a:ext cx="1117392"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en-US" dirty="0" smtClean="0"/>
              <a:t> RTF</a:t>
            </a:r>
          </a:p>
          <a:p>
            <a:pPr marL="3175">
              <a:buFont typeface="Arial" pitchFamily="34" charset="0"/>
              <a:buChar char="•"/>
            </a:pPr>
            <a:r>
              <a:rPr lang="en-US" dirty="0" smtClean="0"/>
              <a:t> Excel</a:t>
            </a:r>
            <a:endParaRPr lang="en-US" dirty="0"/>
          </a:p>
        </p:txBody>
      </p:sp>
      <p:sp>
        <p:nvSpPr>
          <p:cNvPr id="12" name="TextBox 11"/>
          <p:cNvSpPr txBox="1"/>
          <p:nvPr/>
        </p:nvSpPr>
        <p:spPr>
          <a:xfrm>
            <a:off x="3563140" y="4687387"/>
            <a:ext cx="5486400" cy="923330"/>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Report Type:</a:t>
            </a:r>
          </a:p>
          <a:p>
            <a:pPr marL="123825">
              <a:buFont typeface="Arial" pitchFamily="34" charset="0"/>
              <a:buChar char="•"/>
            </a:pPr>
            <a:r>
              <a:rPr lang="en-US" b="1" dirty="0" smtClean="0"/>
              <a:t> Summarized = lists daily information (recommended</a:t>
            </a:r>
            <a:r>
              <a:rPr lang="en-US" dirty="0" smtClean="0"/>
              <a:t>)</a:t>
            </a:r>
            <a:endParaRPr lang="en-US" b="1" dirty="0" smtClean="0"/>
          </a:p>
          <a:p>
            <a:pPr marL="123825">
              <a:buFont typeface="Arial" pitchFamily="34" charset="0"/>
              <a:buChar char="•"/>
            </a:pPr>
            <a:r>
              <a:rPr lang="en-US" dirty="0" smtClean="0"/>
              <a:t> Detailed = lists all payments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4500"/>
                            </p:stCondLst>
                            <p:childTnLst>
                              <p:par>
                                <p:cTn id="17" presetID="9" presetClass="entr" presetSubtype="0" fill="hold" nodeType="after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6500"/>
                            </p:stCondLst>
                            <p:childTnLst>
                              <p:par>
                                <p:cTn id="21" presetID="22" presetClass="entr" presetSubtype="1" fill="hold" nodeType="afterEffect">
                                  <p:stCondLst>
                                    <p:cond delay="500"/>
                                  </p:stCondLst>
                                  <p:childTnLst>
                                    <p:set>
                                      <p:cBhvr>
                                        <p:cTn id="22" dur="1" fill="hold">
                                          <p:stCondLst>
                                            <p:cond delay="0"/>
                                          </p:stCondLst>
                                        </p:cTn>
                                        <p:tgtEl>
                                          <p:spTgt spid="1027"/>
                                        </p:tgtEl>
                                        <p:attrNameLst>
                                          <p:attrName>style.visibility</p:attrName>
                                        </p:attrNameLst>
                                      </p:cBhvr>
                                      <p:to>
                                        <p:strVal val="visible"/>
                                      </p:to>
                                    </p:set>
                                    <p:animEffect transition="in" filter="wipe(up)">
                                      <p:cBhvr>
                                        <p:cTn id="23" dur="500"/>
                                        <p:tgtEl>
                                          <p:spTgt spid="1027"/>
                                        </p:tgtEl>
                                      </p:cBhvr>
                                    </p:animEffect>
                                  </p:childTnLst>
                                </p:cTn>
                              </p:par>
                            </p:childTnLst>
                          </p:cTn>
                        </p:par>
                        <p:par>
                          <p:cTn id="24" fill="hold">
                            <p:stCondLst>
                              <p:cond delay="7500"/>
                            </p:stCondLst>
                            <p:childTnLst>
                              <p:par>
                                <p:cTn id="25" presetID="22" presetClass="entr" presetSubtype="4" fill="hold" grpId="0" nodeType="after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xit" presetSubtype="4" fill="hold" nodeType="withEffect">
                                  <p:stCondLst>
                                    <p:cond delay="2000"/>
                                  </p:stCondLst>
                                  <p:childTnLst>
                                    <p:animEffect transition="out" filter="wipe(down)">
                                      <p:cBhvr>
                                        <p:cTn id="29" dur="500"/>
                                        <p:tgtEl>
                                          <p:spTgt spid="1027"/>
                                        </p:tgtEl>
                                      </p:cBhvr>
                                    </p:animEffect>
                                    <p:set>
                                      <p:cBhvr>
                                        <p:cTn id="30" dur="1" fill="hold">
                                          <p:stCondLst>
                                            <p:cond delay="499"/>
                                          </p:stCondLst>
                                        </p:cTn>
                                        <p:tgtEl>
                                          <p:spTgt spid="1027"/>
                                        </p:tgtEl>
                                        <p:attrNameLst>
                                          <p:attrName>style.visibility</p:attrName>
                                        </p:attrNameLst>
                                      </p:cBhvr>
                                      <p:to>
                                        <p:strVal val="hidden"/>
                                      </p:to>
                                    </p:set>
                                  </p:childTnLst>
                                </p:cTn>
                              </p:par>
                            </p:childTnLst>
                          </p:cTn>
                        </p:par>
                        <p:par>
                          <p:cTn id="31" fill="hold">
                            <p:stCondLst>
                              <p:cond delay="10000"/>
                            </p:stCondLst>
                            <p:childTnLst>
                              <p:par>
                                <p:cTn id="32" presetID="39" presetClass="entr" presetSubtype="0" accel="10000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report</a:t>
            </a:r>
            <a:endParaRPr lang="en-US" dirty="0"/>
          </a:p>
        </p:txBody>
      </p:sp>
      <p:sp>
        <p:nvSpPr>
          <p:cNvPr id="3" name="Content Placeholder 2"/>
          <p:cNvSpPr>
            <a:spLocks noGrp="1"/>
          </p:cNvSpPr>
          <p:nvPr>
            <p:ph idx="1"/>
          </p:nvPr>
        </p:nvSpPr>
        <p:spPr/>
        <p:txBody>
          <a:bodyPr>
            <a:normAutofit fontScale="70000" lnSpcReduction="20000"/>
          </a:bodyPr>
          <a:lstStyle/>
          <a:p>
            <a:pPr lvl="0">
              <a:buNone/>
            </a:pPr>
            <a:r>
              <a:rPr lang="en-US" sz="4500" dirty="0" smtClean="0"/>
              <a:t>The summarized report will include: </a:t>
            </a:r>
            <a:endParaRPr lang="en-US" sz="5800" dirty="0" smtClean="0"/>
          </a:p>
          <a:p>
            <a:pPr lvl="1"/>
            <a:r>
              <a:rPr lang="en-US" sz="2600" dirty="0" smtClean="0"/>
              <a:t>Deposits/Withdrawals for each day of the month—deposits of payments and withdrawals of fees (if applicable), refunds, reversals, etc.</a:t>
            </a:r>
            <a:endParaRPr lang="en-US" sz="3800" dirty="0" smtClean="0"/>
          </a:p>
          <a:p>
            <a:pPr lvl="1"/>
            <a:r>
              <a:rPr lang="en-US" sz="2600" dirty="0" smtClean="0"/>
              <a:t>Disputed Payments—credit card charges disputed by the payer (funds are withdrawn from your account)</a:t>
            </a:r>
            <a:endParaRPr lang="en-US" sz="3800" dirty="0" smtClean="0"/>
          </a:p>
          <a:p>
            <a:pPr lvl="1"/>
            <a:r>
              <a:rPr lang="en-US" sz="2600" dirty="0" smtClean="0"/>
              <a:t>Rejected/Declined—generally NSF and “no account” payments which </a:t>
            </a:r>
            <a:r>
              <a:rPr lang="en-US" sz="2600" i="1" dirty="0" smtClean="0"/>
              <a:t>may </a:t>
            </a:r>
            <a:r>
              <a:rPr lang="en-US" sz="2600" dirty="0" smtClean="0"/>
              <a:t>be withdrawn from your account if previously deposited</a:t>
            </a:r>
            <a:endParaRPr lang="en-US" sz="3800" dirty="0" smtClean="0"/>
          </a:p>
          <a:p>
            <a:pPr lvl="1"/>
            <a:r>
              <a:rPr lang="en-US" sz="2600" dirty="0" smtClean="0"/>
              <a:t>Credits/Refunds—money that you have returned to the payer by withdrawing funds from your account</a:t>
            </a:r>
            <a:endParaRPr lang="en-US" sz="3800" dirty="0" smtClean="0"/>
          </a:p>
          <a:p>
            <a:pPr lvl="1"/>
            <a:r>
              <a:rPr lang="en-US" sz="2600" dirty="0" smtClean="0"/>
              <a:t>Integrated Software Downloads—if your software is integrated with PSN, it will list each day’s payments posting</a:t>
            </a:r>
            <a:endParaRPr lang="en-US" sz="3800" dirty="0" smtClean="0"/>
          </a:p>
          <a:p>
            <a:pPr lvl="1"/>
            <a:r>
              <a:rPr lang="en-US" sz="2600" dirty="0" smtClean="0"/>
              <a:t>Deposit Exceptions—payments which post to your software but were not deposited to your account until the next month (generally payments made on the last couple of days of the month). NOTE: PSN fees are withdrawn on the day the payment was made.</a:t>
            </a:r>
            <a:endParaRPr lang="en-US" sz="3800" dirty="0" smtClean="0"/>
          </a:p>
          <a:p>
            <a:pPr lvl="1"/>
            <a:r>
              <a:rPr lang="en-US" sz="2600" dirty="0" smtClean="0"/>
              <a:t>Invoice—monies withdrawn from your account for PSN fees, as applicable</a:t>
            </a:r>
            <a:endParaRPr lang="en-US" sz="3800" dirty="0" smtClean="0"/>
          </a:p>
          <a:p>
            <a:pPr>
              <a:buNone/>
            </a:pPr>
            <a:endParaRPr lang="en-US" dirty="0"/>
          </a:p>
        </p:txBody>
      </p:sp>
      <p:sp>
        <p:nvSpPr>
          <p:cNvPr id="4" name="Right Arrow 3"/>
          <p:cNvSpPr/>
          <p:nvPr/>
        </p:nvSpPr>
        <p:spPr>
          <a:xfrm>
            <a:off x="7644982" y="5966088"/>
            <a:ext cx="929390" cy="6520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NEXT</a:t>
            </a:r>
            <a:endParaRPr lang="en-US" dirty="0"/>
          </a:p>
        </p:txBody>
      </p:sp>
      <p:sp>
        <p:nvSpPr>
          <p:cNvPr id="5" name="TextBox 4"/>
          <p:cNvSpPr txBox="1"/>
          <p:nvPr/>
        </p:nvSpPr>
        <p:spPr>
          <a:xfrm>
            <a:off x="2060448" y="5779008"/>
            <a:ext cx="5108448"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smtClean="0">
                <a:solidFill>
                  <a:schemeClr val="tx2">
                    <a:lumMod val="75000"/>
                  </a:schemeClr>
                </a:solidFill>
              </a:rPr>
              <a:t>If you select a detailed report, it </a:t>
            </a:r>
            <a:r>
              <a:rPr lang="en-US" smtClean="0">
                <a:solidFill>
                  <a:schemeClr val="tx2">
                    <a:lumMod val="75000"/>
                  </a:schemeClr>
                </a:solidFill>
              </a:rPr>
              <a:t>will itemize all </a:t>
            </a:r>
            <a:r>
              <a:rPr lang="en-US" dirty="0" smtClean="0">
                <a:solidFill>
                  <a:schemeClr val="tx2">
                    <a:lumMod val="75000"/>
                  </a:schemeClr>
                </a:solidFill>
              </a:rPr>
              <a:t>transactions that occurred during that month.</a:t>
            </a:r>
            <a:endParaRPr lang="en-US"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report: Header page</a:t>
            </a:r>
            <a:endParaRPr lang="en-US" dirty="0"/>
          </a:p>
        </p:txBody>
      </p:sp>
      <p:pic>
        <p:nvPicPr>
          <p:cNvPr id="2050" name="Picture 2"/>
          <p:cNvPicPr>
            <a:picLocks noChangeAspect="1" noChangeArrowheads="1"/>
          </p:cNvPicPr>
          <p:nvPr/>
        </p:nvPicPr>
        <p:blipFill>
          <a:blip r:embed="rId2" cstate="print"/>
          <a:srcRect l="16617" r="18155"/>
          <a:stretch>
            <a:fillRect/>
          </a:stretch>
        </p:blipFill>
        <p:spPr bwMode="auto">
          <a:xfrm>
            <a:off x="2342225" y="1197669"/>
            <a:ext cx="4356936" cy="534362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914900" y="1447800"/>
            <a:ext cx="3419475" cy="1834158"/>
          </a:xfrm>
          <a:prstGeom prst="leftArrow">
            <a:avLst/>
          </a:prstGeom>
        </p:spPr>
        <p:style>
          <a:lnRef idx="0">
            <a:schemeClr val="accent1"/>
          </a:lnRef>
          <a:fillRef idx="3">
            <a:schemeClr val="accent1"/>
          </a:fillRef>
          <a:effectRef idx="3">
            <a:schemeClr val="accent1"/>
          </a:effectRef>
          <a:fontRef idx="minor">
            <a:schemeClr val="lt1"/>
          </a:fontRef>
        </p:style>
        <p:txBody>
          <a:bodyPr vert="horz" wrap="square" rtlCol="0">
            <a:spAutoFit/>
          </a:bodyPr>
          <a:lstStyle/>
          <a:p>
            <a:r>
              <a:rPr lang="en-US" dirty="0" smtClean="0"/>
              <a:t>The first page is a header page; make sure it is the right date range </a:t>
            </a:r>
            <a:endParaRPr lang="en-US" dirty="0"/>
          </a:p>
        </p:txBody>
      </p:sp>
      <p:pic>
        <p:nvPicPr>
          <p:cNvPr id="6" name="Picture 2"/>
          <p:cNvPicPr>
            <a:picLocks noChangeAspect="1" noChangeArrowheads="1"/>
          </p:cNvPicPr>
          <p:nvPr/>
        </p:nvPicPr>
        <p:blipFill>
          <a:blip r:embed="rId2" cstate="print"/>
          <a:srcRect l="33334" t="14445" r="52162" b="72546"/>
          <a:stretch>
            <a:fillRect/>
          </a:stretch>
        </p:blipFill>
        <p:spPr bwMode="auto">
          <a:xfrm>
            <a:off x="2505075" y="1971658"/>
            <a:ext cx="2019299" cy="682498"/>
          </a:xfrm>
          <a:prstGeom prst="rect">
            <a:avLst/>
          </a:prstGeom>
          <a:noFill/>
          <a:ln w="9525">
            <a:noFill/>
            <a:miter lim="800000"/>
            <a:headEnd/>
            <a:tailEnd/>
          </a:ln>
        </p:spPr>
      </p:pic>
      <p:sp>
        <p:nvSpPr>
          <p:cNvPr id="7" name="TextBox 6"/>
          <p:cNvSpPr txBox="1"/>
          <p:nvPr/>
        </p:nvSpPr>
        <p:spPr>
          <a:xfrm>
            <a:off x="2497400" y="1966956"/>
            <a:ext cx="1614488" cy="738664"/>
          </a:xfrm>
          <a:prstGeom prst="rect">
            <a:avLst/>
          </a:prstGeom>
          <a:noFill/>
        </p:spPr>
        <p:txBody>
          <a:bodyPr wrap="square" rtlCol="0">
            <a:spAutoFit/>
          </a:bodyPr>
          <a:lstStyle/>
          <a:p>
            <a:r>
              <a:rPr lang="en-US" sz="700" dirty="0" smtClean="0"/>
              <a:t>Your Company Name</a:t>
            </a:r>
          </a:p>
          <a:p>
            <a:r>
              <a:rPr lang="en-US" sz="700" dirty="0" smtClean="0"/>
              <a:t>PSN Account Number </a:t>
            </a:r>
            <a:r>
              <a:rPr lang="en-US" sz="700" dirty="0" err="1" smtClean="0"/>
              <a:t>RTxxxxx</a:t>
            </a:r>
            <a:endParaRPr lang="en-US" sz="700" dirty="0" smtClean="0"/>
          </a:p>
          <a:p>
            <a:r>
              <a:rPr lang="en-US" sz="700" dirty="0" smtClean="0"/>
              <a:t>Address</a:t>
            </a:r>
          </a:p>
          <a:p>
            <a:r>
              <a:rPr lang="en-US" sz="700" dirty="0" smtClean="0"/>
              <a:t>City, State ZIP</a:t>
            </a:r>
          </a:p>
          <a:p>
            <a:endParaRPr lang="en-US" sz="700" dirty="0" smtClean="0"/>
          </a:p>
          <a:p>
            <a:endParaRPr lang="en-US" sz="700" dirty="0"/>
          </a:p>
        </p:txBody>
      </p:sp>
      <p:sp>
        <p:nvSpPr>
          <p:cNvPr id="8" name="Oval 7"/>
          <p:cNvSpPr/>
          <p:nvPr/>
        </p:nvSpPr>
        <p:spPr>
          <a:xfrm>
            <a:off x="2485925" y="1671136"/>
            <a:ext cx="1855069" cy="280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644982" y="5966088"/>
            <a:ext cx="929390" cy="6520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39" presetClass="entr" presetSubtype="0" accel="10000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406"/>
            <a:ext cx="8229600" cy="1143000"/>
          </a:xfrm>
        </p:spPr>
        <p:txBody>
          <a:bodyPr/>
          <a:lstStyle/>
          <a:p>
            <a:r>
              <a:rPr lang="en-US" dirty="0" smtClean="0"/>
              <a:t>Payments</a:t>
            </a:r>
            <a:endParaRPr lang="en-US" dirty="0"/>
          </a:p>
        </p:txBody>
      </p:sp>
      <p:pic>
        <p:nvPicPr>
          <p:cNvPr id="1026" name="Picture 2"/>
          <p:cNvPicPr>
            <a:picLocks noChangeAspect="1" noChangeArrowheads="1"/>
          </p:cNvPicPr>
          <p:nvPr/>
        </p:nvPicPr>
        <p:blipFill>
          <a:blip r:embed="rId2" cstate="print"/>
          <a:stretch>
            <a:fillRect/>
          </a:stretch>
        </p:blipFill>
        <p:spPr bwMode="auto">
          <a:xfrm>
            <a:off x="1347290" y="1194816"/>
            <a:ext cx="6449421" cy="424281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583936" y="2718816"/>
            <a:ext cx="3243072"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A listing of all payments for the time period will be listed.</a:t>
            </a:r>
            <a:endParaRPr lang="en-US" dirty="0"/>
          </a:p>
        </p:txBody>
      </p:sp>
      <p:pic>
        <p:nvPicPr>
          <p:cNvPr id="1027" name="Picture 3"/>
          <p:cNvPicPr>
            <a:picLocks noChangeAspect="1" noChangeArrowheads="1"/>
          </p:cNvPicPr>
          <p:nvPr/>
        </p:nvPicPr>
        <p:blipFill>
          <a:blip r:embed="rId3" cstate="print"/>
          <a:srcRect t="64739" r="1333" b="26094"/>
          <a:stretch>
            <a:fillRect/>
          </a:stretch>
        </p:blipFill>
        <p:spPr bwMode="auto">
          <a:xfrm>
            <a:off x="1348740" y="5510785"/>
            <a:ext cx="6446520" cy="47913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176016" y="5907024"/>
            <a:ext cx="324307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The last page will give totals.</a:t>
            </a:r>
            <a:endParaRPr lang="en-US" dirty="0"/>
          </a:p>
        </p:txBody>
      </p:sp>
      <p:sp>
        <p:nvSpPr>
          <p:cNvPr id="8" name="Right Arrow 7"/>
          <p:cNvSpPr/>
          <p:nvPr/>
        </p:nvSpPr>
        <p:spPr>
          <a:xfrm>
            <a:off x="7644982" y="5966088"/>
            <a:ext cx="929390" cy="6520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inter Park deposits_Page_01.png"/>
          <p:cNvPicPr>
            <a:picLocks noChangeAspect="1"/>
          </p:cNvPicPr>
          <p:nvPr/>
        </p:nvPicPr>
        <p:blipFill>
          <a:blip r:embed="rId2" cstate="print"/>
          <a:srcRect b="43602"/>
          <a:stretch>
            <a:fillRect/>
          </a:stretch>
        </p:blipFill>
        <p:spPr>
          <a:xfrm>
            <a:off x="956911" y="1421938"/>
            <a:ext cx="6781800" cy="208935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The report: Deposits summary</a:t>
            </a:r>
            <a:endParaRPr lang="en-US" dirty="0"/>
          </a:p>
        </p:txBody>
      </p:sp>
      <p:sp>
        <p:nvSpPr>
          <p:cNvPr id="6" name="Up Arrow 5"/>
          <p:cNvSpPr/>
          <p:nvPr/>
        </p:nvSpPr>
        <p:spPr>
          <a:xfrm>
            <a:off x="1312254" y="244207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Number of transactions for that day</a:t>
            </a:r>
            <a:endParaRPr lang="en-US" sz="1200" dirty="0"/>
          </a:p>
        </p:txBody>
      </p:sp>
      <p:sp>
        <p:nvSpPr>
          <p:cNvPr id="7" name="Up Arrow 6"/>
          <p:cNvSpPr/>
          <p:nvPr/>
        </p:nvSpPr>
        <p:spPr>
          <a:xfrm>
            <a:off x="2317264" y="244207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Day</a:t>
            </a:r>
            <a:endParaRPr lang="en-US" sz="1200" dirty="0"/>
          </a:p>
        </p:txBody>
      </p:sp>
      <p:sp>
        <p:nvSpPr>
          <p:cNvPr id="10" name="Up Arrow 9"/>
          <p:cNvSpPr/>
          <p:nvPr/>
        </p:nvSpPr>
        <p:spPr>
          <a:xfrm>
            <a:off x="3343992" y="244207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Total deposits for day</a:t>
            </a:r>
            <a:endParaRPr lang="en-US" sz="1200" dirty="0"/>
          </a:p>
        </p:txBody>
      </p:sp>
      <p:sp>
        <p:nvSpPr>
          <p:cNvPr id="12" name="Right Arrow 11"/>
          <p:cNvSpPr/>
          <p:nvPr/>
        </p:nvSpPr>
        <p:spPr>
          <a:xfrm>
            <a:off x="7644982" y="5966088"/>
            <a:ext cx="929390" cy="6520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NEXT</a:t>
            </a:r>
            <a:endParaRPr lang="en-US" dirty="0"/>
          </a:p>
        </p:txBody>
      </p:sp>
      <p:sp>
        <p:nvSpPr>
          <p:cNvPr id="9" name="Up Arrow 8"/>
          <p:cNvSpPr/>
          <p:nvPr/>
        </p:nvSpPr>
        <p:spPr>
          <a:xfrm>
            <a:off x="4474955" y="2442078"/>
            <a:ext cx="1976377"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err="1" smtClean="0"/>
              <a:t>Chargebacks</a:t>
            </a:r>
            <a:r>
              <a:rPr lang="en-US" sz="1200" dirty="0" smtClean="0"/>
              <a:t> &amp; refunds withdrawn</a:t>
            </a:r>
            <a:endParaRPr lang="en-US" sz="1200" dirty="0"/>
          </a:p>
        </p:txBody>
      </p:sp>
      <p:sp>
        <p:nvSpPr>
          <p:cNvPr id="8" name="Up Arrow 7"/>
          <p:cNvSpPr/>
          <p:nvPr/>
        </p:nvSpPr>
        <p:spPr>
          <a:xfrm>
            <a:off x="5338011" y="244207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Type of transaction</a:t>
            </a:r>
            <a:endParaRPr lang="en-US" sz="1200" dirty="0"/>
          </a:p>
        </p:txBody>
      </p:sp>
      <p:pic>
        <p:nvPicPr>
          <p:cNvPr id="15" name="Picture 14" descr="Winter Park deposits_Page_02.png"/>
          <p:cNvPicPr>
            <a:picLocks noChangeAspect="1"/>
          </p:cNvPicPr>
          <p:nvPr/>
        </p:nvPicPr>
        <p:blipFill>
          <a:blip r:embed="rId3" cstate="print"/>
          <a:srcRect t="34236" b="59476"/>
          <a:stretch>
            <a:fillRect/>
          </a:stretch>
        </p:blipFill>
        <p:spPr>
          <a:xfrm>
            <a:off x="956911" y="3668456"/>
            <a:ext cx="6784848" cy="539646"/>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714595" y="3715459"/>
            <a:ext cx="1946710" cy="733663"/>
          </a:xfrm>
          <a:prstGeom prst="leftArrow">
            <a:avLst/>
          </a:prstGeom>
        </p:spPr>
        <p:style>
          <a:lnRef idx="0">
            <a:schemeClr val="accent1"/>
          </a:lnRef>
          <a:fillRef idx="3">
            <a:schemeClr val="accent1"/>
          </a:fillRef>
          <a:effectRef idx="3">
            <a:schemeClr val="accent1"/>
          </a:effectRef>
          <a:fontRef idx="minor">
            <a:schemeClr val="lt1"/>
          </a:fontRef>
        </p:style>
        <p:txBody>
          <a:bodyPr vert="horz" wrap="square" rtlCol="0">
            <a:spAutoFit/>
          </a:bodyPr>
          <a:lstStyle/>
          <a:p>
            <a:r>
              <a:rPr lang="en-US" dirty="0" smtClean="0"/>
              <a:t>Monthly totals</a:t>
            </a:r>
            <a:endParaRPr lang="en-US" dirty="0"/>
          </a:p>
        </p:txBody>
      </p:sp>
      <p:sp>
        <p:nvSpPr>
          <p:cNvPr id="13" name="TextBox 12"/>
          <p:cNvSpPr txBox="1"/>
          <p:nvPr/>
        </p:nvSpPr>
        <p:spPr>
          <a:xfrm>
            <a:off x="658368" y="4376928"/>
            <a:ext cx="7827264" cy="1754326"/>
          </a:xfrm>
          <a:prstGeom prst="rect">
            <a:avLst/>
          </a:prstGeom>
          <a:noFill/>
        </p:spPr>
        <p:txBody>
          <a:bodyPr wrap="square" rtlCol="0">
            <a:spAutoFit/>
          </a:bodyPr>
          <a:lstStyle/>
          <a:p>
            <a:r>
              <a:rPr lang="en-US" b="1" dirty="0" smtClean="0"/>
              <a:t>Chargeback</a:t>
            </a:r>
            <a:r>
              <a:rPr lang="en-US" dirty="0" smtClean="0"/>
              <a:t> = Funds withdrawn from your bank because an ACH (check/savings) payment was rejected by the bank. Since PSN had already deposited the funds in your bank, we are withdrawing them. </a:t>
            </a:r>
          </a:p>
          <a:p>
            <a:r>
              <a:rPr lang="en-US" b="1" dirty="0" smtClean="0"/>
              <a:t>Refunds</a:t>
            </a:r>
            <a:r>
              <a:rPr lang="en-US" dirty="0" smtClean="0"/>
              <a:t> = Funds that you are giving back to your customers (e.g., a customer overpaid, paid two times—electronically &amp; paper check). PSN withdraws from your fund and “gives back” to your customer electronically.</a:t>
            </a:r>
            <a:endParaRPr lang="en-US" dirty="0"/>
          </a:p>
        </p:txBody>
      </p:sp>
      <p:sp>
        <p:nvSpPr>
          <p:cNvPr id="16" name="TextBox 15"/>
          <p:cNvSpPr txBox="1"/>
          <p:nvPr/>
        </p:nvSpPr>
        <p:spPr>
          <a:xfrm>
            <a:off x="219456" y="4498848"/>
            <a:ext cx="461665" cy="1524000"/>
          </a:xfrm>
          <a:prstGeom prst="rect">
            <a:avLst/>
          </a:prstGeom>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spc="600" dirty="0" smtClean="0"/>
              <a:t>TERMS</a:t>
            </a:r>
            <a:endParaRPr lang="en-US" spc="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par>
                          <p:cTn id="28" fill="hold">
                            <p:stCondLst>
                              <p:cond delay="9000"/>
                            </p:stCondLst>
                            <p:childTnLst>
                              <p:par>
                                <p:cTn id="29" presetID="39" presetClass="entr" presetSubtype="0" accel="100000" fill="hold" grpId="0" nodeType="afterEffect">
                                  <p:stCondLst>
                                    <p:cond delay="10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report: Disputed payments</a:t>
            </a:r>
            <a:endParaRPr lang="en-US" dirty="0"/>
          </a:p>
        </p:txBody>
      </p:sp>
      <p:pic>
        <p:nvPicPr>
          <p:cNvPr id="4099" name="Picture 3"/>
          <p:cNvPicPr>
            <a:picLocks noChangeAspect="1" noChangeArrowheads="1"/>
          </p:cNvPicPr>
          <p:nvPr/>
        </p:nvPicPr>
        <p:blipFill>
          <a:blip r:embed="rId2" cstate="print"/>
          <a:srcRect b="32113"/>
          <a:stretch>
            <a:fillRect/>
          </a:stretch>
        </p:blipFill>
        <p:spPr bwMode="auto">
          <a:xfrm>
            <a:off x="1032180" y="1158558"/>
            <a:ext cx="6369648" cy="3376866"/>
          </a:xfrm>
          <a:prstGeom prst="rect">
            <a:avLst/>
          </a:prstGeom>
          <a:ln>
            <a:noFill/>
          </a:ln>
          <a:effectLst>
            <a:outerShdw blurRad="292100" dist="139700" dir="2700000" algn="tl" rotWithShape="0">
              <a:srgbClr val="333333">
                <a:alpha val="65000"/>
              </a:srgbClr>
            </a:outerShdw>
          </a:effectLst>
        </p:spPr>
      </p:pic>
      <p:sp>
        <p:nvSpPr>
          <p:cNvPr id="6" name="Up Arrow 5"/>
          <p:cNvSpPr/>
          <p:nvPr/>
        </p:nvSpPr>
        <p:spPr>
          <a:xfrm>
            <a:off x="571751" y="225872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Customer/</a:t>
            </a:r>
            <a:br>
              <a:rPr lang="en-US" sz="1200" dirty="0" smtClean="0"/>
            </a:br>
            <a:r>
              <a:rPr lang="en-US" sz="1200" dirty="0" smtClean="0"/>
              <a:t>resident name</a:t>
            </a:r>
            <a:endParaRPr lang="en-US" sz="1200" dirty="0"/>
          </a:p>
        </p:txBody>
      </p:sp>
      <p:sp>
        <p:nvSpPr>
          <p:cNvPr id="7" name="Up Arrow 6"/>
          <p:cNvSpPr/>
          <p:nvPr/>
        </p:nvSpPr>
        <p:spPr>
          <a:xfrm>
            <a:off x="2097969" y="225872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Reason for dispute</a:t>
            </a:r>
            <a:endParaRPr lang="en-US" sz="1200" dirty="0"/>
          </a:p>
        </p:txBody>
      </p:sp>
      <p:sp>
        <p:nvSpPr>
          <p:cNvPr id="8" name="Up Arrow 7"/>
          <p:cNvSpPr/>
          <p:nvPr/>
        </p:nvSpPr>
        <p:spPr>
          <a:xfrm>
            <a:off x="3278054" y="225872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Date payment was made</a:t>
            </a:r>
            <a:endParaRPr lang="en-US" sz="1200" dirty="0"/>
          </a:p>
        </p:txBody>
      </p:sp>
      <p:sp>
        <p:nvSpPr>
          <p:cNvPr id="10" name="Up Arrow 9"/>
          <p:cNvSpPr/>
          <p:nvPr/>
        </p:nvSpPr>
        <p:spPr>
          <a:xfrm>
            <a:off x="3816105" y="2258728"/>
            <a:ext cx="1976377"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Payment amount</a:t>
            </a:r>
            <a:endParaRPr lang="en-US" sz="1200" dirty="0"/>
          </a:p>
        </p:txBody>
      </p:sp>
      <p:sp>
        <p:nvSpPr>
          <p:cNvPr id="11" name="Up Arrow 10"/>
          <p:cNvSpPr/>
          <p:nvPr/>
        </p:nvSpPr>
        <p:spPr>
          <a:xfrm>
            <a:off x="4449128" y="225872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Payment method</a:t>
            </a:r>
            <a:endParaRPr lang="en-US" sz="1200" dirty="0"/>
          </a:p>
        </p:txBody>
      </p:sp>
      <p:sp>
        <p:nvSpPr>
          <p:cNvPr id="12" name="Up Arrow 11"/>
          <p:cNvSpPr/>
          <p:nvPr/>
        </p:nvSpPr>
        <p:spPr>
          <a:xfrm>
            <a:off x="5003864" y="225872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Date it was disputed</a:t>
            </a:r>
            <a:endParaRPr lang="en-US" sz="1200" dirty="0"/>
          </a:p>
        </p:txBody>
      </p:sp>
      <p:sp>
        <p:nvSpPr>
          <p:cNvPr id="13" name="Up Arrow 12"/>
          <p:cNvSpPr/>
          <p:nvPr/>
        </p:nvSpPr>
        <p:spPr>
          <a:xfrm>
            <a:off x="5887784" y="2258728"/>
            <a:ext cx="1886543" cy="10972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Disputed amount</a:t>
            </a:r>
            <a:endParaRPr lang="en-US" sz="1200" dirty="0"/>
          </a:p>
        </p:txBody>
      </p:sp>
      <p:sp>
        <p:nvSpPr>
          <p:cNvPr id="14" name="Right Arrow 13"/>
          <p:cNvSpPr/>
          <p:nvPr/>
        </p:nvSpPr>
        <p:spPr>
          <a:xfrm>
            <a:off x="7644982" y="5966088"/>
            <a:ext cx="929390" cy="6520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NEXT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1500"/>
                            </p:stCondLst>
                            <p:childTnLst>
                              <p:par>
                                <p:cTn id="9" presetID="9" presetClass="entr" presetSubtype="0"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3500"/>
                            </p:stCondLst>
                            <p:childTnLst>
                              <p:par>
                                <p:cTn id="13" presetID="9" presetClass="entr" presetSubtype="0" fill="hold" grpId="0" nodeType="after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5500"/>
                            </p:stCondLst>
                            <p:childTnLst>
                              <p:par>
                                <p:cTn id="17" presetID="9" presetClass="entr" presetSubtype="0" fill="hold" grpId="0" nodeType="after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7500"/>
                            </p:stCondLst>
                            <p:childTnLst>
                              <p:par>
                                <p:cTn id="21" presetID="9" presetClass="entr" presetSubtype="0" fill="hold" grpId="0" nodeType="afterEffect">
                                  <p:stCondLst>
                                    <p:cond delay="150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par>
                          <p:cTn id="24" fill="hold">
                            <p:stCondLst>
                              <p:cond delay="9500"/>
                            </p:stCondLst>
                            <p:childTnLst>
                              <p:par>
                                <p:cTn id="25" presetID="9" presetClass="entr" presetSubtype="0" fill="hold" grpId="0" nodeType="after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par>
                          <p:cTn id="28" fill="hold">
                            <p:stCondLst>
                              <p:cond delay="11500"/>
                            </p:stCondLst>
                            <p:childTnLst>
                              <p:par>
                                <p:cTn id="29" presetID="9" presetClass="entr" presetSubtype="0" fill="hold" grpId="0" nodeType="afterEffect">
                                  <p:stCondLst>
                                    <p:cond delay="150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p:stCondLst>
                              <p:cond delay="13500"/>
                            </p:stCondLst>
                            <p:childTnLst>
                              <p:par>
                                <p:cTn id="33" presetID="39" presetClass="entr" presetSubtype="0" accel="100000" fill="hold" grpId="0" nodeType="afterEffect">
                                  <p:stCondLst>
                                    <p:cond delay="10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4718</TotalTime>
  <Words>828</Words>
  <Application>Microsoft Office PowerPoint</Application>
  <PresentationFormat>On-screen Show (4:3)</PresentationFormat>
  <Paragraphs>123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How to Do  Month-end  Reconciliation</vt:lpstr>
      <vt:lpstr>Reconciling payments &amp; deposits</vt:lpstr>
      <vt:lpstr>Finding the reports in your AMC</vt:lpstr>
      <vt:lpstr>Select the criteria for the report</vt:lpstr>
      <vt:lpstr>The report</vt:lpstr>
      <vt:lpstr>The report: Header page</vt:lpstr>
      <vt:lpstr>Payments</vt:lpstr>
      <vt:lpstr>The report: Deposits summary</vt:lpstr>
      <vt:lpstr>The report: Disputed payments</vt:lpstr>
      <vt:lpstr>The report: Rejected/declined</vt:lpstr>
      <vt:lpstr>The report: Chargebacks &amp; Refunds</vt:lpstr>
      <vt:lpstr>The report: Software downloads</vt:lpstr>
      <vt:lpstr>The report: Deposit exceptions</vt:lpstr>
      <vt:lpstr>The report: Your invoice</vt:lpstr>
      <vt:lpstr>That’s 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Your PSN  Account Management Center (AMC)</dc:title>
  <dc:creator>Marll Thiede</dc:creator>
  <cp:lastModifiedBy>Marll Thiede</cp:lastModifiedBy>
  <cp:revision>408</cp:revision>
  <dcterms:created xsi:type="dcterms:W3CDTF">2015-06-16T18:10:41Z</dcterms:created>
  <dcterms:modified xsi:type="dcterms:W3CDTF">2016-08-10T19:53:46Z</dcterms:modified>
</cp:coreProperties>
</file>