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7" r:id="rId6"/>
    <p:sldId id="269" r:id="rId7"/>
    <p:sldId id="259" r:id="rId8"/>
    <p:sldId id="260" r:id="rId9"/>
    <p:sldId id="261" r:id="rId10"/>
    <p:sldId id="270" r:id="rId11"/>
    <p:sldId id="262" r:id="rId12"/>
    <p:sldId id="264" r:id="rId13"/>
    <p:sldId id="279" r:id="rId14"/>
    <p:sldId id="271" r:id="rId15"/>
    <p:sldId id="263" r:id="rId16"/>
    <p:sldId id="265" r:id="rId17"/>
    <p:sldId id="272" r:id="rId18"/>
    <p:sldId id="266" r:id="rId19"/>
    <p:sldId id="267" r:id="rId20"/>
    <p:sldId id="273" r:id="rId21"/>
    <p:sldId id="276" r:id="rId22"/>
    <p:sldId id="268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r"/>
            <a:r>
              <a:rPr lang="en-US" smtClean="0"/>
              <a:t>How to Use Your PSN Account Management Center (AMC)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r"/>
            <a:r>
              <a:rPr lang="en-US" smtClean="0"/>
              <a:t>How to Use Your PSN Account Management Center (AMC)</a:t>
            </a:r>
            <a:endParaRPr lang="en-US" dirty="0"/>
          </a:p>
        </p:txBody>
      </p:sp>
      <p:pic>
        <p:nvPicPr>
          <p:cNvPr id="7" name="Picture 6" descr="PSN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81000" y="6175869"/>
            <a:ext cx="1485900" cy="605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mentservicenetwork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t City Background iStock_000048607634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900" r="5605"/>
          <a:stretch>
            <a:fillRect/>
          </a:stretch>
        </p:blipFill>
        <p:spPr>
          <a:xfrm>
            <a:off x="0" y="0"/>
            <a:ext cx="9144000" cy="6894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077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to Use Your PSN </a:t>
            </a:r>
            <a:br>
              <a:rPr lang="en-US" dirty="0" smtClean="0"/>
            </a:br>
            <a:r>
              <a:rPr lang="en-US" dirty="0" smtClean="0"/>
              <a:t>Account Management Center (AMC)</a:t>
            </a:r>
            <a:endParaRPr lang="en-US" dirty="0"/>
          </a:p>
        </p:txBody>
      </p:sp>
      <p:pic>
        <p:nvPicPr>
          <p:cNvPr id="6" name="Picture 5" descr="PSN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5791200"/>
            <a:ext cx="2019300" cy="823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732" y="4077325"/>
            <a:ext cx="854438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Use the arrows on your keypad to  move forward (→) or go back (←) to a slide.  </a:t>
            </a:r>
          </a:p>
          <a:p>
            <a:r>
              <a:rPr lang="en-US" sz="2000" dirty="0" smtClean="0"/>
              <a:t>A next arrow will appear when the slide is complete and you can advance at any time to the next slide. 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7510013" y="4781875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around: Block a payer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1857137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Block a Payer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3256" y="1285875"/>
            <a:ext cx="7682210" cy="477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a payer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5975" y="1066800"/>
            <a:ext cx="2286000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want to block a payment by a customer number, name or method of payment, you can do so here. You can also release a block or change it.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76900" y="5353050"/>
            <a:ext cx="29718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Select your action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a payer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1520" y="1295400"/>
            <a:ext cx="7680960" cy="477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407" t="41465" r="28196" b="38688"/>
          <a:stretch>
            <a:fillRect/>
          </a:stretch>
        </p:blipFill>
        <p:spPr bwMode="auto">
          <a:xfrm>
            <a:off x="1095375" y="2219325"/>
            <a:ext cx="5429250" cy="19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48325" y="2133600"/>
            <a:ext cx="3352800" cy="238440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First, select how you want to block (name/customer ID, checking/savings account, credit card)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78150" r="9945" b="88033"/>
          <a:stretch>
            <a:fillRect/>
          </a:stretch>
        </p:blipFill>
        <p:spPr bwMode="auto">
          <a:xfrm>
            <a:off x="6057900" y="1295400"/>
            <a:ext cx="914400" cy="5715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a payer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0633" y="1295400"/>
            <a:ext cx="7910333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7500" t="41667" r="27500" b="35416"/>
          <a:stretch>
            <a:fillRect/>
          </a:stretch>
        </p:blipFill>
        <p:spPr bwMode="auto">
          <a:xfrm>
            <a:off x="963118" y="2208550"/>
            <a:ext cx="5486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375" t="9375" r="10625" b="6250"/>
          <a:stretch>
            <a:fillRect/>
          </a:stretch>
        </p:blipFill>
        <p:spPr bwMode="auto">
          <a:xfrm>
            <a:off x="670811" y="2036715"/>
            <a:ext cx="5715000" cy="361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72200" y="2062403"/>
            <a:ext cx="2788920" cy="128391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Follow the prompts to create the block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755904" y="3998976"/>
            <a:ext cx="1670304" cy="126796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Finally, block access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9648" y="5449824"/>
            <a:ext cx="2999232" cy="13542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Block all methods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Allow eCheck only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Allow eSavings only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Allow credit/debit card only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Allow cash only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09160" y="4062984"/>
            <a:ext cx="2971800" cy="183415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You can set the payment method you will BLOCK or ALLOW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around: Make a payment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1399937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Make a payment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r="2132" b="9561"/>
          <a:stretch>
            <a:fillRect/>
          </a:stretch>
        </p:blipFill>
        <p:spPr bwMode="auto">
          <a:xfrm>
            <a:off x="533400" y="1371600"/>
            <a:ext cx="76962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rrowheads="1"/>
          </p:cNvPicPr>
          <p:nvPr/>
        </p:nvPicPr>
        <p:blipFill>
          <a:blip r:embed="rId2" cstate="print"/>
          <a:srcRect l="59961" t="14987" r="37508" b="82561"/>
          <a:stretch>
            <a:fillRect/>
          </a:stretch>
        </p:blipFill>
        <p:spPr bwMode="auto">
          <a:xfrm>
            <a:off x="3816096" y="2060448"/>
            <a:ext cx="868680" cy="164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3"/>
          <p:cNvPicPr>
            <a:picLocks noChangeArrowheads="1"/>
          </p:cNvPicPr>
          <p:nvPr/>
        </p:nvPicPr>
        <p:blipFill>
          <a:blip r:embed="rId2" cstate="print"/>
          <a:srcRect l="59961" t="14987" r="37508" b="82561"/>
          <a:stretch>
            <a:fillRect/>
          </a:stretch>
        </p:blipFill>
        <p:spPr bwMode="auto">
          <a:xfrm>
            <a:off x="3249168" y="2054352"/>
            <a:ext cx="457200" cy="1645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payment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34884" t="64599" r="41860" b="14406"/>
          <a:stretch>
            <a:fillRect/>
          </a:stretch>
        </p:blipFill>
        <p:spPr bwMode="auto">
          <a:xfrm>
            <a:off x="4038600" y="33528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50388" t="64599" r="41860" b="28701"/>
          <a:stretch>
            <a:fillRect/>
          </a:stretch>
        </p:blipFill>
        <p:spPr bwMode="auto">
          <a:xfrm>
            <a:off x="3048000" y="43434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43600" y="3048000"/>
            <a:ext cx="2286000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can make a payment on behalf of your customer. Enter their name or account number.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2" cstate="print"/>
          <a:srcRect l="59961" t="14987" r="37508" b="82561"/>
          <a:stretch>
            <a:fillRect/>
          </a:stretch>
        </p:blipFill>
        <p:spPr bwMode="auto">
          <a:xfrm>
            <a:off x="4740021" y="2050923"/>
            <a:ext cx="640080" cy="1645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2" cstate="print"/>
          <a:srcRect l="59961" t="14987" r="37508" b="82561"/>
          <a:stretch>
            <a:fillRect/>
          </a:stretch>
        </p:blipFill>
        <p:spPr bwMode="auto">
          <a:xfrm>
            <a:off x="5492496" y="2050923"/>
            <a:ext cx="640080" cy="16459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13739"/>
          <a:stretch>
            <a:fillRect/>
          </a:stretch>
        </p:blipFill>
        <p:spPr bwMode="auto">
          <a:xfrm>
            <a:off x="737884" y="1371600"/>
            <a:ext cx="7668232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b="16397"/>
          <a:stretch>
            <a:fillRect/>
          </a:stretch>
        </p:blipFill>
        <p:spPr bwMode="auto">
          <a:xfrm>
            <a:off x="747409" y="1362075"/>
            <a:ext cx="7668232" cy="38957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39246"/>
          <a:stretch>
            <a:fillRect/>
          </a:stretch>
        </p:blipFill>
        <p:spPr bwMode="auto">
          <a:xfrm>
            <a:off x="747409" y="2607796"/>
            <a:ext cx="7668232" cy="28309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payment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6925" y="2377346"/>
            <a:ext cx="2971800" cy="189529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Select a payment method. If the customer doesn’t have a credit card or bank account set up, you can set up one here.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4189869"/>
            <a:ext cx="2971800" cy="103935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Enter the payment amount and date to be paid.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742" y="6012299"/>
            <a:ext cx="653571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next page will display the information for confirmation; if okay you will submit the payment and generate a receipt.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9760" y="1854729"/>
            <a:ext cx="2674496" cy="61138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VERIFY the name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1268" y="1503233"/>
            <a:ext cx="9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8303" y="2334863"/>
            <a:ext cx="9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1278" y="3881333"/>
            <a:ext cx="9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14" name="Picture 13" descr="Group full page w Am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5669" y="3227445"/>
            <a:ext cx="1097280" cy="1378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1400175" y="3086100"/>
            <a:ext cx="2333625" cy="762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Only those methods allowed by your company will appear.</a:t>
            </a:r>
            <a:endParaRPr lang="en-US" sz="1200" dirty="0"/>
          </a:p>
        </p:txBody>
      </p:sp>
      <p:sp>
        <p:nvSpPr>
          <p:cNvPr id="17" name="Right Arrow 16"/>
          <p:cNvSpPr/>
          <p:nvPr/>
        </p:nvSpPr>
        <p:spPr>
          <a:xfrm>
            <a:off x="1362075" y="2438400"/>
            <a:ext cx="2333625" cy="762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If your customer has set up an account, it will appear hear.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3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around: Change your profile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3657600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Change Your Email Notifications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2875" y="1143000"/>
            <a:ext cx="7998250" cy="4892040"/>
            <a:chOff x="572875" y="1143000"/>
            <a:chExt cx="7998250" cy="489204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72875" y="1143000"/>
              <a:ext cx="7998250" cy="4892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3718560" y="1989963"/>
              <a:ext cx="868680" cy="182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3115056" y="1981200"/>
              <a:ext cx="548640" cy="18288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your profile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399" y="3962400"/>
            <a:ext cx="3214141" cy="61138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Select your name by checking the 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4876800"/>
            <a:ext cx="2971800" cy="61138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Select View/Change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74771" r="12844" b="86978"/>
          <a:stretch>
            <a:fillRect/>
          </a:stretch>
        </p:blipFill>
        <p:spPr bwMode="auto">
          <a:xfrm>
            <a:off x="5257800" y="1143000"/>
            <a:ext cx="990600" cy="6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3535" y="5756222"/>
            <a:ext cx="454201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Note: Only administrators can add new users.</a:t>
            </a:r>
            <a:endParaRPr lang="en-US" dirty="0"/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3" cstate="print"/>
          <a:srcRect l="59961" t="14987" r="37508" b="82561"/>
          <a:stretch>
            <a:fillRect/>
          </a:stretch>
        </p:blipFill>
        <p:spPr bwMode="auto">
          <a:xfrm>
            <a:off x="4699635" y="1970913"/>
            <a:ext cx="640080" cy="1828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3" cstate="print"/>
          <a:srcRect l="59961" t="14987" r="37508" b="82561"/>
          <a:stretch>
            <a:fillRect/>
          </a:stretch>
        </p:blipFill>
        <p:spPr bwMode="auto">
          <a:xfrm>
            <a:off x="5518785" y="1970913"/>
            <a:ext cx="640080" cy="18288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your profile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219200"/>
            <a:ext cx="5867400" cy="5334000"/>
            <a:chOff x="457200" y="1219200"/>
            <a:chExt cx="5867400" cy="5334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66912" y="1219200"/>
              <a:ext cx="5847975" cy="289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9846" r="24186" b="24515"/>
            <a:stretch>
              <a:fillRect/>
            </a:stretch>
          </p:blipFill>
          <p:spPr bwMode="auto">
            <a:xfrm>
              <a:off x="457200" y="3505200"/>
              <a:ext cx="5867400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163758" y="648916"/>
            <a:ext cx="271322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/>
              <a:t>IMPORTANT:</a:t>
            </a:r>
            <a:r>
              <a:rPr lang="en-US" sz="1400" dirty="0"/>
              <a:t> All of these reports are available online in real-time. Online reports can be downloaded. Please depend on online information because we cannot guarantee the delivery of every email since </a:t>
            </a:r>
            <a:r>
              <a:rPr lang="en-US" sz="1400" dirty="0" smtClean="0"/>
              <a:t>it is </a:t>
            </a:r>
            <a:r>
              <a:rPr lang="en-US" sz="1400" dirty="0"/>
              <a:t>beyond our control.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8136" y="2731957"/>
            <a:ext cx="2517048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can change your password or other profile information.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6695" y="4422098"/>
            <a:ext cx="29718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Only administrators can select which reports you would like emailed to you by selecting the frequency.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247" b="15855"/>
          <a:stretch>
            <a:fillRect/>
          </a:stretch>
        </p:blipFill>
        <p:spPr bwMode="auto">
          <a:xfrm>
            <a:off x="323850" y="2318385"/>
            <a:ext cx="5038725" cy="343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6670"/>
            <a:ext cx="8305800" cy="990601"/>
          </a:xfrm>
        </p:spPr>
        <p:txBody>
          <a:bodyPr>
            <a:noAutofit/>
          </a:bodyPr>
          <a:lstStyle/>
          <a:p>
            <a:pPr marL="685800" indent="-685800">
              <a:buNone/>
            </a:pPr>
            <a:r>
              <a:rPr lang="en-US" sz="2000" dirty="0" smtClean="0"/>
              <a:t>NOTE: You must have an administrator in your company set you up as a user before you can log into the AMC. Your administrator decides what functions you can do in the AMC. </a:t>
            </a:r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1" y="2248526"/>
            <a:ext cx="3521439" cy="368758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There are 3 types of users. Ask the administrator which one you are:</a:t>
            </a:r>
          </a:p>
          <a:p>
            <a:pPr marL="404813" indent="-1651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READER: Can only view info &amp; change password</a:t>
            </a:r>
          </a:p>
          <a:p>
            <a:pPr marL="404813" indent="-1651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PROCESSOR: View info, change passwords + make payments</a:t>
            </a:r>
          </a:p>
          <a:p>
            <a:pPr marL="404813" indent="-1651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ADMINISTRATOR: Can do all</a:t>
            </a:r>
          </a:p>
          <a:p>
            <a:pPr>
              <a:spcBef>
                <a:spcPct val="20000"/>
              </a:spcBef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Once you are set up…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www.PaymentServiceNetwork.com</a:t>
            </a:r>
            <a:endParaRPr kumimoji="0" lang="en-US" sz="2100" i="0" u="sng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Business Client Login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49580" y="2266950"/>
            <a:ext cx="805173" cy="566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82455" y="4686300"/>
            <a:ext cx="805173" cy="566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88592" y="2923032"/>
            <a:ext cx="7239000" cy="2964305"/>
            <a:chOff x="1688592" y="2923032"/>
            <a:chExt cx="7239000" cy="2964305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 t="14597" b="39554"/>
            <a:stretch>
              <a:fillRect/>
            </a:stretch>
          </p:blipFill>
          <p:spPr bwMode="auto">
            <a:xfrm>
              <a:off x="1688592" y="2923032"/>
              <a:ext cx="7239000" cy="2964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/>
            <p:nvPr/>
          </p:nvPicPr>
          <p:blipFill>
            <a:blip r:embed="rId2" cstate="print"/>
            <a:srcRect l="49620" t="27004" r="47790" b="71872"/>
            <a:stretch>
              <a:fillRect/>
            </a:stretch>
          </p:blipFill>
          <p:spPr bwMode="auto">
            <a:xfrm>
              <a:off x="4210049" y="3724275"/>
              <a:ext cx="457200" cy="72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" name="Picture 18"/>
            <p:cNvPicPr/>
            <p:nvPr/>
          </p:nvPicPr>
          <p:blipFill>
            <a:blip r:embed="rId2" cstate="print"/>
            <a:srcRect l="49620" t="27004" r="47790" b="71872"/>
            <a:stretch>
              <a:fillRect/>
            </a:stretch>
          </p:blipFill>
          <p:spPr bwMode="auto">
            <a:xfrm>
              <a:off x="4867274" y="3724275"/>
              <a:ext cx="457200" cy="72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20"/>
            <p:cNvPicPr/>
            <p:nvPr/>
          </p:nvPicPr>
          <p:blipFill>
            <a:blip r:embed="rId2" cstate="print"/>
            <a:srcRect l="49620" t="27004" r="47790" b="71872"/>
            <a:stretch>
              <a:fillRect/>
            </a:stretch>
          </p:blipFill>
          <p:spPr bwMode="auto">
            <a:xfrm>
              <a:off x="5638799" y="3724275"/>
              <a:ext cx="457200" cy="72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Picture 21"/>
            <p:cNvPicPr/>
            <p:nvPr/>
          </p:nvPicPr>
          <p:blipFill>
            <a:blip r:embed="rId2" cstate="print"/>
            <a:srcRect l="49620" t="27004" r="47790" b="71872"/>
            <a:stretch>
              <a:fillRect/>
            </a:stretch>
          </p:blipFill>
          <p:spPr bwMode="auto">
            <a:xfrm>
              <a:off x="6296024" y="3724275"/>
              <a:ext cx="594360" cy="72626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More functions in the tab menus</a:t>
            </a:r>
            <a:endParaRPr lang="en-US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7467600" y="2971800"/>
            <a:ext cx="1417638" cy="990600"/>
          </a:xfrm>
          <a:prstGeom prst="wedgeRectCallout">
            <a:avLst>
              <a:gd name="adj1" fmla="val -98250"/>
              <a:gd name="adj2" fmla="val -1733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SUPPORT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Ticket Center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FAQs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And  </a:t>
            </a: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more…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52400" y="2971801"/>
            <a:ext cx="2133600" cy="1600200"/>
          </a:xfrm>
          <a:prstGeom prst="wedgeRectCallout">
            <a:avLst>
              <a:gd name="adj1" fmla="val 82316"/>
              <a:gd name="adj2" fmla="val -2855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ACCOUNT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MANAGEMENT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Set Staff Access Levels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Update Payment Page  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Upload/Download Data  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Multiple-Account Access  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Marketing Templates  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more…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04800" y="1219200"/>
            <a:ext cx="2209800" cy="1600200"/>
          </a:xfrm>
          <a:prstGeom prst="wedgeRectCallout">
            <a:avLst>
              <a:gd name="adj1" fmla="val 113605"/>
              <a:gd name="adj2" fmla="val 706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PAYMENT TRACKER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Real-time Payments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Deposits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Rejected/Cancelled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Payment Histories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Disputed Payments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more…  </a:t>
            </a: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667000" y="1143000"/>
            <a:ext cx="1797050" cy="1600200"/>
          </a:xfrm>
          <a:prstGeom prst="wedgeRectCallout">
            <a:avLst>
              <a:gd name="adj1" fmla="val 59723"/>
              <a:gd name="adj2" fmla="val 7906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REPORTS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Registered Customers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Perform Month-End  Reconciliation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Manage eBills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more…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572000" y="1295400"/>
            <a:ext cx="2133600" cy="1371600"/>
          </a:xfrm>
          <a:prstGeom prst="wedgeRectCallout">
            <a:avLst>
              <a:gd name="adj1" fmla="val -21896"/>
              <a:gd name="adj2" fmla="val 9138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PAYMENT TOOLS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Make Payments on </a:t>
            </a:r>
            <a:b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Behalf of Customers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Set up/Change Auto-Pay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Check Scanning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more…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781800" y="1600200"/>
            <a:ext cx="2057400" cy="1173162"/>
          </a:xfrm>
          <a:prstGeom prst="wedgeRectCallout">
            <a:avLst>
              <a:gd name="adj1" fmla="val -79187"/>
              <a:gd name="adj2" fmla="val 8365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OUTBOUND AUTO-CALL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Manage Calls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Upload Messages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Upload Call Lists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Set Date &amp; Time</a:t>
            </a: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4494" y="4103557"/>
            <a:ext cx="6289623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Find more features in the tab dropdown menus. </a:t>
            </a:r>
            <a:br>
              <a:rPr lang="en-US" sz="2400" b="1" dirty="0" smtClean="0"/>
            </a:br>
            <a:r>
              <a:rPr lang="en-US" sz="2400" b="1" dirty="0" smtClean="0"/>
              <a:t>When you are online, take a self tour.</a:t>
            </a:r>
            <a:endParaRPr lang="en-US" sz="2400" dirty="0" smtClean="0"/>
          </a:p>
          <a:p>
            <a:r>
              <a:rPr lang="en-US" sz="2400" dirty="0" smtClean="0"/>
              <a:t>NOTE: You may not have access to all features; it depends on what PSN services your </a:t>
            </a:r>
            <a:r>
              <a:rPr lang="en-US" sz="2400" dirty="0" smtClean="0"/>
              <a:t>company is </a:t>
            </a:r>
            <a:r>
              <a:rPr lang="en-US" sz="2400" dirty="0" smtClean="0"/>
              <a:t>signed up for (e.g., check scan, auto-call).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around: Getting assistance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3777520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Online Ticketing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8640" y="1572768"/>
            <a:ext cx="8046720" cy="3913632"/>
            <a:chOff x="548640" y="1572768"/>
            <a:chExt cx="8046720" cy="391363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18939"/>
            <a:stretch>
              <a:fillRect/>
            </a:stretch>
          </p:blipFill>
          <p:spPr bwMode="auto">
            <a:xfrm>
              <a:off x="548640" y="1572768"/>
              <a:ext cx="8046720" cy="3913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3945525" y="2267510"/>
              <a:ext cx="896112" cy="182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3351546" y="2264988"/>
              <a:ext cx="548640" cy="182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2727" r="13068" b="88384"/>
            <a:stretch>
              <a:fillRect/>
            </a:stretch>
          </p:blipFill>
          <p:spPr bwMode="auto">
            <a:xfrm>
              <a:off x="5257800" y="1572768"/>
              <a:ext cx="1143000" cy="56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5650500" y="2267510"/>
              <a:ext cx="731520" cy="182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4932696" y="2264988"/>
              <a:ext cx="548640" cy="18288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help: Submit a ticket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209800"/>
            <a:ext cx="2286000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have an issue with the PSN system, it is best to submit a ticket. You can track the progress of your ticket. PSN monitors the ticket to make sure your request is being addressed.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9023" y="5375223"/>
            <a:ext cx="69804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IMPORTANT: Be very specific in describing the issue—there can never be too much information!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t City Background iStock_000048607634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900" r="5605"/>
          <a:stretch>
            <a:fillRect/>
          </a:stretch>
        </p:blipFill>
        <p:spPr>
          <a:xfrm>
            <a:off x="0" y="0"/>
            <a:ext cx="9144000" cy="6894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 smtClean="0"/>
              <a:t>Return to the AMC </a:t>
            </a:r>
            <a:br>
              <a:rPr lang="en-US" sz="4800" dirty="0" smtClean="0"/>
            </a:br>
            <a:r>
              <a:rPr lang="en-US" sz="4800" dirty="0" smtClean="0"/>
              <a:t>and </a:t>
            </a:r>
            <a:r>
              <a:rPr lang="en-US" sz="4800" dirty="0" smtClean="0"/>
              <a:t>take </a:t>
            </a:r>
            <a:r>
              <a:rPr lang="en-US" sz="4800" dirty="0" smtClean="0"/>
              <a:t>a look </a:t>
            </a:r>
            <a:r>
              <a:rPr lang="en-US" sz="4800" dirty="0" smtClean="0"/>
              <a:t>around.</a:t>
            </a:r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r>
              <a:rPr lang="en-US" sz="2000" dirty="0" smtClean="0"/>
              <a:t>	If you need more assistance, contact your Service Account Manager.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login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0150" y="3276600"/>
            <a:ext cx="7183454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BEFORE YOU LOG IN…</a:t>
            </a:r>
          </a:p>
          <a:p>
            <a:pPr lvl="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Save this page to your Favorites, so that future logins are quicker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https://www.paymentservicenetwork.com/ClientLogin.aspx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THEN…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Enter Account ID, User ID, Password (Provided by your administrator)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noProof="0" dirty="0" smtClean="0">
                <a:solidFill>
                  <a:schemeClr val="tx2">
                    <a:lumMod val="75000"/>
                  </a:schemeClr>
                </a:solidFill>
              </a:rPr>
              <a:t>LATER…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forget your password, use the “Click</a:t>
            </a:r>
            <a:r>
              <a:rPr kumimoji="0" lang="en-US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here” feature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375" t="22917" r="20625" b="40625"/>
          <a:stretch>
            <a:fillRect/>
          </a:stretch>
        </p:blipFill>
        <p:spPr bwMode="auto">
          <a:xfrm>
            <a:off x="1905000" y="1219200"/>
            <a:ext cx="533400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around via Quick Links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0400" y="2286000"/>
            <a:ext cx="4213951" cy="238440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2400" dirty="0" smtClean="0"/>
              <a:t>Use Quick Links to navigate to the most frequently used functions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1752600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Return to Quick Links from any page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around via Quick Links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18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387" y="117507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0" y="1676400"/>
            <a:ext cx="2514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Payment Management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2667000"/>
            <a:ext cx="2514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Viewing Reports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3733800"/>
            <a:ext cx="2514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269468"/>
            <a:ext cx="25146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Your PSN Contact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around: Viewing payments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2133600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View Real-Time Customer Payments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real-time payments</a:t>
            </a:r>
            <a:endParaRPr lang="en-US" dirty="0"/>
          </a:p>
        </p:txBody>
      </p:sp>
      <p:pic>
        <p:nvPicPr>
          <p:cNvPr id="5" name="Content Placeholder 4" descr="Michelson view pay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328" y="1447800"/>
            <a:ext cx="688334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3730" y="2374690"/>
            <a:ext cx="29718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Select a date range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1371600"/>
            <a:ext cx="32766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You can view in real time any payment made through PSN.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4210" y="2784027"/>
            <a:ext cx="2971800" cy="128391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You can narrow the search by other criteria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7400" t="40374" r="80268" b="24096"/>
          <a:stretch>
            <a:fillRect/>
          </a:stretch>
        </p:blipFill>
        <p:spPr bwMode="auto">
          <a:xfrm>
            <a:off x="1524000" y="2895600"/>
            <a:ext cx="1524000" cy="26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4" cstate="print"/>
          <a:srcRect l="61041" r="15757" b="89453"/>
          <a:stretch>
            <a:fillRect/>
          </a:stretch>
        </p:blipFill>
        <p:spPr bwMode="auto">
          <a:xfrm>
            <a:off x="5934075" y="146685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real-time payments</a:t>
            </a:r>
            <a:endParaRPr lang="en-US" dirty="0"/>
          </a:p>
        </p:txBody>
      </p:sp>
      <p:pic>
        <p:nvPicPr>
          <p:cNvPr id="5" name="Content Placeholder 4" descr="Michelson view pay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328" y="1447800"/>
            <a:ext cx="6883345" cy="4343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Down Arrow 9"/>
          <p:cNvSpPr/>
          <p:nvPr/>
        </p:nvSpPr>
        <p:spPr>
          <a:xfrm>
            <a:off x="1295400" y="2438400"/>
            <a:ext cx="2362200" cy="1447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can SORT by clicking on the field name</a:t>
            </a:r>
            <a:endParaRPr lang="en-US" sz="1400" dirty="0"/>
          </a:p>
        </p:txBody>
      </p:sp>
      <p:sp>
        <p:nvSpPr>
          <p:cNvPr id="11" name="Up Arrow 10"/>
          <p:cNvSpPr/>
          <p:nvPr/>
        </p:nvSpPr>
        <p:spPr>
          <a:xfrm>
            <a:off x="634589" y="4373382"/>
            <a:ext cx="2514600" cy="144780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can FILTER by typing in criteria under the field name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08179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Smith</a:t>
            </a:r>
            <a:endParaRPr lang="en-US" sz="1050" dirty="0"/>
          </a:p>
        </p:txBody>
      </p:sp>
      <p:sp>
        <p:nvSpPr>
          <p:cNvPr id="13" name="Up Arrow 12"/>
          <p:cNvSpPr/>
          <p:nvPr/>
        </p:nvSpPr>
        <p:spPr>
          <a:xfrm>
            <a:off x="6450769" y="2728210"/>
            <a:ext cx="2213549" cy="1274164"/>
          </a:xfrm>
          <a:prstGeom prst="upArrow">
            <a:avLst>
              <a:gd name="adj1" fmla="val 50000"/>
              <a:gd name="adj2" fmla="val 553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can print or download a report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 cstate="print"/>
          <a:srcRect l="61041" r="15757" b="89453"/>
          <a:stretch>
            <a:fillRect/>
          </a:stretch>
        </p:blipFill>
        <p:spPr bwMode="auto">
          <a:xfrm>
            <a:off x="5934075" y="146685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real-time payments</a:t>
            </a:r>
            <a:endParaRPr lang="en-US" dirty="0"/>
          </a:p>
        </p:txBody>
      </p:sp>
      <p:pic>
        <p:nvPicPr>
          <p:cNvPr id="5" name="Content Placeholder 4" descr="Michelson view pay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328" y="1447800"/>
            <a:ext cx="688334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 l="61041" r="15757" b="89453"/>
          <a:stretch>
            <a:fillRect/>
          </a:stretch>
        </p:blipFill>
        <p:spPr bwMode="auto">
          <a:xfrm>
            <a:off x="5934075" y="146685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00200" y="408179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Smith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018610" y="1981200"/>
            <a:ext cx="2971800" cy="128391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You can view other reports, as well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6046" t="12069" r="68897" b="75671"/>
          <a:stretch>
            <a:fillRect/>
          </a:stretch>
        </p:blipFill>
        <p:spPr bwMode="auto">
          <a:xfrm>
            <a:off x="1447800" y="2514600"/>
            <a:ext cx="249555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797</Words>
  <Application>Microsoft Office PowerPoint</Application>
  <PresentationFormat>On-screen Show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How to Use Your PSN  Account Management Center (AMC)</vt:lpstr>
      <vt:lpstr>AMC login</vt:lpstr>
      <vt:lpstr>AMC login</vt:lpstr>
      <vt:lpstr>Getting around via Quick Links</vt:lpstr>
      <vt:lpstr>Getting around via Quick Links</vt:lpstr>
      <vt:lpstr>Getting around: Viewing payments </vt:lpstr>
      <vt:lpstr>Viewing real-time payments</vt:lpstr>
      <vt:lpstr>Viewing real-time payments</vt:lpstr>
      <vt:lpstr>Viewing real-time payments</vt:lpstr>
      <vt:lpstr>Getting around: Block a payer</vt:lpstr>
      <vt:lpstr>Block a payer</vt:lpstr>
      <vt:lpstr>Block a payer</vt:lpstr>
      <vt:lpstr>Block a payer</vt:lpstr>
      <vt:lpstr>Getting around: Make a payment</vt:lpstr>
      <vt:lpstr>Make a payment</vt:lpstr>
      <vt:lpstr>Make a payment</vt:lpstr>
      <vt:lpstr>Getting around: Change your profile</vt:lpstr>
      <vt:lpstr>Changing your profile</vt:lpstr>
      <vt:lpstr>Changing your profile</vt:lpstr>
      <vt:lpstr>More functions in the tab menus</vt:lpstr>
      <vt:lpstr>Getting around: Getting assistance</vt:lpstr>
      <vt:lpstr>Getting help: Submit a ticket</vt:lpstr>
      <vt:lpstr>That’s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Your PSN  Account Management Center (AMC)</dc:title>
  <dc:creator>Marll Thiede</dc:creator>
  <cp:lastModifiedBy>Marll Thiede</cp:lastModifiedBy>
  <cp:revision>140</cp:revision>
  <dcterms:created xsi:type="dcterms:W3CDTF">2015-06-16T18:10:41Z</dcterms:created>
  <dcterms:modified xsi:type="dcterms:W3CDTF">2016-08-08T19:36:12Z</dcterms:modified>
</cp:coreProperties>
</file>