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256" r:id="rId3"/>
    <p:sldId id="328" r:id="rId4"/>
    <p:sldId id="322" r:id="rId5"/>
    <p:sldId id="323" r:id="rId6"/>
    <p:sldId id="303" r:id="rId7"/>
    <p:sldId id="324" r:id="rId8"/>
    <p:sldId id="329" r:id="rId9"/>
    <p:sldId id="310" r:id="rId10"/>
    <p:sldId id="311" r:id="rId11"/>
    <p:sldId id="312" r:id="rId12"/>
    <p:sldId id="326" r:id="rId13"/>
    <p:sldId id="33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 showScrollbar="0"/>
    <p:sldAll/>
    <p:penClr>
      <a:srgbClr val="FF0000"/>
    </p:penClr>
  </p:showPr>
  <p:clrMru>
    <a:srgbClr val="0000FF"/>
    <a:srgbClr val="6600FF"/>
    <a:srgbClr val="000099"/>
    <a:srgbClr val="000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3" autoAdjust="0"/>
    <p:restoredTop sz="94576" autoAdjust="0"/>
  </p:normalViewPr>
  <p:slideViewPr>
    <p:cSldViewPr snapToGrid="0">
      <p:cViewPr varScale="1">
        <p:scale>
          <a:sx n="65" d="100"/>
          <a:sy n="65" d="100"/>
        </p:scale>
        <p:origin x="-12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B453E0-3FDB-4D60-BC68-F9E04CE67BD7}" type="datetimeFigureOut">
              <a:rPr lang="en-US"/>
              <a:pPr>
                <a:defRPr/>
              </a:pPr>
              <a:t>8/8/2016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1B7B479-7A47-4B04-B05D-9085466EBF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7B479-7A47-4B04-B05D-9085466EBF5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7B479-7A47-4B04-B05D-9085466EBF5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7772400" cy="8381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6400800" cy="914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 algn="ctr"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2634DA2-F163-4173-A205-901112300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www.PaymentServiceNetwork.com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6113A1-5578-448B-8F18-20ACD91B5A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www.PaymentServiceNetwork.com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17BA664-2024-437C-AEB8-56379FFB23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www.PaymentServiceNetwork.com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F5E37B-9A05-4E7E-BD52-EF4FBC597C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www.PaymentServiceNetwork.com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www.PaymentServiceNetwork.com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1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3962400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 dirty="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www.PaymentServiceNetwork.com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04.png"/>
          <p:cNvPicPr>
            <a:picLocks noChangeAspect="1"/>
          </p:cNvPicPr>
          <p:nvPr/>
        </p:nvPicPr>
        <p:blipFill>
          <a:blip r:embed="rId3" cstate="print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PSN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019800"/>
            <a:ext cx="1847850" cy="753530"/>
          </a:xfrm>
          <a:prstGeom prst="rect">
            <a:avLst/>
          </a:prstGeom>
        </p:spPr>
      </p:pic>
      <p:pic>
        <p:nvPicPr>
          <p:cNvPr id="8" name="Picture 7" descr="header04.png"/>
          <p:cNvPicPr>
            <a:picLocks noChangeAspect="1"/>
          </p:cNvPicPr>
          <p:nvPr/>
        </p:nvPicPr>
        <p:blipFill>
          <a:blip r:embed="rId3" cstate="print"/>
          <a:srcRect l="2246" r="86762" b="78853"/>
          <a:stretch>
            <a:fillRect/>
          </a:stretch>
        </p:blipFill>
        <p:spPr>
          <a:xfrm>
            <a:off x="0" y="-4912"/>
            <a:ext cx="2084424" cy="1450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9368" y="324465"/>
            <a:ext cx="6563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Example of a slideshow we can create for your customers</a:t>
            </a:r>
            <a:endParaRPr lang="en-US" sz="3200" b="1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34898" y="283692"/>
            <a:ext cx="7615097" cy="5771419"/>
            <a:chOff x="434898" y="283692"/>
            <a:chExt cx="7615097" cy="5771419"/>
          </a:xfrm>
        </p:grpSpPr>
        <p:grpSp>
          <p:nvGrpSpPr>
            <p:cNvPr id="16" name="Group 15"/>
            <p:cNvGrpSpPr/>
            <p:nvPr/>
          </p:nvGrpSpPr>
          <p:grpSpPr>
            <a:xfrm>
              <a:off x="434898" y="283692"/>
              <a:ext cx="7615097" cy="5771419"/>
              <a:chOff x="434898" y="283692"/>
              <a:chExt cx="7615097" cy="577141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434898" y="292430"/>
                <a:ext cx="7615097" cy="5762681"/>
                <a:chOff x="434898" y="292430"/>
                <a:chExt cx="7615097" cy="5762681"/>
              </a:xfrm>
            </p:grpSpPr>
            <p:pic>
              <p:nvPicPr>
                <p:cNvPr id="4098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b="5407"/>
                <a:stretch>
                  <a:fillRect/>
                </a:stretch>
              </p:blipFill>
              <p:spPr bwMode="auto">
                <a:xfrm>
                  <a:off x="434898" y="292430"/>
                  <a:ext cx="7615097" cy="57626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40682" t="32724" r="36030" b="64547"/>
                <a:stretch>
                  <a:fillRect/>
                </a:stretch>
              </p:blipFill>
              <p:spPr bwMode="auto">
                <a:xfrm>
                  <a:off x="2854009" y="2022750"/>
                  <a:ext cx="1773382" cy="1662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2" name="Picture 11" descr="chpay.png"/>
              <p:cNvPicPr>
                <a:picLocks noChangeAspect="1"/>
              </p:cNvPicPr>
              <p:nvPr/>
            </p:nvPicPr>
            <p:blipFill>
              <a:blip r:embed="rId4" cstate="print"/>
              <a:srcRect b="76489"/>
              <a:stretch>
                <a:fillRect/>
              </a:stretch>
            </p:blipFill>
            <p:spPr>
              <a:xfrm>
                <a:off x="451405" y="283692"/>
                <a:ext cx="7485587" cy="1331662"/>
              </a:xfrm>
              <a:prstGeom prst="rect">
                <a:avLst/>
              </a:prstGeom>
            </p:spPr>
          </p:pic>
        </p:grp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0682" t="32724" r="36030" b="64547"/>
            <a:stretch>
              <a:fillRect/>
            </a:stretch>
          </p:blipFill>
          <p:spPr bwMode="auto">
            <a:xfrm>
              <a:off x="3713545" y="3296815"/>
              <a:ext cx="1377468" cy="12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15269" y="1301496"/>
            <a:ext cx="7772400" cy="838199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6000" dirty="0" smtClean="0">
                <a:latin typeface="+mn-lt"/>
              </a:rPr>
              <a:t>Next, make your payment</a:t>
            </a:r>
            <a:endParaRPr lang="en-US" sz="6600" dirty="0">
              <a:latin typeface="+mn-lt"/>
            </a:endParaRPr>
          </a:p>
        </p:txBody>
      </p:sp>
      <p:pic>
        <p:nvPicPr>
          <p:cNvPr id="13" name="Picture 12" descr="cursor-arrow-clip-art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182770" y="4141316"/>
            <a:ext cx="676275" cy="10496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87082" y="2787804"/>
            <a:ext cx="493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Select a payment method or set one up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3631" y="3735659"/>
            <a:ext cx="441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Enter amount and date to be paid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1807" y="5207617"/>
            <a:ext cx="250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Select “Continue”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23628 -0.0736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28 -0.07361 L -0.2375 0.134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375 0.13449 L -0.25086 0.2270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970323" y="178644"/>
            <a:ext cx="7318915" cy="6323847"/>
            <a:chOff x="970323" y="178644"/>
            <a:chExt cx="7318915" cy="6323847"/>
          </a:xfrm>
        </p:grpSpPr>
        <p:grpSp>
          <p:nvGrpSpPr>
            <p:cNvPr id="14" name="Group 13"/>
            <p:cNvGrpSpPr/>
            <p:nvPr/>
          </p:nvGrpSpPr>
          <p:grpSpPr>
            <a:xfrm>
              <a:off x="970323" y="235506"/>
              <a:ext cx="7318915" cy="6266985"/>
              <a:chOff x="847493" y="167268"/>
              <a:chExt cx="7318915" cy="6266985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2954"/>
              <a:stretch>
                <a:fillRect/>
              </a:stretch>
            </p:blipFill>
            <p:spPr bwMode="auto">
              <a:xfrm>
                <a:off x="847493" y="167268"/>
                <a:ext cx="7315200" cy="5679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74854" b="14666"/>
              <a:stretch>
                <a:fillRect/>
              </a:stretch>
            </p:blipFill>
            <p:spPr bwMode="auto">
              <a:xfrm>
                <a:off x="851208" y="5820936"/>
                <a:ext cx="7315200" cy="613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Picture 9" descr="chhead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5662" y="178644"/>
              <a:ext cx="7205170" cy="1567124"/>
            </a:xfrm>
            <a:prstGeom prst="rect">
              <a:avLst/>
            </a:prstGeom>
          </p:spPr>
        </p:pic>
      </p:grpSp>
      <p:sp>
        <p:nvSpPr>
          <p:cNvPr id="16" name="Title 1"/>
          <p:cNvSpPr txBox="1">
            <a:spLocks/>
          </p:cNvSpPr>
          <p:nvPr/>
        </p:nvSpPr>
        <p:spPr bwMode="auto">
          <a:xfrm>
            <a:off x="768661" y="533400"/>
            <a:ext cx="77724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Confirm your payment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1" name="Picture 10" descr="cursor-arrow-clip-art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141774" y="2992740"/>
            <a:ext cx="676275" cy="10496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45727" y="3088888"/>
            <a:ext cx="321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Review info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0311" y="5586758"/>
            <a:ext cx="298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Click “Submit Payment”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19358 0.0678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3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58 0.06783 L -0.19358 0.2872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58 0.28727 L -0.27032 0.4481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43563" y="304801"/>
            <a:ext cx="8027229" cy="4355909"/>
            <a:chOff x="543563" y="304801"/>
            <a:chExt cx="8027229" cy="435590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13536"/>
            <a:stretch>
              <a:fillRect/>
            </a:stretch>
          </p:blipFill>
          <p:spPr bwMode="auto">
            <a:xfrm>
              <a:off x="543563" y="322778"/>
              <a:ext cx="8027229" cy="4337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chheader.png"/>
            <p:cNvPicPr>
              <a:picLocks noChangeAspect="1"/>
            </p:cNvPicPr>
            <p:nvPr/>
          </p:nvPicPr>
          <p:blipFill>
            <a:blip r:embed="rId4" cstate="print"/>
            <a:srcRect b="18005"/>
            <a:stretch>
              <a:fillRect/>
            </a:stretch>
          </p:blipFill>
          <p:spPr>
            <a:xfrm>
              <a:off x="548941" y="304801"/>
              <a:ext cx="7891272" cy="1402979"/>
            </a:xfrm>
            <a:prstGeom prst="rect">
              <a:avLst/>
            </a:prstGeom>
          </p:spPr>
        </p:pic>
      </p:grpSp>
      <p:pic>
        <p:nvPicPr>
          <p:cNvPr id="8" name="Picture 7" descr="cursor-arrow-clip-art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141774" y="2992740"/>
            <a:ext cx="676275" cy="10496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00774" y="2712707"/>
            <a:ext cx="281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Print a Receipt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34010" y="1981199"/>
            <a:ext cx="7677377" cy="3782290"/>
            <a:chOff x="800265" y="1981200"/>
            <a:chExt cx="7677377" cy="3782290"/>
          </a:xfrm>
        </p:grpSpPr>
        <p:pic>
          <p:nvPicPr>
            <p:cNvPr id="1027" name="Picture 3" descr="C:\Users\marll\AppData\Local\Microsoft\Windows\Temporary Internet Files\Content.IE5\CFMIOHQZ\MC900435241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0265" y="2469391"/>
              <a:ext cx="7677377" cy="3294099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620982" y="1981200"/>
              <a:ext cx="605443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</a:rPr>
                <a:t>We will also send you an email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 bwMode="auto">
          <a:xfrm>
            <a:off x="768661" y="533400"/>
            <a:ext cx="77724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Your payment will be confirmed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071E-6 L -0.24132 0.03978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82368"/>
            <a:ext cx="9144000" cy="1143000"/>
          </a:xfrm>
        </p:spPr>
        <p:txBody>
          <a:bodyPr/>
          <a:lstStyle/>
          <a:p>
            <a:r>
              <a:rPr lang="en-US" dirty="0" smtClean="0"/>
              <a:t>Contact your </a:t>
            </a:r>
            <a:br>
              <a:rPr lang="en-US" dirty="0" smtClean="0"/>
            </a:br>
            <a:r>
              <a:rPr lang="en-US" dirty="0" smtClean="0"/>
              <a:t>Service Account Manager </a:t>
            </a:r>
            <a:br>
              <a:rPr lang="en-US" dirty="0" smtClean="0"/>
            </a:br>
            <a:r>
              <a:rPr lang="en-US" dirty="0" smtClean="0"/>
              <a:t>if you would like our </a:t>
            </a:r>
            <a:br>
              <a:rPr lang="en-US" dirty="0" smtClean="0"/>
            </a:br>
            <a:r>
              <a:rPr lang="en-US" dirty="0" smtClean="0"/>
              <a:t>Marketing Department to </a:t>
            </a:r>
            <a:br>
              <a:rPr lang="en-US" dirty="0" smtClean="0"/>
            </a:br>
            <a:r>
              <a:rPr lang="en-US" dirty="0" smtClean="0"/>
              <a:t>create one for your customers.</a:t>
            </a:r>
            <a:endParaRPr lang="en-US" dirty="0"/>
          </a:p>
        </p:txBody>
      </p:sp>
      <p:pic>
        <p:nvPicPr>
          <p:cNvPr id="7" name="Picture 4" descr="PSN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944" y="5413249"/>
            <a:ext cx="1532112" cy="624194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04.png"/>
          <p:cNvPicPr>
            <a:picLocks noChangeAspect="1"/>
          </p:cNvPicPr>
          <p:nvPr/>
        </p:nvPicPr>
        <p:blipFill>
          <a:blip r:embed="rId3" cstate="print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PSN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019800"/>
            <a:ext cx="1847850" cy="753530"/>
          </a:xfrm>
          <a:prstGeom prst="rect">
            <a:avLst/>
          </a:prstGeom>
        </p:spPr>
      </p:pic>
      <p:pic>
        <p:nvPicPr>
          <p:cNvPr id="8" name="Picture 7" descr="header04.png"/>
          <p:cNvPicPr>
            <a:picLocks noChangeAspect="1"/>
          </p:cNvPicPr>
          <p:nvPr/>
        </p:nvPicPr>
        <p:blipFill>
          <a:blip r:embed="rId3" cstate="print"/>
          <a:srcRect l="2246" r="86762" b="78853"/>
          <a:stretch>
            <a:fillRect/>
          </a:stretch>
        </p:blipFill>
        <p:spPr>
          <a:xfrm>
            <a:off x="0" y="-4912"/>
            <a:ext cx="2084424" cy="1450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-905"/>
            <a:ext cx="9143999" cy="1754326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You Can Pay Your </a:t>
            </a:r>
            <a:b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Water &amp; Sewer Bills Online!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408451"/>
            <a:ext cx="9143999" cy="923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Here’s how…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3376" y="1600200"/>
            <a:ext cx="8229600" cy="4525963"/>
          </a:xfrm>
        </p:spPr>
        <p:txBody>
          <a:bodyPr/>
          <a:lstStyle/>
          <a:p>
            <a:r>
              <a:rPr lang="en-US" dirty="0" smtClean="0"/>
              <a:t>Make a one-time payment</a:t>
            </a:r>
          </a:p>
          <a:p>
            <a:r>
              <a:rPr lang="en-US" dirty="0" smtClean="0"/>
              <a:t>Set up automatic recurring payments</a:t>
            </a:r>
          </a:p>
          <a:p>
            <a:r>
              <a:rPr lang="en-US" dirty="0" smtClean="0"/>
              <a:t>View your balance due</a:t>
            </a:r>
          </a:p>
          <a:p>
            <a:r>
              <a:rPr lang="en-US" dirty="0" smtClean="0"/>
              <a:t>View your bill</a:t>
            </a:r>
          </a:p>
          <a:p>
            <a:r>
              <a:rPr lang="en-US" dirty="0" smtClean="0"/>
              <a:t>Print receipts and bills</a:t>
            </a:r>
          </a:p>
          <a:p>
            <a:r>
              <a:rPr lang="en-US" dirty="0" smtClean="0"/>
              <a:t>Opt out of paper bills</a:t>
            </a:r>
          </a:p>
          <a:p>
            <a:r>
              <a:rPr lang="en-US" dirty="0" smtClean="0"/>
              <a:t>And more…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Look at all you can do online</a:t>
            </a:r>
            <a:endParaRPr lang="en-US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8317"/>
            <a:ext cx="9143999" cy="838199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Go to </a:t>
            </a:r>
            <a:r>
              <a:rPr lang="en-US" dirty="0" smtClean="0">
                <a:solidFill>
                  <a:srgbClr val="FF0000"/>
                </a:solidFill>
              </a:rPr>
              <a:t>“www.ClevelandHeights.com”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3460" y="562758"/>
            <a:ext cx="6500811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ursor-arrow-clip-art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84295" y="4323486"/>
            <a:ext cx="676275" cy="1049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73668" y="2956691"/>
            <a:ext cx="1897462" cy="47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00156 0.4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71785E-7 L -0.08698 -0.119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17463" y="493568"/>
            <a:ext cx="6495713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ursor-arrow-clip-art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923967" y="4496396"/>
            <a:ext cx="676275" cy="104963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l="1567" t="-1769" r="1185" b="7000"/>
          <a:stretch>
            <a:fillRect/>
          </a:stretch>
        </p:blipFill>
        <p:spPr bwMode="auto">
          <a:xfrm>
            <a:off x="2377440" y="2706624"/>
            <a:ext cx="3108960" cy="682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18944" y="548640"/>
            <a:ext cx="3474720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Click to do any of the following </a:t>
            </a:r>
          </a:p>
          <a:p>
            <a:pPr marL="463550" indent="-1095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Pay</a:t>
            </a:r>
          </a:p>
          <a:p>
            <a:pPr marL="463550" indent="-1095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Register</a:t>
            </a:r>
          </a:p>
          <a:p>
            <a:pPr marL="463550" indent="-1095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View your bill</a:t>
            </a:r>
          </a:p>
          <a:p>
            <a:pPr marL="463550" indent="-1095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View balance due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55548" y="266504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You’ll go to our info page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3876E-6 L -0.13108 -0.15333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nimBg="1"/>
      <p:bldP spid="7" grpId="1"/>
      <p:bldP spid="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0629" y="533400"/>
            <a:ext cx="7772400" cy="838199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6000" dirty="0" smtClean="0">
                <a:latin typeface="+mn-lt"/>
              </a:rPr>
              <a:t>Then you’ll go to PSN</a:t>
            </a:r>
            <a:endParaRPr lang="en-US" sz="6600" dirty="0"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7269" y="195767"/>
            <a:ext cx="8602794" cy="5735196"/>
            <a:chOff x="167269" y="195767"/>
            <a:chExt cx="8602794" cy="573519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11218" b="5449"/>
            <a:stretch>
              <a:fillRect/>
            </a:stretch>
          </p:blipFill>
          <p:spPr bwMode="auto">
            <a:xfrm>
              <a:off x="167269" y="195767"/>
              <a:ext cx="8602794" cy="57351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327" t="47010" r="61357" b="49420"/>
            <a:stretch>
              <a:fillRect/>
            </a:stretch>
          </p:blipFill>
          <p:spPr bwMode="auto">
            <a:xfrm>
              <a:off x="900754" y="2442943"/>
              <a:ext cx="2866030" cy="24566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2" name="Content Placeholder 6"/>
          <p:cNvSpPr txBox="1">
            <a:spLocks/>
          </p:cNvSpPr>
          <p:nvPr/>
        </p:nvSpPr>
        <p:spPr bwMode="auto">
          <a:xfrm>
            <a:off x="2516508" y="2845424"/>
            <a:ext cx="2338035" cy="49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marR="0" lvl="1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Register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cursor-arrow-clip-art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182770" y="4208222"/>
            <a:ext cx="676275" cy="10496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07219" y="981305"/>
            <a:ext cx="4683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On your 1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3200" b="1" dirty="0" smtClean="0">
                <a:solidFill>
                  <a:srgbClr val="FF0000"/>
                </a:solidFill>
              </a:rPr>
              <a:t> visit…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95792" y="2290819"/>
            <a:ext cx="483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On future visits, just log in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16 -0.05047 L -0.23159 -0.1159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16 -0.11597 L -0.23403 -0.1794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  <p:bldP spid="11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When you register…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76050" y="3124200"/>
            <a:ext cx="6400800" cy="4178808"/>
          </a:xfrm>
        </p:spPr>
        <p:txBody>
          <a:bodyPr/>
          <a:lstStyle/>
          <a:p>
            <a:pPr algn="l"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Setup a user id and password</a:t>
            </a:r>
          </a:p>
          <a:p>
            <a:pPr algn="l"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Setup a payment method 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Credit card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 algn="l"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Checking or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savings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>
              <a:buFont typeface="Wingdings" pitchFamily="2" charset="2"/>
              <a:buChar char="ü"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46521" y="4513007"/>
            <a:ext cx="2117514" cy="30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46521" y="5054269"/>
            <a:ext cx="1407496" cy="32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1685452" y="1318193"/>
            <a:ext cx="5773097" cy="1827343"/>
            <a:chOff x="1664023" y="2549585"/>
            <a:chExt cx="5367130" cy="1371865"/>
          </a:xfrm>
        </p:grpSpPr>
        <p:pic>
          <p:nvPicPr>
            <p:cNvPr id="9" name="Picture 8"/>
            <p:cNvPicPr/>
            <p:nvPr/>
          </p:nvPicPr>
          <p:blipFill>
            <a:blip r:embed="rId6" cstate="print">
              <a:clrChange>
                <a:clrFrom>
                  <a:srgbClr val="F0F2F1"/>
                </a:clrFrom>
                <a:clrTo>
                  <a:srgbClr val="F0F2F1">
                    <a:alpha val="0"/>
                  </a:srgbClr>
                </a:clrTo>
              </a:clrChange>
            </a:blip>
            <a:srcRect l="9051" t="41844" r="7354" b="32869"/>
            <a:stretch>
              <a:fillRect/>
            </a:stretch>
          </p:blipFill>
          <p:spPr bwMode="auto">
            <a:xfrm>
              <a:off x="2023872" y="2775137"/>
              <a:ext cx="4730496" cy="1146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/>
            <p:nvPr/>
          </p:nvPicPr>
          <p:blipFill>
            <a:blip r:embed="rId6" cstate="print">
              <a:clrChange>
                <a:clrFrom>
                  <a:srgbClr val="F0F2F1"/>
                </a:clrFrom>
                <a:clrTo>
                  <a:srgbClr val="F0F2F1">
                    <a:alpha val="0"/>
                  </a:srgbClr>
                </a:clrTo>
              </a:clrChange>
            </a:blip>
            <a:srcRect l="2800" t="27347" r="2341" b="61458"/>
            <a:stretch>
              <a:fillRect/>
            </a:stretch>
          </p:blipFill>
          <p:spPr bwMode="auto">
            <a:xfrm>
              <a:off x="1664023" y="2549585"/>
              <a:ext cx="5367130" cy="510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 bwMode="auto">
          <a:xfrm>
            <a:off x="304800" y="533400"/>
            <a:ext cx="77724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Please opt out of paper bills…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37396" y="1682497"/>
            <a:ext cx="6669209" cy="3229422"/>
            <a:chOff x="1237396" y="1682497"/>
            <a:chExt cx="6669209" cy="3229422"/>
          </a:xfrm>
        </p:grpSpPr>
        <p:grpSp>
          <p:nvGrpSpPr>
            <p:cNvPr id="12" name="Group 11"/>
            <p:cNvGrpSpPr/>
            <p:nvPr/>
          </p:nvGrpSpPr>
          <p:grpSpPr>
            <a:xfrm>
              <a:off x="1237396" y="1682497"/>
              <a:ext cx="6669209" cy="3229422"/>
              <a:chOff x="1237396" y="1682497"/>
              <a:chExt cx="6669209" cy="3229422"/>
            </a:xfrm>
          </p:grpSpPr>
          <p:pic>
            <p:nvPicPr>
              <p:cNvPr id="7" name="Picture 6"/>
              <p:cNvPicPr/>
              <p:nvPr/>
            </p:nvPicPr>
            <p:blipFill>
              <a:blip r:embed="rId2" cstate="print"/>
              <a:srcRect l="1115" t="23816" r="1672" b="23733"/>
              <a:stretch>
                <a:fillRect/>
              </a:stretch>
            </p:blipFill>
            <p:spPr bwMode="auto">
              <a:xfrm>
                <a:off x="1237396" y="1682497"/>
                <a:ext cx="6669209" cy="322942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1026" name="Text Box 2"/>
              <p:cNvSpPr txBox="1">
                <a:spLocks noChangeArrowheads="1"/>
              </p:cNvSpPr>
              <p:nvPr/>
            </p:nvSpPr>
            <p:spPr bwMode="auto">
              <a:xfrm>
                <a:off x="2178368" y="3101086"/>
                <a:ext cx="5466016" cy="337057"/>
              </a:xfrm>
              <a:prstGeom prst="rect">
                <a:avLst/>
              </a:prstGeom>
              <a:solidFill>
                <a:srgbClr val="F8F8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Arial" pitchFamily="34" charset="0"/>
                    <a:cs typeface="Arial" pitchFamily="34" charset="0"/>
                  </a:rPr>
                  <a:t>You will automatically receive your Cleveland Heights water and sewer bills electronically.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2252917" y="4079494"/>
              <a:ext cx="4915979" cy="138938"/>
            </a:xfrm>
            <a:prstGeom prst="rect">
              <a:avLst/>
            </a:prstGeom>
            <a:solidFill>
              <a:srgbClr val="F8F8F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Picture 12" descr="cursor-arrow-clip-art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548530" y="5025086"/>
            <a:ext cx="676275" cy="10496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/>
          <a:srcRect l="42524" t="66241" r="42910" b="31314"/>
          <a:stretch>
            <a:fillRect/>
          </a:stretch>
        </p:blipFill>
        <p:spPr bwMode="auto">
          <a:xfrm>
            <a:off x="2865120" y="3901440"/>
            <a:ext cx="3560064" cy="53644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21" name="Picture 20" descr="Green globe tree-knocked ou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3321" y="816864"/>
            <a:ext cx="2770679" cy="3523488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17 -0.05041 L -0.19566 -0.0855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7772400" cy="18641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6000" dirty="0" smtClean="0">
                <a:latin typeface="+mn-lt"/>
              </a:rPr>
              <a:t>Once you have registered, it’s 3 easy steps to pay</a:t>
            </a:r>
            <a:endParaRPr lang="en-US" sz="660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6838" y="573289"/>
            <a:ext cx="8282710" cy="542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ursor-arrow-clip-art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488338" y="3464510"/>
            <a:ext cx="676275" cy="1049635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 l="74168" t="33638" r="6929" b="63572"/>
          <a:stretch>
            <a:fillRect/>
          </a:stretch>
        </p:blipFill>
        <p:spPr bwMode="auto">
          <a:xfrm>
            <a:off x="5257874" y="2903480"/>
            <a:ext cx="2928186" cy="34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250656" y="2263685"/>
            <a:ext cx="470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Select Auto-Pay for recurring payments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1115" y="2549905"/>
            <a:ext cx="470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Or “Make Payment” for a 1-time payment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23024" y="1684565"/>
            <a:ext cx="4680240" cy="369332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Select which bill you want to view or pay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0912" y="1946693"/>
            <a:ext cx="5448336" cy="369332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Water or sewer </a:t>
            </a:r>
            <a:r>
              <a:rPr lang="en-US" sz="1600" dirty="0" smtClean="0">
                <a:solidFill>
                  <a:srgbClr val="FF0000"/>
                </a:solidFill>
              </a:rPr>
              <a:t>(indicated with an “S”)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84921E-6 L 0.02014 -0.1609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9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-4.83811E-6 L 0.45677 -0.0062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6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4835</TotalTime>
  <Words>238</Words>
  <Application>Microsoft Office PowerPoint</Application>
  <PresentationFormat>On-screen Show (4:3)</PresentationFormat>
  <Paragraphs>47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   Look at all you can do online</vt:lpstr>
      <vt:lpstr>Go to “www.ClevelandHeights.com”</vt:lpstr>
      <vt:lpstr>Slide 5</vt:lpstr>
      <vt:lpstr>Then you’ll go to PSN</vt:lpstr>
      <vt:lpstr>When you register…</vt:lpstr>
      <vt:lpstr>Slide 8</vt:lpstr>
      <vt:lpstr>Once you have registered, it’s 3 easy steps to pay</vt:lpstr>
      <vt:lpstr>Next, make your payment</vt:lpstr>
      <vt:lpstr>Slide 11</vt:lpstr>
      <vt:lpstr>Slide 12</vt:lpstr>
      <vt:lpstr>Contact your  Service Account Manager  if you would like our  Marketing Department to  create one for your customers.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Marll Thiede</dc:creator>
  <cp:lastModifiedBy>Marll Thiede</cp:lastModifiedBy>
  <cp:revision>392</cp:revision>
  <dcterms:modified xsi:type="dcterms:W3CDTF">2016-08-08T22:41:12Z</dcterms:modified>
</cp:coreProperties>
</file>