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9" r:id="rId3"/>
    <p:sldId id="260" r:id="rId4"/>
    <p:sldId id="261"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7E57-E75D-48C0-AEF6-DDC13F5F75D0}"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79E72-537A-406F-AD35-FDEF014D9E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EC5691-3B51-4867-A6EB-B1CAD05E1DF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EC5691-3B51-4867-A6EB-B1CAD05E1DF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B1CB3-E56E-47EF-A8BA-EB6AFD64B57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B1CB3-E56E-47EF-A8BA-EB6AFD64B57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B1CB3-E56E-47EF-A8BA-EB6AFD64B57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B1CB3-E56E-47EF-A8BA-EB6AFD64B57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B1CB3-E56E-47EF-A8BA-EB6AFD64B57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4B1CB3-E56E-47EF-A8BA-EB6AFD64B57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B1CB3-E56E-47EF-A8BA-EB6AFD64B579}"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B1CB3-E56E-47EF-A8BA-EB6AFD64B579}"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B1CB3-E56E-47EF-A8BA-EB6AFD64B579}"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B1CB3-E56E-47EF-A8BA-EB6AFD64B57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B1CB3-E56E-47EF-A8BA-EB6AFD64B57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3F627-EED5-4BAE-8A37-304E5BE4E9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1CB3-E56E-47EF-A8BA-EB6AFD64B579}" type="datetimeFigureOut">
              <a:rPr lang="en-US" smtClean="0"/>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3F627-EED5-4BAE-8A37-304E5BE4E9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Users\marll\AppData\Local\Microsoft\Windows\Temporary Internet Files\Content.IE5\XWAUSU2M\woman-working-in-team-at-office[1].jpg"/>
          <p:cNvPicPr>
            <a:picLocks noChangeAspect="1" noChangeArrowheads="1"/>
          </p:cNvPicPr>
          <p:nvPr/>
        </p:nvPicPr>
        <p:blipFill>
          <a:blip r:embed="rId2" cstate="print"/>
          <a:stretch>
            <a:fillRect/>
          </a:stretch>
        </p:blipFill>
        <p:spPr bwMode="auto">
          <a:xfrm>
            <a:off x="3166" y="0"/>
            <a:ext cx="9140834" cy="6858000"/>
          </a:xfrm>
          <a:prstGeom prst="rect">
            <a:avLst/>
          </a:prstGeom>
          <a:noFill/>
        </p:spPr>
      </p:pic>
      <p:sp>
        <p:nvSpPr>
          <p:cNvPr id="2" name="Title 1"/>
          <p:cNvSpPr>
            <a:spLocks noGrp="1"/>
          </p:cNvSpPr>
          <p:nvPr>
            <p:ph type="title"/>
          </p:nvPr>
        </p:nvSpPr>
        <p:spPr>
          <a:xfrm>
            <a:off x="152400" y="-152400"/>
            <a:ext cx="8229600" cy="1143000"/>
          </a:xfrm>
        </p:spPr>
        <p:txBody>
          <a:bodyPr/>
          <a:lstStyle/>
          <a:p>
            <a:pPr algn="l"/>
            <a:r>
              <a:rPr lang="en-US" dirty="0" smtClean="0"/>
              <a:t>Daily Reconciliation</a:t>
            </a:r>
            <a:endParaRPr lang="en-US" dirty="0"/>
          </a:p>
        </p:txBody>
      </p:sp>
      <p:sp>
        <p:nvSpPr>
          <p:cNvPr id="3" name="Content Placeholder 2"/>
          <p:cNvSpPr>
            <a:spLocks noGrp="1"/>
          </p:cNvSpPr>
          <p:nvPr>
            <p:ph idx="1"/>
          </p:nvPr>
        </p:nvSpPr>
        <p:spPr>
          <a:xfrm>
            <a:off x="152400" y="609600"/>
            <a:ext cx="7696200" cy="1219200"/>
          </a:xfrm>
        </p:spPr>
        <p:txBody>
          <a:bodyPr>
            <a:normAutofit/>
          </a:bodyPr>
          <a:lstStyle/>
          <a:p>
            <a:pPr marL="0" indent="0">
              <a:buNone/>
            </a:pPr>
            <a:r>
              <a:rPr lang="en-US" sz="1800" dirty="0" smtClean="0">
                <a:solidFill>
                  <a:schemeClr val="tx1">
                    <a:lumMod val="75000"/>
                    <a:lumOff val="25000"/>
                  </a:schemeClr>
                </a:solidFill>
              </a:rPr>
              <a:t>We recommend that you do daily spot checks to make sure payment posting from the PSN system to your software is timely and accurate.</a:t>
            </a:r>
          </a:p>
          <a:p>
            <a:endParaRPr lang="en-US" sz="1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reconciliation of payments</a:t>
            </a:r>
            <a:endParaRPr lang="en-US" dirty="0"/>
          </a:p>
        </p:txBody>
      </p:sp>
      <p:sp>
        <p:nvSpPr>
          <p:cNvPr id="3" name="Content Placeholder 2"/>
          <p:cNvSpPr>
            <a:spLocks noGrp="1"/>
          </p:cNvSpPr>
          <p:nvPr>
            <p:ph idx="1"/>
          </p:nvPr>
        </p:nvSpPr>
        <p:spPr>
          <a:xfrm>
            <a:off x="457200" y="2514600"/>
            <a:ext cx="8229600" cy="3837432"/>
          </a:xfrm>
        </p:spPr>
        <p:txBody>
          <a:bodyPr>
            <a:noAutofit/>
          </a:bodyPr>
          <a:lstStyle/>
          <a:p>
            <a:pPr lvl="0"/>
            <a:r>
              <a:rPr lang="en-US" sz="2000" dirty="0" smtClean="0"/>
              <a:t>In </a:t>
            </a:r>
            <a:r>
              <a:rPr lang="en-US" sz="2000" dirty="0" smtClean="0"/>
              <a:t>QUICK LINKS, select Daily Reconciliation Report to generate a report of the number of transactions and dollar value of all transactions </a:t>
            </a:r>
            <a:r>
              <a:rPr lang="en-US" sz="2000" dirty="0" smtClean="0"/>
              <a:t>downloaded to your software that day.</a:t>
            </a:r>
            <a:endParaRPr lang="en-US" sz="2000" dirty="0" smtClean="0"/>
          </a:p>
          <a:p>
            <a:pPr lvl="0"/>
            <a:r>
              <a:rPr lang="en-US" sz="2000" dirty="0" smtClean="0"/>
              <a:t>Compare the download report to verify that the same number and amount was uploaded to your ledger.</a:t>
            </a:r>
          </a:p>
          <a:p>
            <a:r>
              <a:rPr lang="en-US" sz="2000" dirty="0" smtClean="0"/>
              <a:t>If the reports don't agree or if you want to do a more in-depth verification to compare </a:t>
            </a:r>
            <a:r>
              <a:rPr lang="en-US" sz="2000" dirty="0" smtClean="0"/>
              <a:t>item-by-item </a:t>
            </a:r>
            <a:r>
              <a:rPr lang="en-US" sz="2000" dirty="0" smtClean="0"/>
              <a:t>transactions</a:t>
            </a:r>
          </a:p>
          <a:p>
            <a:pPr lvl="1"/>
            <a:r>
              <a:rPr lang="en-US" sz="2000" dirty="0" smtClean="0"/>
              <a:t>Select View &amp; Download Details for the date in question </a:t>
            </a:r>
          </a:p>
          <a:p>
            <a:pPr marL="7938" lvl="1" indent="-7938">
              <a:buNone/>
            </a:pPr>
            <a:r>
              <a:rPr lang="en-US" sz="1600" i="1" dirty="0" smtClean="0"/>
              <a:t>For daily checks, don’t reconcile payments to deposits, but rather payments made to payments posted and deposits made to actual deposits into your bank, because deposits take longer to process through the financial network than a payment posts to your ledger. </a:t>
            </a:r>
          </a:p>
          <a:p>
            <a:pPr lvl="1"/>
            <a:endParaRPr lang="en-US" sz="1800" dirty="0" smtClean="0"/>
          </a:p>
        </p:txBody>
      </p:sp>
      <p:pic>
        <p:nvPicPr>
          <p:cNvPr id="4098" name="Picture 2"/>
          <p:cNvPicPr>
            <a:picLocks noChangeAspect="1" noChangeArrowheads="1"/>
          </p:cNvPicPr>
          <p:nvPr/>
        </p:nvPicPr>
        <p:blipFill>
          <a:blip r:embed="rId3" cstate="print"/>
          <a:srcRect l="15292" t="48298" r="16494" b="35928"/>
          <a:stretch>
            <a:fillRect/>
          </a:stretch>
        </p:blipFill>
        <p:spPr bwMode="auto">
          <a:xfrm>
            <a:off x="385421" y="1295400"/>
            <a:ext cx="8373159" cy="1161738"/>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check declined payments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Check transactions will be posted to your software. If they are declined, you need to manually remove the posting from your software. To do this, run a report daily.</a:t>
            </a:r>
          </a:p>
          <a:p>
            <a:pPr marL="915988"/>
            <a:r>
              <a:rPr lang="en-US" dirty="0" smtClean="0"/>
              <a:t>In Quick Links, select Declined/Rejected Payments</a:t>
            </a:r>
          </a:p>
          <a:p>
            <a:pPr marL="915988"/>
            <a:r>
              <a:rPr lang="en-US" dirty="0" smtClean="0"/>
              <a:t>A report will generate for the last seven days (if you need to go further back, widen the date range)</a:t>
            </a:r>
          </a:p>
          <a:p>
            <a:pPr marL="915988"/>
            <a:r>
              <a:rPr lang="en-US" dirty="0" smtClean="0"/>
              <a:t>If there are unsuccessful check transactions, remove manually from your software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reconciliation of deposits</a:t>
            </a:r>
            <a:endParaRPr lang="en-US" dirty="0"/>
          </a:p>
        </p:txBody>
      </p:sp>
      <p:sp>
        <p:nvSpPr>
          <p:cNvPr id="3" name="Content Placeholder 2"/>
          <p:cNvSpPr>
            <a:spLocks noGrp="1"/>
          </p:cNvSpPr>
          <p:nvPr>
            <p:ph idx="1"/>
          </p:nvPr>
        </p:nvSpPr>
        <p:spPr>
          <a:xfrm>
            <a:off x="457200" y="1325881"/>
            <a:ext cx="8229600" cy="2667000"/>
          </a:xfrm>
        </p:spPr>
        <p:txBody>
          <a:bodyPr>
            <a:noAutofit/>
          </a:bodyPr>
          <a:lstStyle/>
          <a:p>
            <a:pPr marL="0" indent="0">
              <a:buNone/>
            </a:pPr>
            <a:r>
              <a:rPr lang="en-US" sz="2400" dirty="0" smtClean="0"/>
              <a:t>If you would like to do daily spot checks of deposits… </a:t>
            </a:r>
          </a:p>
          <a:p>
            <a:pPr lvl="0"/>
            <a:r>
              <a:rPr lang="en-US" sz="2000" dirty="0" smtClean="0"/>
              <a:t>In Quick Links, select </a:t>
            </a:r>
            <a:r>
              <a:rPr lang="en-US" sz="2000" dirty="0" smtClean="0"/>
              <a:t>View Bank </a:t>
            </a:r>
            <a:r>
              <a:rPr lang="en-US" sz="2000" dirty="0" smtClean="0"/>
              <a:t>Deposits.</a:t>
            </a:r>
            <a:endParaRPr lang="en-US" sz="2000" dirty="0" smtClean="0"/>
          </a:p>
          <a:p>
            <a:pPr lvl="0"/>
            <a:r>
              <a:rPr lang="en-US" sz="2000" dirty="0" smtClean="0"/>
              <a:t>Check the deposit amount listed in PSN against the amount listed by your bank. </a:t>
            </a:r>
          </a:p>
          <a:p>
            <a:pPr lvl="0"/>
            <a:r>
              <a:rPr lang="en-US" sz="2000" dirty="0" smtClean="0"/>
              <a:t>Click on the View Details to generate a report of the transactions making up the deposit. </a:t>
            </a:r>
          </a:p>
          <a:p>
            <a:pPr lvl="1"/>
            <a:endParaRPr lang="en-US" sz="1800" dirty="0" smtClean="0"/>
          </a:p>
        </p:txBody>
      </p:sp>
      <p:pic>
        <p:nvPicPr>
          <p:cNvPr id="2050" name="Picture 2"/>
          <p:cNvPicPr>
            <a:picLocks noChangeAspect="1" noChangeArrowheads="1"/>
          </p:cNvPicPr>
          <p:nvPr/>
        </p:nvPicPr>
        <p:blipFill>
          <a:blip r:embed="rId3" cstate="print"/>
          <a:srcRect l="11232" t="22645" r="12500" b="29046"/>
          <a:stretch>
            <a:fillRect/>
          </a:stretch>
        </p:blipFill>
        <p:spPr bwMode="auto">
          <a:xfrm>
            <a:off x="1363980" y="3764280"/>
            <a:ext cx="6416040"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C:\Users\marll\AppData\Local\Microsoft\Windows\Temporary Internet Files\Content.IE5\XWAUSU2M\woman-working-in-team-at-office[1].jpg"/>
          <p:cNvPicPr>
            <a:picLocks noChangeAspect="1" noChangeArrowheads="1"/>
          </p:cNvPicPr>
          <p:nvPr/>
        </p:nvPicPr>
        <p:blipFill>
          <a:blip r:embed="rId2" cstate="print"/>
          <a:stretch>
            <a:fillRect/>
          </a:stretch>
        </p:blipFill>
        <p:spPr bwMode="auto">
          <a:xfrm>
            <a:off x="4114800" y="1068049"/>
            <a:ext cx="2945380" cy="2209800"/>
          </a:xfrm>
          <a:prstGeom prst="rect">
            <a:avLst/>
          </a:prstGeom>
          <a:noFill/>
        </p:spPr>
      </p:pic>
      <p:sp>
        <p:nvSpPr>
          <p:cNvPr id="2" name="Title 1"/>
          <p:cNvSpPr>
            <a:spLocks noGrp="1"/>
          </p:cNvSpPr>
          <p:nvPr>
            <p:ph type="title"/>
          </p:nvPr>
        </p:nvSpPr>
        <p:spPr>
          <a:xfrm>
            <a:off x="1600200" y="2515849"/>
            <a:ext cx="3876675" cy="1143000"/>
          </a:xfrm>
        </p:spPr>
        <p:txBody>
          <a:bodyPr>
            <a:normAutofit/>
          </a:bodyPr>
          <a:lstStyle/>
          <a:p>
            <a:pPr algn="l"/>
            <a:r>
              <a:rPr lang="en-US" sz="4800" dirty="0" smtClean="0"/>
              <a:t>That’s it</a:t>
            </a:r>
            <a:endParaRPr lang="en-US" sz="4800" dirty="0"/>
          </a:p>
        </p:txBody>
      </p:sp>
      <p:sp>
        <p:nvSpPr>
          <p:cNvPr id="3" name="Content Placeholder 2"/>
          <p:cNvSpPr>
            <a:spLocks noGrp="1"/>
          </p:cNvSpPr>
          <p:nvPr>
            <p:ph idx="1"/>
          </p:nvPr>
        </p:nvSpPr>
        <p:spPr>
          <a:xfrm>
            <a:off x="1600200" y="3277849"/>
            <a:ext cx="6781800" cy="2132351"/>
          </a:xfrm>
        </p:spPr>
        <p:txBody>
          <a:bodyPr>
            <a:normAutofit/>
          </a:bodyPr>
          <a:lstStyle/>
          <a:p>
            <a:pPr marL="0" indent="0">
              <a:buNone/>
            </a:pPr>
            <a:r>
              <a:rPr lang="en-US" sz="4800" dirty="0" smtClean="0"/>
              <a:t>Log on </a:t>
            </a:r>
            <a:r>
              <a:rPr lang="en-US" sz="4800" dirty="0" smtClean="0"/>
              <a:t>and </a:t>
            </a:r>
            <a:r>
              <a:rPr lang="en-US" sz="4800" dirty="0" smtClean="0"/>
              <a:t>try </a:t>
            </a:r>
            <a:r>
              <a:rPr lang="en-US" sz="4800" dirty="0" smtClean="0"/>
              <a:t>it</a:t>
            </a:r>
          </a:p>
          <a:p>
            <a:pPr marL="0" indent="0">
              <a:buNone/>
            </a:pPr>
            <a:r>
              <a:rPr lang="en-US" sz="1800" dirty="0" smtClean="0"/>
              <a:t>If you have questions, please contact your Service Account Manager</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310</Words>
  <Application>Microsoft Office PowerPoint</Application>
  <PresentationFormat>On-screen Show (4:3)</PresentationFormat>
  <Paragraphs>23</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Daily Reconciliation</vt:lpstr>
      <vt:lpstr>Daily reconciliation of payments</vt:lpstr>
      <vt:lpstr>Spot check declined payments</vt:lpstr>
      <vt:lpstr>Daily reconciliation of deposits</vt:lpstr>
      <vt:lpstr>That’s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Marll Thiede</dc:creator>
  <cp:lastModifiedBy>Marll Thiede</cp:lastModifiedBy>
  <cp:revision>6</cp:revision>
  <dcterms:created xsi:type="dcterms:W3CDTF">2016-08-09T21:07:48Z</dcterms:created>
  <dcterms:modified xsi:type="dcterms:W3CDTF">2016-08-09T21:42:45Z</dcterms:modified>
</cp:coreProperties>
</file>