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7" r:id="rId6"/>
    <p:sldId id="269" r:id="rId7"/>
    <p:sldId id="259" r:id="rId8"/>
    <p:sldId id="260" r:id="rId9"/>
    <p:sldId id="261" r:id="rId10"/>
    <p:sldId id="270" r:id="rId11"/>
    <p:sldId id="262" r:id="rId12"/>
    <p:sldId id="264" r:id="rId13"/>
    <p:sldId id="278" r:id="rId14"/>
    <p:sldId id="271" r:id="rId15"/>
    <p:sldId id="265" r:id="rId16"/>
    <p:sldId id="272" r:id="rId17"/>
    <p:sldId id="266" r:id="rId18"/>
    <p:sldId id="267" r:id="rId19"/>
    <p:sldId id="273" r:id="rId20"/>
    <p:sldId id="276" r:id="rId21"/>
    <p:sldId id="26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r"/>
            <a:r>
              <a:rPr lang="en-US" smtClean="0"/>
              <a:t>How to Use Your PSN Account Management Center (AMC)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286D3C-BAD2-41D0-B83F-1D1F8BAC1ECE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42E26D-24D4-47FC-9EFA-BB157F51B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r"/>
            <a:r>
              <a:rPr lang="en-US" smtClean="0"/>
              <a:t>How to Use Your PSN Account Management Center (AMC)</a:t>
            </a:r>
            <a:endParaRPr lang="en-US" dirty="0"/>
          </a:p>
        </p:txBody>
      </p:sp>
      <p:pic>
        <p:nvPicPr>
          <p:cNvPr id="7" name="Picture 6" descr="PSN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81000" y="6175869"/>
            <a:ext cx="1485900" cy="605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aymentservicenetwork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t City Background iStock_000048607634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900" r="5605"/>
          <a:stretch>
            <a:fillRect/>
          </a:stretch>
        </p:blipFill>
        <p:spPr>
          <a:xfrm>
            <a:off x="0" y="0"/>
            <a:ext cx="9144000" cy="6894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077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to Use Your PSN </a:t>
            </a:r>
            <a:br>
              <a:rPr lang="en-US" dirty="0" smtClean="0"/>
            </a:br>
            <a:r>
              <a:rPr lang="en-US" dirty="0" smtClean="0"/>
              <a:t>Account Management Center (AMC)</a:t>
            </a:r>
            <a:endParaRPr lang="en-US" dirty="0"/>
          </a:p>
        </p:txBody>
      </p:sp>
      <p:pic>
        <p:nvPicPr>
          <p:cNvPr id="6" name="Picture 5" descr="PSN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5791200"/>
            <a:ext cx="2019300" cy="823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732" y="4077325"/>
            <a:ext cx="854438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Use the arrows on your keypad to  move forward (→) or go back (←) to a slide.  </a:t>
            </a:r>
          </a:p>
          <a:p>
            <a:r>
              <a:rPr lang="en-US" sz="2000" dirty="0" smtClean="0"/>
              <a:t>A next arrow will appear when the slide is complete and you can advance at any time to the next slide. 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7510013" y="4781875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around: Block a payer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505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1857137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Block a Payer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3761" y="1285875"/>
            <a:ext cx="8405124" cy="367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a payer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0350" y="1057275"/>
            <a:ext cx="2286000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 want to block a payment by a unit or method of payment, you can do so here. You can also release a block or change it.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4550" y="4286250"/>
            <a:ext cx="29718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Select your action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a payer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69128" y="1878642"/>
            <a:ext cx="7872392" cy="344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4063" t="41309" r="26484" b="37500"/>
          <a:stretch>
            <a:fillRect/>
          </a:stretch>
        </p:blipFill>
        <p:spPr bwMode="auto">
          <a:xfrm>
            <a:off x="962025" y="2476500"/>
            <a:ext cx="6029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24550" y="2676525"/>
            <a:ext cx="3219450" cy="1834158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First, select how you want to block (checking/savings account, unit).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5900" y="4629150"/>
            <a:ext cx="349567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Blocking by unit doesn’t guarantee that </a:t>
            </a:r>
            <a:r>
              <a:rPr lang="en-US" smtClean="0"/>
              <a:t>the </a:t>
            </a:r>
            <a:r>
              <a:rPr lang="en-US" smtClean="0"/>
              <a:t>customer </a:t>
            </a:r>
            <a:r>
              <a:rPr lang="en-US" dirty="0" smtClean="0"/>
              <a:t>won’t put in a non-standard unit number that the “block” would miss.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a payer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559603" y="1821492"/>
            <a:ext cx="7872392" cy="344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8238" t="40945" r="27585" b="38818"/>
          <a:stretch>
            <a:fillRect/>
          </a:stretch>
        </p:blipFill>
        <p:spPr bwMode="auto">
          <a:xfrm>
            <a:off x="990599" y="2219326"/>
            <a:ext cx="5484035" cy="200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86475" y="2348153"/>
            <a:ext cx="2971800" cy="128391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Enter the unit, check or savings account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around: Make a payment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505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1399937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Make a payment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 t="48135" r="1042" b="8512"/>
          <a:stretch>
            <a:fillRect/>
          </a:stretch>
        </p:blipFill>
        <p:spPr bwMode="auto">
          <a:xfrm>
            <a:off x="628650" y="1219200"/>
            <a:ext cx="767715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628650" y="1247775"/>
            <a:ext cx="7663898" cy="4076700"/>
            <a:chOff x="628650" y="1247775"/>
            <a:chExt cx="7663898" cy="4076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6619" r="1042" b="28344"/>
            <a:stretch>
              <a:fillRect/>
            </a:stretch>
          </p:blipFill>
          <p:spPr bwMode="auto">
            <a:xfrm>
              <a:off x="628650" y="1247775"/>
              <a:ext cx="7663898" cy="340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8135" r="1042" b="8512"/>
            <a:stretch>
              <a:fillRect/>
            </a:stretch>
          </p:blipFill>
          <p:spPr bwMode="auto">
            <a:xfrm>
              <a:off x="628650" y="2638425"/>
              <a:ext cx="7663898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payment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11027" y="3110771"/>
            <a:ext cx="2447925" cy="61138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1400" dirty="0" smtClean="0"/>
              <a:t>Set up a payment method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8360" y="3742194"/>
            <a:ext cx="2450592" cy="146732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1400" dirty="0" smtClean="0"/>
              <a:t>Enter the payment </a:t>
            </a:r>
            <a:r>
              <a:rPr lang="en-US" sz="1400" dirty="0" smtClean="0"/>
              <a:t>amount and </a:t>
            </a:r>
            <a:r>
              <a:rPr lang="en-US" sz="1400" dirty="0" smtClean="0"/>
              <a:t>date to be paid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367" y="5374124"/>
            <a:ext cx="653571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next page will display the information for confirmation; if okay you will submit the payment and generate a receipt.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8360" y="1797579"/>
            <a:ext cx="2450592" cy="61138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1400" dirty="0" smtClean="0"/>
              <a:t>Fill in </a:t>
            </a:r>
            <a:r>
              <a:rPr lang="en-US" sz="1400" dirty="0" smtClean="0"/>
              <a:t>customer info</a:t>
            </a:r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09868" y="1446083"/>
            <a:ext cx="9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9868" y="2763488"/>
            <a:ext cx="9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9868" y="3833708"/>
            <a:ext cx="9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14" name="Picture 13" descr="Group full page w Am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8044" y="3236970"/>
            <a:ext cx="1097280" cy="1378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1381125" y="3019425"/>
            <a:ext cx="2333625" cy="7620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Only those methods allowed by your company will appear.</a:t>
            </a:r>
            <a:endParaRPr lang="en-US" sz="12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46613" t="23998" r="35677" b="74618"/>
          <a:stretch>
            <a:fillRect/>
          </a:stretch>
        </p:blipFill>
        <p:spPr bwMode="auto">
          <a:xfrm>
            <a:off x="4391025" y="1857375"/>
            <a:ext cx="13716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around: Change your profile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505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3657600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Change Your Email Notifications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2875" y="1143000"/>
            <a:ext cx="7998250" cy="4892040"/>
            <a:chOff x="572875" y="1143000"/>
            <a:chExt cx="7998250" cy="489204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72875" y="1143000"/>
              <a:ext cx="7998250" cy="48920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3718560" y="1989963"/>
              <a:ext cx="868680" cy="1828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3115056" y="1981200"/>
              <a:ext cx="548640" cy="18288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your profile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399" y="3962400"/>
            <a:ext cx="3214141" cy="61138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1400" dirty="0" smtClean="0"/>
              <a:t>Select your name by checking the box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4876800"/>
            <a:ext cx="2971800" cy="611386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1400" dirty="0" smtClean="0"/>
              <a:t>Select View/Change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74771" r="12844" b="86978"/>
          <a:stretch>
            <a:fillRect/>
          </a:stretch>
        </p:blipFill>
        <p:spPr bwMode="auto">
          <a:xfrm>
            <a:off x="5257800" y="1143000"/>
            <a:ext cx="990600" cy="63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3535" y="5756222"/>
            <a:ext cx="454201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Note: Only administrators can add new users.</a:t>
            </a:r>
            <a:endParaRPr lang="en-US" dirty="0"/>
          </a:p>
        </p:txBody>
      </p:sp>
      <p:pic>
        <p:nvPicPr>
          <p:cNvPr id="14" name="Picture 3"/>
          <p:cNvPicPr>
            <a:picLocks noChangeArrowheads="1"/>
          </p:cNvPicPr>
          <p:nvPr/>
        </p:nvPicPr>
        <p:blipFill>
          <a:blip r:embed="rId3" cstate="print"/>
          <a:srcRect l="59961" t="14987" r="37508" b="82561"/>
          <a:stretch>
            <a:fillRect/>
          </a:stretch>
        </p:blipFill>
        <p:spPr bwMode="auto">
          <a:xfrm>
            <a:off x="4699635" y="1970913"/>
            <a:ext cx="640080" cy="1828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3" cstate="print"/>
          <a:srcRect l="59961" t="14987" r="37508" b="82561"/>
          <a:stretch>
            <a:fillRect/>
          </a:stretch>
        </p:blipFill>
        <p:spPr bwMode="auto">
          <a:xfrm>
            <a:off x="5518785" y="1970913"/>
            <a:ext cx="640080" cy="18288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your profile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219200"/>
            <a:ext cx="5867400" cy="5334000"/>
            <a:chOff x="457200" y="1219200"/>
            <a:chExt cx="5867400" cy="5334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66912" y="1219200"/>
              <a:ext cx="5847975" cy="2895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9846" r="24186" b="24515"/>
            <a:stretch>
              <a:fillRect/>
            </a:stretch>
          </p:blipFill>
          <p:spPr bwMode="auto">
            <a:xfrm>
              <a:off x="457200" y="3505200"/>
              <a:ext cx="5867400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6163758" y="648916"/>
            <a:ext cx="271322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/>
              <a:t>IMPORTANT:</a:t>
            </a:r>
            <a:r>
              <a:rPr lang="en-US" sz="1400" dirty="0"/>
              <a:t> All of these reports are available online in real-time. Online reports can be downloaded. Please depend on online information because we cannot guarantee the delivery of every email since </a:t>
            </a:r>
            <a:r>
              <a:rPr lang="en-US" sz="1400" dirty="0" smtClean="0"/>
              <a:t>it is </a:t>
            </a:r>
            <a:r>
              <a:rPr lang="en-US" sz="1400" dirty="0"/>
              <a:t>beyond our control.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8136" y="2731957"/>
            <a:ext cx="2517048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can change your password or other profile information.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36695" y="4422098"/>
            <a:ext cx="29718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Only administrators can select which reports you would like emailed to you by selecting the frequency.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688592" y="2923032"/>
            <a:ext cx="7239000" cy="2964305"/>
            <a:chOff x="1688592" y="2923032"/>
            <a:chExt cx="7239000" cy="2964305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 t="14597" b="39554"/>
            <a:stretch>
              <a:fillRect/>
            </a:stretch>
          </p:blipFill>
          <p:spPr bwMode="auto">
            <a:xfrm>
              <a:off x="1688592" y="2923032"/>
              <a:ext cx="7239000" cy="29643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/>
            <p:cNvPicPr/>
            <p:nvPr/>
          </p:nvPicPr>
          <p:blipFill>
            <a:blip r:embed="rId2" cstate="print"/>
            <a:srcRect l="49620" t="27004" r="47790" b="71872"/>
            <a:stretch>
              <a:fillRect/>
            </a:stretch>
          </p:blipFill>
          <p:spPr bwMode="auto">
            <a:xfrm>
              <a:off x="4210049" y="3724275"/>
              <a:ext cx="457200" cy="726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" name="Picture 18"/>
            <p:cNvPicPr/>
            <p:nvPr/>
          </p:nvPicPr>
          <p:blipFill>
            <a:blip r:embed="rId2" cstate="print"/>
            <a:srcRect l="49620" t="27004" r="47790" b="71872"/>
            <a:stretch>
              <a:fillRect/>
            </a:stretch>
          </p:blipFill>
          <p:spPr bwMode="auto">
            <a:xfrm>
              <a:off x="4867274" y="3724275"/>
              <a:ext cx="457200" cy="726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20"/>
            <p:cNvPicPr/>
            <p:nvPr/>
          </p:nvPicPr>
          <p:blipFill>
            <a:blip r:embed="rId2" cstate="print"/>
            <a:srcRect l="49620" t="27004" r="47790" b="71872"/>
            <a:stretch>
              <a:fillRect/>
            </a:stretch>
          </p:blipFill>
          <p:spPr bwMode="auto">
            <a:xfrm>
              <a:off x="5638799" y="3724275"/>
              <a:ext cx="457200" cy="726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Picture 21"/>
            <p:cNvPicPr/>
            <p:nvPr/>
          </p:nvPicPr>
          <p:blipFill>
            <a:blip r:embed="rId2" cstate="print"/>
            <a:srcRect l="49620" t="27004" r="47790" b="71872"/>
            <a:stretch>
              <a:fillRect/>
            </a:stretch>
          </p:blipFill>
          <p:spPr bwMode="auto">
            <a:xfrm>
              <a:off x="6296024" y="3724275"/>
              <a:ext cx="594360" cy="72626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dirty="0" smtClean="0"/>
              <a:t>More functions in the tab menus</a:t>
            </a:r>
            <a:endParaRPr lang="en-US" dirty="0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7467600" y="2971800"/>
            <a:ext cx="1417638" cy="990600"/>
          </a:xfrm>
          <a:prstGeom prst="wedgeRectCallout">
            <a:avLst>
              <a:gd name="adj1" fmla="val -98250"/>
              <a:gd name="adj2" fmla="val -1733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SUPPORT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Ticket Center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FAQs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CA" sz="1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And  </a:t>
            </a: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more…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52400" y="2971801"/>
            <a:ext cx="2133600" cy="1600200"/>
          </a:xfrm>
          <a:prstGeom prst="wedgeRectCallout">
            <a:avLst>
              <a:gd name="adj1" fmla="val 82316"/>
              <a:gd name="adj2" fmla="val -28553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ACCOUNT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MANAGEMENT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Set Staff Access Levels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Update Payment Page  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Upload/Download Data  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Multiple-Account Access  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Marketing Templates  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And more…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04800" y="1219200"/>
            <a:ext cx="2209800" cy="1600200"/>
          </a:xfrm>
          <a:prstGeom prst="wedgeRectCallout">
            <a:avLst>
              <a:gd name="adj1" fmla="val 113605"/>
              <a:gd name="adj2" fmla="val 706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PAYMENT TRACKER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Real-time Payments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Deposits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Rejected/Cancelled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Payment Histories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Disputed Payments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And more…  </a:t>
            </a:r>
            <a:endParaRPr kumimoji="0" lang="en-CA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667000" y="1143000"/>
            <a:ext cx="1797050" cy="1600200"/>
          </a:xfrm>
          <a:prstGeom prst="wedgeRectCallout">
            <a:avLst>
              <a:gd name="adj1" fmla="val 59723"/>
              <a:gd name="adj2" fmla="val 7906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REPORTS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View Registered Customers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Perform Month-End  Reconciliation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Manage eBills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And more…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572000" y="1295400"/>
            <a:ext cx="2133600" cy="1371600"/>
          </a:xfrm>
          <a:prstGeom prst="wedgeRectCallout">
            <a:avLst>
              <a:gd name="adj1" fmla="val -21896"/>
              <a:gd name="adj2" fmla="val 9138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PAYMENT TOOLS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Make Payments on </a:t>
            </a:r>
            <a:b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Behalf of Customers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Set up/Change Auto-Pay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Check Scanning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And more…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781800" y="1600200"/>
            <a:ext cx="2057400" cy="1173162"/>
          </a:xfrm>
          <a:prstGeom prst="wedgeRectCallout">
            <a:avLst>
              <a:gd name="adj1" fmla="val -79187"/>
              <a:gd name="adj2" fmla="val 83651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OUTBOUND AUTO-CALL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Manage Calls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Upload Messages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Upload Call Lists</a:t>
            </a:r>
          </a:p>
          <a:p>
            <a:pPr marL="117475" lvl="1" indent="-117475" eaLnBrk="1" fontAlgn="base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Char char="•"/>
              <a:tabLst/>
            </a:pPr>
            <a:r>
              <a:rPr kumimoji="0" lang="en-CA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Set Date &amp; Time</a:t>
            </a:r>
            <a:endParaRPr kumimoji="0" lang="en-CA" sz="1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4494" y="4103557"/>
            <a:ext cx="6289623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Find more features in the tab dropdown menus. </a:t>
            </a:r>
            <a:br>
              <a:rPr lang="en-US" sz="2400" b="1" dirty="0" smtClean="0"/>
            </a:br>
            <a:r>
              <a:rPr lang="en-US" sz="2400" b="1" dirty="0" smtClean="0"/>
              <a:t>When you are online, take a self tour.</a:t>
            </a:r>
            <a:endParaRPr lang="en-US" sz="2400" dirty="0" smtClean="0"/>
          </a:p>
          <a:p>
            <a:r>
              <a:rPr lang="en-US" sz="2400" dirty="0" smtClean="0"/>
              <a:t>NOTE: You may not have access to all features; it depends on what PSN services your property is signed up for (e.g., check scan, auto-call).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66670"/>
            <a:ext cx="8305800" cy="990601"/>
          </a:xfrm>
        </p:spPr>
        <p:txBody>
          <a:bodyPr>
            <a:noAutofit/>
          </a:bodyPr>
          <a:lstStyle/>
          <a:p>
            <a:pPr marL="685800" indent="-685800">
              <a:buNone/>
            </a:pPr>
            <a:r>
              <a:rPr lang="en-US" sz="2000" dirty="0" smtClean="0"/>
              <a:t>NOTE: You must have an administrator in your company set you up as a user before you can log into the AMC. Your administrator decides what functions you can do in the AMC. </a:t>
            </a:r>
          </a:p>
          <a:p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1" y="2248526"/>
            <a:ext cx="3521439" cy="368758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There are 3 types of users. Ask the administrator which one you are:</a:t>
            </a:r>
          </a:p>
          <a:p>
            <a:pPr marL="404813" indent="-1651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READER: Can only view info &amp; change password</a:t>
            </a:r>
          </a:p>
          <a:p>
            <a:pPr marL="404813" indent="-1651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PROCESSOR: View info, change passwords + make payments</a:t>
            </a:r>
          </a:p>
          <a:p>
            <a:pPr marL="404813" indent="-1651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ADMINISTRATOR: Can do all</a:t>
            </a:r>
          </a:p>
          <a:p>
            <a:pPr>
              <a:spcBef>
                <a:spcPct val="20000"/>
              </a:spcBef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Once you are set up…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www.PaymentServiceNetwork.com</a:t>
            </a:r>
            <a:endParaRPr kumimoji="0" lang="en-US" sz="2100" i="0" u="sng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</a:t>
            </a:r>
            <a:r>
              <a:rPr kumimoji="0" lang="en-US" sz="210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Business Client </a:t>
            </a: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1247" b="15855"/>
          <a:stretch>
            <a:fillRect/>
          </a:stretch>
        </p:blipFill>
        <p:spPr bwMode="auto">
          <a:xfrm>
            <a:off x="323850" y="2318385"/>
            <a:ext cx="5038725" cy="3434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4449580" y="2266950"/>
            <a:ext cx="805173" cy="566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2455" y="4686300"/>
            <a:ext cx="805173" cy="566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around: Getting assistance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505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3777520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Online Ticketing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8640" y="1572768"/>
            <a:ext cx="8046720" cy="3913632"/>
            <a:chOff x="548640" y="1572768"/>
            <a:chExt cx="8046720" cy="391363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18939"/>
            <a:stretch>
              <a:fillRect/>
            </a:stretch>
          </p:blipFill>
          <p:spPr bwMode="auto">
            <a:xfrm>
              <a:off x="548640" y="1572768"/>
              <a:ext cx="8046720" cy="3913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3945525" y="2267510"/>
              <a:ext cx="896112" cy="1828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3351546" y="2264988"/>
              <a:ext cx="548640" cy="1828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2727" r="13068" b="88384"/>
            <a:stretch>
              <a:fillRect/>
            </a:stretch>
          </p:blipFill>
          <p:spPr bwMode="auto">
            <a:xfrm>
              <a:off x="5257800" y="1572768"/>
              <a:ext cx="1143000" cy="56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5650500" y="2267510"/>
              <a:ext cx="731520" cy="1828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" name="Picture 3"/>
            <p:cNvPicPr>
              <a:picLocks noChangeArrowheads="1"/>
            </p:cNvPicPr>
            <p:nvPr/>
          </p:nvPicPr>
          <p:blipFill>
            <a:blip r:embed="rId3" cstate="print"/>
            <a:srcRect l="59961" t="14987" r="37508" b="82561"/>
            <a:stretch>
              <a:fillRect/>
            </a:stretch>
          </p:blipFill>
          <p:spPr bwMode="auto">
            <a:xfrm>
              <a:off x="4932696" y="2264988"/>
              <a:ext cx="548640" cy="18288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help: Submit a ticket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2209800"/>
            <a:ext cx="2286000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you have an issue with the PSN system, it is best to submit a ticket. You can track the progress of your ticket. PSN monitors the ticket to make sure your request is being addressed.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9023" y="5375223"/>
            <a:ext cx="69804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IMPORTANT: Be very specific in describing the issue—there can never be too much information!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t City Background iStock_000048607634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900" r="5605"/>
          <a:stretch>
            <a:fillRect/>
          </a:stretch>
        </p:blipFill>
        <p:spPr>
          <a:xfrm>
            <a:off x="0" y="0"/>
            <a:ext cx="9144000" cy="6894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04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dirty="0" smtClean="0"/>
              <a:t>Return to the AMC </a:t>
            </a:r>
            <a:br>
              <a:rPr lang="en-US" sz="4800" dirty="0" smtClean="0"/>
            </a:br>
            <a:r>
              <a:rPr lang="en-US" sz="4800" dirty="0" smtClean="0"/>
              <a:t>and take a look around.</a:t>
            </a:r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endParaRPr lang="en-US" sz="4800" dirty="0" smtClean="0"/>
          </a:p>
          <a:p>
            <a:pPr>
              <a:buNone/>
            </a:pPr>
            <a:r>
              <a:rPr lang="en-US" sz="2000" dirty="0" smtClean="0"/>
              <a:t>	If you need more assistance, contact your Service Account Manager.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AMC login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00150" y="3276600"/>
            <a:ext cx="7183454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BEFORE YOU LOG IN…</a:t>
            </a:r>
          </a:p>
          <a:p>
            <a:pPr lvl="0"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Save this page to your Favorites, so that future logins are quicker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https://www.paymentservicenetwork.com/ClientLogin.aspx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THEN…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Enter Account ID, User ID, Password (Provided by your administrator)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noProof="0" dirty="0" smtClean="0">
                <a:solidFill>
                  <a:schemeClr val="tx2">
                    <a:lumMod val="75000"/>
                  </a:schemeClr>
                </a:solidFill>
              </a:rPr>
              <a:t>LATER…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forget your password, use the “Click</a:t>
            </a:r>
            <a:r>
              <a:rPr kumimoji="0" lang="en-US" b="1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here” feature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375" t="22917" r="20625" b="40625"/>
          <a:stretch>
            <a:fillRect/>
          </a:stretch>
        </p:blipFill>
        <p:spPr bwMode="auto">
          <a:xfrm>
            <a:off x="1905000" y="1219200"/>
            <a:ext cx="5334000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around via Quick Links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00400" y="2286000"/>
            <a:ext cx="4213951" cy="238440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sz="2400" dirty="0" smtClean="0"/>
              <a:t>Use Quick Links to navigate to the most frequently used functions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400" y="1752600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Return to Quick Links from any page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around via Quick Links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18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387" y="117507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0" y="1676400"/>
            <a:ext cx="25146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Payment Management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2667000"/>
            <a:ext cx="2514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Viewing Reports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3733800"/>
            <a:ext cx="2514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5269468"/>
            <a:ext cx="25146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Your PSN Contact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around: Viewing payments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3692" y="1295400"/>
            <a:ext cx="743661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990600" y="1905000"/>
            <a:ext cx="1066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5053"/>
            <a:ext cx="3352800" cy="496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76600" y="2133600"/>
            <a:ext cx="38100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View Real-Time Customer Payments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real-time payments</a:t>
            </a:r>
            <a:endParaRPr lang="en-US" dirty="0"/>
          </a:p>
        </p:txBody>
      </p:sp>
      <p:pic>
        <p:nvPicPr>
          <p:cNvPr id="5" name="Content Placeholder 4" descr="Michelson view pay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0557" y="1447800"/>
            <a:ext cx="6922887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1041" r="15757" b="89453"/>
          <a:stretch>
            <a:fillRect/>
          </a:stretch>
        </p:blipFill>
        <p:spPr bwMode="auto">
          <a:xfrm>
            <a:off x="5257800" y="1447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3730" y="2374690"/>
            <a:ext cx="2971800" cy="733663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Select a date range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1371600"/>
            <a:ext cx="3276600" cy="838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You can view in real time any payment made through PSN.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4210" y="2784027"/>
            <a:ext cx="2971800" cy="128391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You can narrow the search by other criteria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7400" t="40374" r="80268" b="24096"/>
          <a:stretch>
            <a:fillRect/>
          </a:stretch>
        </p:blipFill>
        <p:spPr bwMode="auto">
          <a:xfrm>
            <a:off x="1524000" y="2895600"/>
            <a:ext cx="1524000" cy="263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real-time payments</a:t>
            </a:r>
            <a:endParaRPr lang="en-US" dirty="0"/>
          </a:p>
        </p:txBody>
      </p:sp>
      <p:pic>
        <p:nvPicPr>
          <p:cNvPr id="5" name="Content Placeholder 4" descr="Michelson view pay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0557" y="1447800"/>
            <a:ext cx="6922887" cy="4343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1041" r="15757" b="89453"/>
          <a:stretch>
            <a:fillRect/>
          </a:stretch>
        </p:blipFill>
        <p:spPr bwMode="auto">
          <a:xfrm>
            <a:off x="5257800" y="1447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1295400" y="2438400"/>
            <a:ext cx="2362200" cy="14478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can SORT by clicking on the field name</a:t>
            </a:r>
            <a:endParaRPr lang="en-US" sz="1400" dirty="0"/>
          </a:p>
        </p:txBody>
      </p:sp>
      <p:sp>
        <p:nvSpPr>
          <p:cNvPr id="11" name="Up Arrow 10"/>
          <p:cNvSpPr/>
          <p:nvPr/>
        </p:nvSpPr>
        <p:spPr>
          <a:xfrm>
            <a:off x="634589" y="4373382"/>
            <a:ext cx="2514600" cy="144780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can FILTER by typing in criteria under the field name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408179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Smith</a:t>
            </a:r>
            <a:endParaRPr lang="en-US" sz="1050" dirty="0"/>
          </a:p>
        </p:txBody>
      </p:sp>
      <p:sp>
        <p:nvSpPr>
          <p:cNvPr id="13" name="Up Arrow 12"/>
          <p:cNvSpPr/>
          <p:nvPr/>
        </p:nvSpPr>
        <p:spPr>
          <a:xfrm>
            <a:off x="6450769" y="2728210"/>
            <a:ext cx="2213549" cy="1274164"/>
          </a:xfrm>
          <a:prstGeom prst="upArrow">
            <a:avLst>
              <a:gd name="adj1" fmla="val 50000"/>
              <a:gd name="adj2" fmla="val 553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can print or download a report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real-time payments</a:t>
            </a:r>
            <a:endParaRPr lang="en-US" dirty="0"/>
          </a:p>
        </p:txBody>
      </p:sp>
      <p:pic>
        <p:nvPicPr>
          <p:cNvPr id="5" name="Content Placeholder 4" descr="Michelson view paymen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0557" y="1447800"/>
            <a:ext cx="6922887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1041" r="15757" b="89453"/>
          <a:stretch>
            <a:fillRect/>
          </a:stretch>
        </p:blipFill>
        <p:spPr bwMode="auto">
          <a:xfrm>
            <a:off x="5257800" y="1447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00200" y="4081790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Smith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018610" y="1981200"/>
            <a:ext cx="2971800" cy="128391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r>
              <a:rPr lang="en-US" dirty="0" smtClean="0"/>
              <a:t>You can view other reports, as well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6046" t="12069" r="68897" b="75671"/>
          <a:stretch>
            <a:fillRect/>
          </a:stretch>
        </p:blipFill>
        <p:spPr bwMode="auto">
          <a:xfrm>
            <a:off x="1447800" y="2514600"/>
            <a:ext cx="249555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7644982" y="5966088"/>
            <a:ext cx="929390" cy="65207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726</Words>
  <Application>Microsoft Office PowerPoint</Application>
  <PresentationFormat>On-screen Show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How to Use Your PSN  Account Management Center (AMC)</vt:lpstr>
      <vt:lpstr>AMC login</vt:lpstr>
      <vt:lpstr>AMC login</vt:lpstr>
      <vt:lpstr>Getting around via Quick Links</vt:lpstr>
      <vt:lpstr>Getting around via Quick Links</vt:lpstr>
      <vt:lpstr>Getting around: Viewing payments </vt:lpstr>
      <vt:lpstr>Viewing real-time payments</vt:lpstr>
      <vt:lpstr>Viewing real-time payments</vt:lpstr>
      <vt:lpstr>Viewing real-time payments</vt:lpstr>
      <vt:lpstr>Getting around: Block a payer</vt:lpstr>
      <vt:lpstr>Block a payer</vt:lpstr>
      <vt:lpstr>Block a payer</vt:lpstr>
      <vt:lpstr>Block a payer</vt:lpstr>
      <vt:lpstr>Getting around: Make a payment</vt:lpstr>
      <vt:lpstr>Make a payment</vt:lpstr>
      <vt:lpstr>Getting around: Change your profile</vt:lpstr>
      <vt:lpstr>Changing your profile</vt:lpstr>
      <vt:lpstr>Changing your profile</vt:lpstr>
      <vt:lpstr>More functions in the tab menus</vt:lpstr>
      <vt:lpstr>Getting around: Getting assistance</vt:lpstr>
      <vt:lpstr>Getting help: Submit a ticket</vt:lpstr>
      <vt:lpstr>That’s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Your PSN  Account Management Center (AMC)</dc:title>
  <dc:creator>Marll Thiede</dc:creator>
  <cp:lastModifiedBy>Marll Thiede</cp:lastModifiedBy>
  <cp:revision>131</cp:revision>
  <dcterms:created xsi:type="dcterms:W3CDTF">2015-06-16T18:10:41Z</dcterms:created>
  <dcterms:modified xsi:type="dcterms:W3CDTF">2016-08-08T22:07:08Z</dcterms:modified>
</cp:coreProperties>
</file>