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322" r:id="rId4"/>
    <p:sldId id="323" r:id="rId5"/>
    <p:sldId id="32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6600FF"/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453E0-3FDB-4D60-BC68-F9E04CE67BD7}" type="datetimeFigureOut">
              <a:rPr lang="en-US"/>
              <a:pPr>
                <a:defRPr/>
              </a:pPr>
              <a:t>8/2/2016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B7B479-7A47-4B04-B05D-9085466EB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7B479-7A47-4B04-B05D-9085466EBF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SN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881511"/>
            <a:ext cx="2209800" cy="90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8381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sn logo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00335" y="6147179"/>
            <a:ext cx="1219200" cy="4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  <a:lvl2pPr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l"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  Click </a:t>
            </a:r>
            <a:r>
              <a:rPr lang="en-US" dirty="0" smtClean="0"/>
              <a:t>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634DA2-F163-4173-A205-901112300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3962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www.PaymentServiceNetwork.com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6" y="16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 Click </a:t>
            </a:r>
            <a:r>
              <a:rPr lang="en-US" dirty="0" smtClean="0"/>
              <a:t>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" name="Picture 11" descr="psn logo3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400335" y="6147179"/>
            <a:ext cx="1219200" cy="4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3" y="-311340"/>
            <a:ext cx="9133727" cy="752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76761"/>
            <a:ext cx="6934200" cy="132343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How Your Customers </a:t>
            </a:r>
            <a:br>
              <a:rPr lang="en-US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en-US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Will Pay by Phone</a:t>
            </a:r>
            <a:endParaRPr lang="en-US" sz="4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6" descr="PSN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19800"/>
            <a:ext cx="1847850" cy="75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678363"/>
          </a:xfrm>
          <a:scene3d>
            <a:camera prst="perspectiveFront"/>
            <a:lightRig rig="threePt" dir="t"/>
          </a:scene3d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PSN has two phone payment options: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If your software is integrated with the PSN system, your customers will use our automated phone payment system (IVR).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If your software is not integrated with the PSN system, your customers will be directed to our Call Center where a PSN Customer Service Representative will take their payment.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NOTE: If your company has a customized PSN automated phone payment system, the customer experience will be very similar to the next slides.</a:t>
            </a:r>
            <a:endParaRPr lang="en-US" i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000" dirty="0" smtClean="0">
                <a:latin typeface="+mn-lt"/>
              </a:rPr>
              <a:t>  Customer </a:t>
            </a:r>
            <a:r>
              <a:rPr lang="en-US" sz="6000" dirty="0" smtClean="0">
                <a:latin typeface="+mn-lt"/>
              </a:rPr>
              <a:t>payment options</a:t>
            </a:r>
            <a:endParaRPr lang="en-US" sz="6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7500" y="4817"/>
            <a:ext cx="8229600" cy="1166887"/>
          </a:xfrm>
        </p:spPr>
        <p:txBody>
          <a:bodyPr/>
          <a:lstStyle/>
          <a:p>
            <a:r>
              <a:rPr lang="en-US" dirty="0" smtClean="0"/>
              <a:t>  The first call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086600" y="2743200"/>
            <a:ext cx="838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086600" y="1981200"/>
            <a:ext cx="1219200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86480" y="4572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657600" y="4572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34000" y="2362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57600" y="2362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533400" y="1371600"/>
            <a:ext cx="1447800" cy="1981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Customer calls &amp;  selects English or Spanish</a:t>
            </a:r>
            <a:endParaRPr lang="en-US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286000" y="1371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system “looks” for phone number &amp; knows if new user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>
          <a:xfrm>
            <a:off x="1981200" y="2362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Flowchart: Alternate Process 29"/>
          <p:cNvSpPr/>
          <p:nvPr/>
        </p:nvSpPr>
        <p:spPr>
          <a:xfrm>
            <a:off x="3962400" y="1371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asks customer to enter account </a:t>
            </a:r>
            <a:r>
              <a:rPr lang="en-US" b="1" dirty="0" smtClean="0"/>
              <a:t>number </a:t>
            </a:r>
            <a:r>
              <a:rPr lang="en-US" b="1" dirty="0" smtClean="0"/>
              <a:t>and </a:t>
            </a:r>
            <a:r>
              <a:rPr lang="en-US" b="1" dirty="0" smtClean="0"/>
              <a:t>ZIP*</a:t>
            </a:r>
            <a:endParaRPr lang="en-US" b="1" dirty="0"/>
          </a:p>
        </p:txBody>
      </p:sp>
      <p:sp>
        <p:nvSpPr>
          <p:cNvPr id="31" name="Flowchart: Alternate Process 30"/>
          <p:cNvSpPr/>
          <p:nvPr/>
        </p:nvSpPr>
        <p:spPr>
          <a:xfrm>
            <a:off x="5638800" y="1371600"/>
            <a:ext cx="16002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attempts to authenticate to your customer database</a:t>
            </a:r>
            <a:endParaRPr lang="en-US" b="1" dirty="0"/>
          </a:p>
        </p:txBody>
      </p:sp>
      <p:sp>
        <p:nvSpPr>
          <p:cNvPr id="34" name="Flowchart: Alternate Process 33"/>
          <p:cNvSpPr/>
          <p:nvPr/>
        </p:nvSpPr>
        <p:spPr>
          <a:xfrm>
            <a:off x="2286000" y="3657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asks, “Are you paying to account # </a:t>
            </a:r>
            <a:r>
              <a:rPr lang="en-US" b="1" dirty="0" err="1" smtClean="0"/>
              <a:t>xxxx</a:t>
            </a:r>
            <a:r>
              <a:rPr lang="en-US" b="1" dirty="0" smtClean="0"/>
              <a:t>?”</a:t>
            </a:r>
            <a:endParaRPr lang="en-US" b="1" dirty="0"/>
          </a:p>
        </p:txBody>
      </p:sp>
      <p:sp>
        <p:nvSpPr>
          <p:cNvPr id="35" name="Flowchart: Alternate Process 34"/>
          <p:cNvSpPr/>
          <p:nvPr/>
        </p:nvSpPr>
        <p:spPr>
          <a:xfrm>
            <a:off x="3962400" y="3657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</a:t>
            </a:r>
            <a:r>
              <a:rPr lang="en-US" sz="1400" b="1" dirty="0" smtClean="0"/>
              <a:t>asks if the number they are calling from should be stored , for another number or to continue without saving</a:t>
            </a:r>
            <a:endParaRPr lang="en-US" sz="1400" b="1" dirty="0"/>
          </a:p>
        </p:txBody>
      </p:sp>
      <p:sp>
        <p:nvSpPr>
          <p:cNvPr id="36" name="Parallelogram 35"/>
          <p:cNvSpPr/>
          <p:nvPr/>
        </p:nvSpPr>
        <p:spPr>
          <a:xfrm>
            <a:off x="5843680" y="4114800"/>
            <a:ext cx="1828800" cy="1066800"/>
          </a:xfrm>
          <a:prstGeom prst="parallelogram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Registered &amp; can make payment</a:t>
            </a:r>
            <a:endParaRPr lang="en-US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924800" y="2743200"/>
            <a:ext cx="0" cy="685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55929" y="3429000"/>
            <a:ext cx="498348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71647" y="3429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162800" y="2286000"/>
            <a:ext cx="98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Match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160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 Match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305800" y="1524000"/>
            <a:ext cx="685800" cy="990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Live PSN CSR</a:t>
            </a:r>
            <a:endParaRPr lang="en-US" sz="1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4991" y="3717534"/>
            <a:ext cx="2218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rgbClr val="000099"/>
                </a:solidFill>
              </a:rPr>
              <a:t>The payer can opt out of the system to speak with a PSN CSR during Call Center hours (7am-7pm CST weekdays, 8am-5pm weekends/holidays</a:t>
            </a:r>
            <a:r>
              <a:rPr lang="en-US" sz="1300" b="1" dirty="0" smtClean="0">
                <a:solidFill>
                  <a:srgbClr val="000099"/>
                </a:solidFill>
              </a:rPr>
              <a:t>) or leave a message during non-business hours. </a:t>
            </a:r>
            <a:endParaRPr lang="en-US" sz="1300" b="1" dirty="0">
              <a:solidFill>
                <a:srgbClr val="000099"/>
              </a:solidFill>
            </a:endParaRPr>
          </a:p>
        </p:txBody>
      </p:sp>
      <p:sp>
        <p:nvSpPr>
          <p:cNvPr id="48" name="Content Placeholder 6"/>
          <p:cNvSpPr>
            <a:spLocks noGrp="1"/>
          </p:cNvSpPr>
          <p:nvPr>
            <p:ph idx="1"/>
          </p:nvPr>
        </p:nvSpPr>
        <p:spPr>
          <a:xfrm>
            <a:off x="743518" y="924470"/>
            <a:ext cx="8534400" cy="482065"/>
          </a:xfrm>
        </p:spPr>
        <p:txBody>
          <a:bodyPr/>
          <a:lstStyle/>
          <a:p>
            <a:pPr>
              <a:buNone/>
            </a:pPr>
            <a:r>
              <a:rPr lang="en-US" sz="2000" b="0" dirty="0" smtClean="0"/>
              <a:t>Validation</a:t>
            </a:r>
            <a:endParaRPr lang="en-US" sz="2000" b="0" dirty="0" smtClean="0"/>
          </a:p>
          <a:p>
            <a:pPr marL="971550" lvl="1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375383" y="1280160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1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29247" y="1259306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64077" y="3569368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0" y="3559744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4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8780" y="5741233"/>
            <a:ext cx="686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If the customer number is not available, the system will automatically route to a PSN CSR to register the payer, bypassing the remaining steps.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7500" y="-10173"/>
            <a:ext cx="8229600" cy="1166887"/>
          </a:xfrm>
        </p:spPr>
        <p:txBody>
          <a:bodyPr/>
          <a:lstStyle/>
          <a:p>
            <a:r>
              <a:rPr lang="en-US" dirty="0" smtClean="0"/>
              <a:t>  On subsequent calls</a:t>
            </a:r>
            <a:endParaRPr lang="en-US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6324600" y="4648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95800" y="2057400"/>
            <a:ext cx="2057400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34000" y="2743200"/>
            <a:ext cx="838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3"/>
          </p:cNvCxnSpPr>
          <p:nvPr/>
        </p:nvCxnSpPr>
        <p:spPr>
          <a:xfrm>
            <a:off x="4648200" y="4648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895600" y="4648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57600" y="2362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533400" y="1371600"/>
            <a:ext cx="1447800" cy="1981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Customer calls </a:t>
            </a:r>
            <a:r>
              <a:rPr lang="en-US" sz="1400" b="1" dirty="0" smtClean="0"/>
              <a:t>(preferably from their registered phone number)</a:t>
            </a:r>
            <a:endParaRPr lang="en-US" sz="1400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286000" y="1371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“looks” for the phone number &amp; identifies it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>
          <a:xfrm>
            <a:off x="1981200" y="2362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Flowchart: Alternate Process 29"/>
          <p:cNvSpPr/>
          <p:nvPr/>
        </p:nvSpPr>
        <p:spPr>
          <a:xfrm>
            <a:off x="381000" y="3657600"/>
            <a:ext cx="25146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asks for last four digits of checking/</a:t>
            </a:r>
            <a:br>
              <a:rPr lang="en-US" b="1" dirty="0" smtClean="0"/>
            </a:br>
            <a:r>
              <a:rPr lang="en-US" b="1" dirty="0" smtClean="0"/>
              <a:t>credit card number or asks to set up new payment method</a:t>
            </a:r>
            <a:endParaRPr lang="en-US" b="1" dirty="0"/>
          </a:p>
        </p:txBody>
      </p:sp>
      <p:sp>
        <p:nvSpPr>
          <p:cNvPr id="34" name="Flowchart: Alternate Process 33"/>
          <p:cNvSpPr/>
          <p:nvPr/>
        </p:nvSpPr>
        <p:spPr>
          <a:xfrm>
            <a:off x="3962400" y="1371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asks are you “paying on account # </a:t>
            </a:r>
            <a:r>
              <a:rPr lang="en-US" b="1" dirty="0" err="1" smtClean="0"/>
              <a:t>xxxx</a:t>
            </a:r>
            <a:r>
              <a:rPr lang="en-US" b="1" dirty="0" smtClean="0"/>
              <a:t>”*</a:t>
            </a:r>
            <a:endParaRPr lang="en-US" b="1" dirty="0"/>
          </a:p>
        </p:txBody>
      </p:sp>
      <p:sp>
        <p:nvSpPr>
          <p:cNvPr id="35" name="Flowchart: Alternate Process 34"/>
          <p:cNvSpPr/>
          <p:nvPr/>
        </p:nvSpPr>
        <p:spPr>
          <a:xfrm>
            <a:off x="3200400" y="3657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asks for payment amount</a:t>
            </a:r>
            <a:endParaRPr lang="en-US" sz="1400" b="1" dirty="0"/>
          </a:p>
        </p:txBody>
      </p:sp>
      <p:sp>
        <p:nvSpPr>
          <p:cNvPr id="37" name="Flowchart: Alternate Process 36"/>
          <p:cNvSpPr/>
          <p:nvPr/>
        </p:nvSpPr>
        <p:spPr>
          <a:xfrm>
            <a:off x="5029200" y="3657600"/>
            <a:ext cx="14478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states payment info and asks customer to confirm</a:t>
            </a:r>
            <a:endParaRPr lang="en-US" sz="14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172200" y="2730843"/>
            <a:ext cx="0" cy="7040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62456" y="3429000"/>
            <a:ext cx="48280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71600" y="3429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10200" y="2362200"/>
            <a:ext cx="10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Match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10200" y="1688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 Match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29400" y="1524000"/>
            <a:ext cx="685800" cy="990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Live PSN CSR</a:t>
            </a:r>
            <a:endParaRPr lang="en-US" sz="1400" b="1" dirty="0"/>
          </a:p>
        </p:txBody>
      </p:sp>
      <p:sp>
        <p:nvSpPr>
          <p:cNvPr id="98" name="Flowchart: Alternate Process 97"/>
          <p:cNvSpPr/>
          <p:nvPr/>
        </p:nvSpPr>
        <p:spPr>
          <a:xfrm>
            <a:off x="6705600" y="3657600"/>
            <a:ext cx="1600200" cy="1981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PSN provides confirmation </a:t>
            </a:r>
            <a:r>
              <a:rPr lang="en-US" b="1" dirty="0" smtClean="0"/>
              <a:t>number &amp; asks if would like to pay on another account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933738" y="5696236"/>
            <a:ext cx="6295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</a:rPr>
              <a:t>The payer can opt out of the system to speak with a PSN CSR during Call Center hours (7am-7pm CST weekdays, 8am-5pm weekends/holidays) or leave a message during non-business hours. 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5383" y="1280160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1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9247" y="1259306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404" y="3578994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9603" y="3588618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4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49528" y="3550118"/>
            <a:ext cx="45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radley Hand ITC" pitchFamily="66" charset="0"/>
              </a:rPr>
              <a:t>5</a:t>
            </a:r>
            <a:endParaRPr lang="en-US" sz="4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869" y="2728209"/>
            <a:ext cx="2668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*The system asks if the payer would like to hear their balance due, if available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91440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Contact  your Service Account Manager </a:t>
            </a:r>
            <a:br>
              <a:rPr lang="en-US" dirty="0" smtClean="0"/>
            </a:br>
            <a:r>
              <a:rPr lang="en-US" dirty="0" smtClean="0"/>
              <a:t>for any additional information.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Hours: 8am-5pm CST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Voice: 866.917.7368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Email: CustomerService@PaymentServiceNetwork.com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6434</TotalTime>
  <Words>387</Words>
  <Application>Microsoft Office PowerPoint</Application>
  <PresentationFormat>On-screen Show (4:3)</PresentationFormat>
  <Paragraphs>51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  Customer payment options</vt:lpstr>
      <vt:lpstr>  The first call</vt:lpstr>
      <vt:lpstr>  On subsequent calls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Marll Thiede</dc:creator>
  <cp:lastModifiedBy>Marll Thiede</cp:lastModifiedBy>
  <cp:revision>307</cp:revision>
  <dcterms:modified xsi:type="dcterms:W3CDTF">2016-08-04T15:36:18Z</dcterms:modified>
</cp:coreProperties>
</file>